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Lst>
  <p:notesMasterIdLst>
    <p:notesMasterId r:id="rId46"/>
  </p:notesMasterIdLst>
  <p:sldIdLst>
    <p:sldId id="607" r:id="rId2"/>
    <p:sldId id="497" r:id="rId3"/>
    <p:sldId id="498" r:id="rId4"/>
    <p:sldId id="499" r:id="rId5"/>
    <p:sldId id="608" r:id="rId6"/>
    <p:sldId id="609" r:id="rId7"/>
    <p:sldId id="520" r:id="rId8"/>
    <p:sldId id="521" r:id="rId9"/>
    <p:sldId id="503" r:id="rId10"/>
    <p:sldId id="504" r:id="rId11"/>
    <p:sldId id="505" r:id="rId12"/>
    <p:sldId id="522" r:id="rId13"/>
    <p:sldId id="561" r:id="rId14"/>
    <p:sldId id="527" r:id="rId15"/>
    <p:sldId id="528" r:id="rId16"/>
    <p:sldId id="529" r:id="rId17"/>
    <p:sldId id="523" r:id="rId18"/>
    <p:sldId id="524" r:id="rId19"/>
    <p:sldId id="613" r:id="rId20"/>
    <p:sldId id="614" r:id="rId21"/>
    <p:sldId id="525" r:id="rId22"/>
    <p:sldId id="526" r:id="rId23"/>
    <p:sldId id="612" r:id="rId24"/>
    <p:sldId id="615" r:id="rId25"/>
    <p:sldId id="616" r:id="rId26"/>
    <p:sldId id="532" r:id="rId27"/>
    <p:sldId id="531" r:id="rId28"/>
    <p:sldId id="611" r:id="rId29"/>
    <p:sldId id="610" r:id="rId30"/>
    <p:sldId id="534" r:id="rId31"/>
    <p:sldId id="535" r:id="rId32"/>
    <p:sldId id="536" r:id="rId33"/>
    <p:sldId id="537" r:id="rId34"/>
    <p:sldId id="538" r:id="rId35"/>
    <p:sldId id="540" r:id="rId36"/>
    <p:sldId id="541" r:id="rId37"/>
    <p:sldId id="542" r:id="rId38"/>
    <p:sldId id="543" r:id="rId39"/>
    <p:sldId id="544" r:id="rId40"/>
    <p:sldId id="545" r:id="rId41"/>
    <p:sldId id="546" r:id="rId42"/>
    <p:sldId id="617" r:id="rId43"/>
    <p:sldId id="618" r:id="rId44"/>
    <p:sldId id="619" r:id="rId4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Luis Álvarez Peralta" initials="JLÁP" lastIdx="1" clrIdx="0">
    <p:extLst>
      <p:ext uri="{19B8F6BF-5375-455C-9EA6-DF929625EA0E}">
        <p15:presenceInfo xmlns:p15="http://schemas.microsoft.com/office/powerpoint/2012/main" userId="S-1-5-21-1177238915-299502267-725345543-139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6F27"/>
    <a:srgbClr val="007365"/>
    <a:srgbClr val="0033CC"/>
    <a:srgbClr val="7030A0"/>
    <a:srgbClr val="504E5A"/>
    <a:srgbClr val="CC0099"/>
    <a:srgbClr val="B31166"/>
    <a:srgbClr val="960068"/>
    <a:srgbClr val="CC3399"/>
    <a:srgbClr val="12D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153" autoAdjust="0"/>
    <p:restoredTop sz="94660"/>
  </p:normalViewPr>
  <p:slideViewPr>
    <p:cSldViewPr snapToGrid="0">
      <p:cViewPr varScale="1">
        <p:scale>
          <a:sx n="110" d="100"/>
          <a:sy n="110" d="100"/>
        </p:scale>
        <p:origin x="108" y="21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3038649" cy="466725"/>
          </a:xfrm>
          <a:prstGeom prst="rect">
            <a:avLst/>
          </a:prstGeom>
        </p:spPr>
        <p:txBody>
          <a:bodyPr vert="horz" lIns="92158" tIns="46079" rIns="92158" bIns="46079" rtlCol="0"/>
          <a:lstStyle>
            <a:lvl1pPr algn="l">
              <a:defRPr sz="1300"/>
            </a:lvl1pPr>
          </a:lstStyle>
          <a:p>
            <a:endParaRPr lang="es-MX"/>
          </a:p>
        </p:txBody>
      </p:sp>
      <p:sp>
        <p:nvSpPr>
          <p:cNvPr id="3" name="Marcador de fecha 2"/>
          <p:cNvSpPr>
            <a:spLocks noGrp="1"/>
          </p:cNvSpPr>
          <p:nvPr>
            <p:ph type="dt" idx="1"/>
          </p:nvPr>
        </p:nvSpPr>
        <p:spPr>
          <a:xfrm>
            <a:off x="3970135" y="1"/>
            <a:ext cx="3038648" cy="466725"/>
          </a:xfrm>
          <a:prstGeom prst="rect">
            <a:avLst/>
          </a:prstGeom>
        </p:spPr>
        <p:txBody>
          <a:bodyPr vert="horz" lIns="92158" tIns="46079" rIns="92158" bIns="46079" rtlCol="0"/>
          <a:lstStyle>
            <a:lvl1pPr algn="r">
              <a:defRPr sz="1300"/>
            </a:lvl1pPr>
          </a:lstStyle>
          <a:p>
            <a:fld id="{357FA0ED-F9C3-44D4-A097-F4FB98026B38}" type="datetimeFigureOut">
              <a:rPr lang="es-MX" smtClean="0"/>
              <a:t>04/04/2019</a:t>
            </a:fld>
            <a:endParaRPr lang="es-MX"/>
          </a:p>
        </p:txBody>
      </p:sp>
      <p:sp>
        <p:nvSpPr>
          <p:cNvPr id="4" name="Marcador de imagen de diapositiva 3"/>
          <p:cNvSpPr>
            <a:spLocks noGrp="1" noRot="1" noChangeAspect="1"/>
          </p:cNvSpPr>
          <p:nvPr>
            <p:ph type="sldImg" idx="2"/>
          </p:nvPr>
        </p:nvSpPr>
        <p:spPr>
          <a:xfrm>
            <a:off x="719138" y="1162050"/>
            <a:ext cx="5573712" cy="3136900"/>
          </a:xfrm>
          <a:prstGeom prst="rect">
            <a:avLst/>
          </a:prstGeom>
          <a:noFill/>
          <a:ln w="12700">
            <a:solidFill>
              <a:prstClr val="black"/>
            </a:solidFill>
          </a:ln>
        </p:spPr>
        <p:txBody>
          <a:bodyPr vert="horz" lIns="92158" tIns="46079" rIns="92158" bIns="46079" rtlCol="0" anchor="ctr"/>
          <a:lstStyle/>
          <a:p>
            <a:endParaRPr lang="es-MX"/>
          </a:p>
        </p:txBody>
      </p:sp>
      <p:sp>
        <p:nvSpPr>
          <p:cNvPr id="5" name="Marcador de notas 4"/>
          <p:cNvSpPr>
            <a:spLocks noGrp="1"/>
          </p:cNvSpPr>
          <p:nvPr>
            <p:ph type="body" sz="quarter" idx="3"/>
          </p:nvPr>
        </p:nvSpPr>
        <p:spPr>
          <a:xfrm>
            <a:off x="701848" y="4473575"/>
            <a:ext cx="5608320" cy="3660775"/>
          </a:xfrm>
          <a:prstGeom prst="rect">
            <a:avLst/>
          </a:prstGeom>
        </p:spPr>
        <p:txBody>
          <a:bodyPr vert="horz" lIns="92158" tIns="46079" rIns="92158" bIns="4607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1" y="8829676"/>
            <a:ext cx="3038649" cy="466725"/>
          </a:xfrm>
          <a:prstGeom prst="rect">
            <a:avLst/>
          </a:prstGeom>
        </p:spPr>
        <p:txBody>
          <a:bodyPr vert="horz" lIns="92158" tIns="46079" rIns="92158" bIns="46079" rtlCol="0" anchor="b"/>
          <a:lstStyle>
            <a:lvl1pPr algn="l">
              <a:defRPr sz="1300"/>
            </a:lvl1pPr>
          </a:lstStyle>
          <a:p>
            <a:endParaRPr lang="es-MX"/>
          </a:p>
        </p:txBody>
      </p:sp>
      <p:sp>
        <p:nvSpPr>
          <p:cNvPr id="7" name="Marcador de número de diapositiva 6"/>
          <p:cNvSpPr>
            <a:spLocks noGrp="1"/>
          </p:cNvSpPr>
          <p:nvPr>
            <p:ph type="sldNum" sz="quarter" idx="5"/>
          </p:nvPr>
        </p:nvSpPr>
        <p:spPr>
          <a:xfrm>
            <a:off x="3970135" y="8829676"/>
            <a:ext cx="3038648" cy="466725"/>
          </a:xfrm>
          <a:prstGeom prst="rect">
            <a:avLst/>
          </a:prstGeom>
        </p:spPr>
        <p:txBody>
          <a:bodyPr vert="horz" lIns="92158" tIns="46079" rIns="92158" bIns="46079" rtlCol="0" anchor="b"/>
          <a:lstStyle>
            <a:lvl1pPr algn="r">
              <a:defRPr sz="1300"/>
            </a:lvl1pPr>
          </a:lstStyle>
          <a:p>
            <a:fld id="{0C41986C-22E8-4357-BAC7-D74F03237780}" type="slidenum">
              <a:rPr lang="es-MX" smtClean="0"/>
              <a:t>‹Nº›</a:t>
            </a:fld>
            <a:endParaRPr lang="es-MX"/>
          </a:p>
        </p:txBody>
      </p:sp>
    </p:spTree>
    <p:extLst>
      <p:ext uri="{BB962C8B-B14F-4D97-AF65-F5344CB8AC3E}">
        <p14:creationId xmlns:p14="http://schemas.microsoft.com/office/powerpoint/2010/main" val="259906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E7CEB04C-EE66-4712-8C22-E9F8318C3E74}" type="datetimeFigureOut">
              <a:rPr lang="es-MX" smtClean="0"/>
              <a:t>04/04/2019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93D9BF-B3CC-4F8E-A193-20EFB3C33C84}" type="slidenum">
              <a:rPr lang="es-MX" smtClean="0"/>
              <a:t>‹Nº›</a:t>
            </a:fld>
            <a:endParaRPr lang="es-MX"/>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0377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E7CEB04C-EE66-4712-8C22-E9F8318C3E74}" type="datetimeFigureOut">
              <a:rPr lang="es-MX" smtClean="0"/>
              <a:t>04/04/2019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893D9BF-B3CC-4F8E-A193-20EFB3C33C84}" type="slidenum">
              <a:rPr lang="es-MX" smtClean="0"/>
              <a:t>‹Nº›</a:t>
            </a:fld>
            <a:endParaRPr lang="es-MX"/>
          </a:p>
        </p:txBody>
      </p:sp>
    </p:spTree>
    <p:extLst>
      <p:ext uri="{BB962C8B-B14F-4D97-AF65-F5344CB8AC3E}">
        <p14:creationId xmlns:p14="http://schemas.microsoft.com/office/powerpoint/2010/main" val="1233859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E7CEB04C-EE66-4712-8C22-E9F8318C3E74}" type="datetimeFigureOut">
              <a:rPr lang="es-MX" smtClean="0"/>
              <a:t>04/04/2019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93D9BF-B3CC-4F8E-A193-20EFB3C33C84}" type="slidenum">
              <a:rPr lang="es-MX" smtClean="0"/>
              <a:t>‹Nº›</a:t>
            </a:fld>
            <a:endParaRPr lang="es-MX"/>
          </a:p>
        </p:txBody>
      </p:sp>
    </p:spTree>
    <p:extLst>
      <p:ext uri="{BB962C8B-B14F-4D97-AF65-F5344CB8AC3E}">
        <p14:creationId xmlns:p14="http://schemas.microsoft.com/office/powerpoint/2010/main" val="386772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E7CEB04C-EE66-4712-8C22-E9F8318C3E74}" type="datetimeFigureOut">
              <a:rPr lang="es-MX" smtClean="0"/>
              <a:t>04/04/2019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93D9BF-B3CC-4F8E-A193-20EFB3C33C84}" type="slidenum">
              <a:rPr lang="es-MX" smtClean="0"/>
              <a:t>‹Nº›</a:t>
            </a:fld>
            <a:endParaRPr lang="es-MX"/>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396299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E7CEB04C-EE66-4712-8C22-E9F8318C3E74}" type="datetimeFigureOut">
              <a:rPr lang="es-MX" smtClean="0"/>
              <a:t>04/04/2019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93D9BF-B3CC-4F8E-A193-20EFB3C33C84}" type="slidenum">
              <a:rPr lang="es-MX" smtClean="0"/>
              <a:t>‹Nº›</a:t>
            </a:fld>
            <a:endParaRPr lang="es-MX"/>
          </a:p>
        </p:txBody>
      </p:sp>
    </p:spTree>
    <p:extLst>
      <p:ext uri="{BB962C8B-B14F-4D97-AF65-F5344CB8AC3E}">
        <p14:creationId xmlns:p14="http://schemas.microsoft.com/office/powerpoint/2010/main" val="2630718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E7CEB04C-EE66-4712-8C22-E9F8318C3E74}" type="datetimeFigureOut">
              <a:rPr lang="es-MX" smtClean="0"/>
              <a:t>04/04/2019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93D9BF-B3CC-4F8E-A193-20EFB3C33C84}" type="slidenum">
              <a:rPr lang="es-MX" smtClean="0"/>
              <a:t>‹Nº›</a:t>
            </a:fld>
            <a:endParaRPr lang="es-MX"/>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04167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E7CEB04C-EE66-4712-8C22-E9F8318C3E74}" type="datetimeFigureOut">
              <a:rPr lang="es-MX" smtClean="0"/>
              <a:t>04/04/2019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93D9BF-B3CC-4F8E-A193-20EFB3C33C84}" type="slidenum">
              <a:rPr lang="es-MX" smtClean="0"/>
              <a:t>‹Nº›</a:t>
            </a:fld>
            <a:endParaRPr lang="es-MX"/>
          </a:p>
        </p:txBody>
      </p:sp>
    </p:spTree>
    <p:extLst>
      <p:ext uri="{BB962C8B-B14F-4D97-AF65-F5344CB8AC3E}">
        <p14:creationId xmlns:p14="http://schemas.microsoft.com/office/powerpoint/2010/main" val="487048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7CEB04C-EE66-4712-8C22-E9F8318C3E74}" type="datetimeFigureOut">
              <a:rPr lang="es-MX" smtClean="0"/>
              <a:t>04/04/2019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93D9BF-B3CC-4F8E-A193-20EFB3C33C84}" type="slidenum">
              <a:rPr lang="es-MX" smtClean="0"/>
              <a:t>‹Nº›</a:t>
            </a:fld>
            <a:endParaRPr lang="es-MX"/>
          </a:p>
        </p:txBody>
      </p:sp>
    </p:spTree>
    <p:extLst>
      <p:ext uri="{BB962C8B-B14F-4D97-AF65-F5344CB8AC3E}">
        <p14:creationId xmlns:p14="http://schemas.microsoft.com/office/powerpoint/2010/main" val="1186915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7CEB04C-EE66-4712-8C22-E9F8318C3E74}" type="datetimeFigureOut">
              <a:rPr lang="es-MX" smtClean="0"/>
              <a:t>04/04/2019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93D9BF-B3CC-4F8E-A193-20EFB3C33C84}" type="slidenum">
              <a:rPr lang="es-MX" smtClean="0"/>
              <a:t>‹Nº›</a:t>
            </a:fld>
            <a:endParaRPr lang="es-MX"/>
          </a:p>
        </p:txBody>
      </p:sp>
    </p:spTree>
    <p:extLst>
      <p:ext uri="{BB962C8B-B14F-4D97-AF65-F5344CB8AC3E}">
        <p14:creationId xmlns:p14="http://schemas.microsoft.com/office/powerpoint/2010/main" val="692252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Dos objetos">
    <p:spTree>
      <p:nvGrpSpPr>
        <p:cNvPr id="1" name=""/>
        <p:cNvGrpSpPr/>
        <p:nvPr/>
      </p:nvGrpSpPr>
      <p:grpSpPr>
        <a:xfrm>
          <a:off x="0" y="0"/>
          <a:ext cx="0" cy="0"/>
          <a:chOff x="0" y="0"/>
          <a:chExt cx="0" cy="0"/>
        </a:xfrm>
      </p:grpSpPr>
      <p:pic>
        <p:nvPicPr>
          <p:cNvPr id="8" name="4 Imagen"/>
          <p:cNvPicPr>
            <a:picLocks noChangeAspect="1"/>
          </p:cNvPicPr>
          <p:nvPr userDrawn="1"/>
        </p:nvPicPr>
        <p:blipFill rotWithShape="1">
          <a:blip r:embed="rId2">
            <a:extLst>
              <a:ext uri="{28A0092B-C50C-407E-A947-70E740481C1C}">
                <a14:useLocalDpi xmlns:a14="http://schemas.microsoft.com/office/drawing/2010/main" val="0"/>
              </a:ext>
            </a:extLst>
          </a:blip>
          <a:srcRect r="2274" b="628"/>
          <a:stretch/>
        </p:blipFill>
        <p:spPr>
          <a:xfrm rot="5400000">
            <a:off x="2667000" y="-2667000"/>
            <a:ext cx="6858000" cy="12192000"/>
          </a:xfrm>
          <a:prstGeom prst="rect">
            <a:avLst/>
          </a:prstGeom>
        </p:spPr>
      </p:pic>
      <p:pic>
        <p:nvPicPr>
          <p:cNvPr id="10" name="5 Imagen"/>
          <p:cNvPicPr>
            <a:picLocks noChangeAspect="1"/>
          </p:cNvPicPr>
          <p:nvPr userDrawn="1"/>
        </p:nvPicPr>
        <p:blipFill rotWithShape="1">
          <a:blip r:embed="rId3" cstate="print">
            <a:extLst>
              <a:ext uri="{28A0092B-C50C-407E-A947-70E740481C1C}">
                <a14:useLocalDpi xmlns:a14="http://schemas.microsoft.com/office/drawing/2010/main" val="0"/>
              </a:ext>
            </a:extLst>
          </a:blip>
          <a:srcRect l="9363" t="12025" r="10816"/>
          <a:stretch/>
        </p:blipFill>
        <p:spPr>
          <a:xfrm>
            <a:off x="10702129" y="6209428"/>
            <a:ext cx="1384527" cy="523114"/>
          </a:xfrm>
          <a:prstGeom prst="rect">
            <a:avLst/>
          </a:prstGeom>
        </p:spPr>
      </p:pic>
    </p:spTree>
    <p:extLst>
      <p:ext uri="{BB962C8B-B14F-4D97-AF65-F5344CB8AC3E}">
        <p14:creationId xmlns:p14="http://schemas.microsoft.com/office/powerpoint/2010/main" val="2093888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7" name="10 Imagen"/>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05330" y="0"/>
            <a:ext cx="12301968" cy="6858390"/>
          </a:xfrm>
          <a:prstGeom prst="rect">
            <a:avLst/>
          </a:prstGeom>
        </p:spPr>
      </p:pic>
      <p:pic>
        <p:nvPicPr>
          <p:cNvPr id="9" name="15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17" y="940918"/>
            <a:ext cx="4717998" cy="2630301"/>
          </a:xfrm>
          <a:prstGeom prst="rect">
            <a:avLst/>
          </a:prstGeom>
        </p:spPr>
      </p:pic>
    </p:spTree>
    <p:extLst>
      <p:ext uri="{BB962C8B-B14F-4D97-AF65-F5344CB8AC3E}">
        <p14:creationId xmlns:p14="http://schemas.microsoft.com/office/powerpoint/2010/main" val="2746203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7CEB04C-EE66-4712-8C22-E9F8318C3E74}" type="datetimeFigureOut">
              <a:rPr lang="es-MX" smtClean="0"/>
              <a:t>04/04/2019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93D9BF-B3CC-4F8E-A193-20EFB3C33C84}" type="slidenum">
              <a:rPr lang="es-MX" smtClean="0"/>
              <a:t>‹Nº›</a:t>
            </a:fld>
            <a:endParaRPr lang="es-MX"/>
          </a:p>
        </p:txBody>
      </p:sp>
    </p:spTree>
    <p:extLst>
      <p:ext uri="{BB962C8B-B14F-4D97-AF65-F5344CB8AC3E}">
        <p14:creationId xmlns:p14="http://schemas.microsoft.com/office/powerpoint/2010/main" val="25225542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0" name="5 Imagen"/>
          <p:cNvPicPr>
            <a:picLocks noChangeAspect="1"/>
          </p:cNvPicPr>
          <p:nvPr userDrawn="1"/>
        </p:nvPicPr>
        <p:blipFill rotWithShape="1">
          <a:blip r:embed="rId2">
            <a:extLst>
              <a:ext uri="{28A0092B-C50C-407E-A947-70E740481C1C}">
                <a14:useLocalDpi xmlns:a14="http://schemas.microsoft.com/office/drawing/2010/main" val="0"/>
              </a:ext>
            </a:extLst>
          </a:blip>
          <a:srcRect r="1582"/>
          <a:stretch/>
        </p:blipFill>
        <p:spPr>
          <a:xfrm flipV="1">
            <a:off x="-132355" y="0"/>
            <a:ext cx="12324356" cy="6880895"/>
          </a:xfrm>
          <a:prstGeom prst="rect">
            <a:avLst/>
          </a:prstGeom>
        </p:spPr>
      </p:pic>
      <p:pic>
        <p:nvPicPr>
          <p:cNvPr id="11" name="7 Imagen"/>
          <p:cNvPicPr>
            <a:picLocks noChangeAspect="1"/>
          </p:cNvPicPr>
          <p:nvPr userDrawn="1"/>
        </p:nvPicPr>
        <p:blipFill rotWithShape="1">
          <a:blip r:embed="rId3">
            <a:extLst>
              <a:ext uri="{28A0092B-C50C-407E-A947-70E740481C1C}">
                <a14:useLocalDpi xmlns:a14="http://schemas.microsoft.com/office/drawing/2010/main" val="0"/>
              </a:ext>
            </a:extLst>
          </a:blip>
          <a:srcRect l="9363" t="12025" r="10816"/>
          <a:stretch/>
        </p:blipFill>
        <p:spPr>
          <a:xfrm>
            <a:off x="9330952" y="5675249"/>
            <a:ext cx="2769053" cy="1046228"/>
          </a:xfrm>
          <a:prstGeom prst="rect">
            <a:avLst/>
          </a:prstGeom>
        </p:spPr>
      </p:pic>
    </p:spTree>
    <p:extLst>
      <p:ext uri="{BB962C8B-B14F-4D97-AF65-F5344CB8AC3E}">
        <p14:creationId xmlns:p14="http://schemas.microsoft.com/office/powerpoint/2010/main" val="2368695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E7CEB04C-EE66-4712-8C22-E9F8318C3E74}" type="datetimeFigureOut">
              <a:rPr lang="es-MX" smtClean="0"/>
              <a:t>04/04/2019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93D9BF-B3CC-4F8E-A193-20EFB3C33C84}" type="slidenum">
              <a:rPr lang="es-MX" smtClean="0"/>
              <a:t>‹Nº›</a:t>
            </a:fld>
            <a:endParaRPr lang="es-MX"/>
          </a:p>
        </p:txBody>
      </p:sp>
    </p:spTree>
    <p:extLst>
      <p:ext uri="{BB962C8B-B14F-4D97-AF65-F5344CB8AC3E}">
        <p14:creationId xmlns:p14="http://schemas.microsoft.com/office/powerpoint/2010/main" val="1697400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7CEB04C-EE66-4712-8C22-E9F8318C3E74}" type="datetimeFigureOut">
              <a:rPr lang="es-MX" smtClean="0"/>
              <a:t>04/04/2019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893D9BF-B3CC-4F8E-A193-20EFB3C33C84}" type="slidenum">
              <a:rPr lang="es-MX" smtClean="0"/>
              <a:t>‹Nº›</a:t>
            </a:fld>
            <a:endParaRPr lang="es-MX"/>
          </a:p>
        </p:txBody>
      </p:sp>
    </p:spTree>
    <p:extLst>
      <p:ext uri="{BB962C8B-B14F-4D97-AF65-F5344CB8AC3E}">
        <p14:creationId xmlns:p14="http://schemas.microsoft.com/office/powerpoint/2010/main" val="2363224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7CEB04C-EE66-4712-8C22-E9F8318C3E74}" type="datetimeFigureOut">
              <a:rPr lang="es-MX" smtClean="0"/>
              <a:t>04/04/2019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893D9BF-B3CC-4F8E-A193-20EFB3C33C84}" type="slidenum">
              <a:rPr lang="es-MX" smtClean="0"/>
              <a:t>‹Nº›</a:t>
            </a:fld>
            <a:endParaRPr lang="es-MX"/>
          </a:p>
        </p:txBody>
      </p:sp>
    </p:spTree>
    <p:extLst>
      <p:ext uri="{BB962C8B-B14F-4D97-AF65-F5344CB8AC3E}">
        <p14:creationId xmlns:p14="http://schemas.microsoft.com/office/powerpoint/2010/main" val="1304040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7CEB04C-EE66-4712-8C22-E9F8318C3E74}" type="datetimeFigureOut">
              <a:rPr lang="es-MX" smtClean="0"/>
              <a:t>04/04/2019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893D9BF-B3CC-4F8E-A193-20EFB3C33C84}" type="slidenum">
              <a:rPr lang="es-MX" smtClean="0"/>
              <a:t>‹Nº›</a:t>
            </a:fld>
            <a:endParaRPr lang="es-MX"/>
          </a:p>
        </p:txBody>
      </p:sp>
    </p:spTree>
    <p:extLst>
      <p:ext uri="{BB962C8B-B14F-4D97-AF65-F5344CB8AC3E}">
        <p14:creationId xmlns:p14="http://schemas.microsoft.com/office/powerpoint/2010/main" val="68015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EF697-6D9C-404B-A492-AB66AC09F138}" type="datetimeFigureOut">
              <a:rPr lang="en-US" smtClean="0"/>
              <a:t>4/4/2019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9867A3-181F-4C13-8395-FBDDC656658B}" type="slidenum">
              <a:rPr lang="en-US" smtClean="0"/>
              <a:t>‹Nº›</a:t>
            </a:fld>
            <a:endParaRPr lang="en-US"/>
          </a:p>
        </p:txBody>
      </p:sp>
      <p:pic>
        <p:nvPicPr>
          <p:cNvPr id="5" name="4 Imagen"/>
          <p:cNvPicPr>
            <a:picLocks noChangeAspect="1"/>
          </p:cNvPicPr>
          <p:nvPr userDrawn="1"/>
        </p:nvPicPr>
        <p:blipFill rotWithShape="1">
          <a:blip r:embed="rId2">
            <a:extLst>
              <a:ext uri="{28A0092B-C50C-407E-A947-70E740481C1C}">
                <a14:useLocalDpi xmlns:a14="http://schemas.microsoft.com/office/drawing/2010/main" val="0"/>
              </a:ext>
            </a:extLst>
          </a:blip>
          <a:srcRect r="2274" b="628"/>
          <a:stretch/>
        </p:blipFill>
        <p:spPr>
          <a:xfrm flipV="1">
            <a:off x="-17555" y="-16042"/>
            <a:ext cx="12302666" cy="6874042"/>
          </a:xfrm>
          <a:prstGeom prst="rect">
            <a:avLst/>
          </a:prstGeom>
        </p:spPr>
      </p:pic>
      <p:pic>
        <p:nvPicPr>
          <p:cNvPr id="6" name="5 Imagen"/>
          <p:cNvPicPr>
            <a:picLocks noChangeAspect="1"/>
          </p:cNvPicPr>
          <p:nvPr userDrawn="1"/>
        </p:nvPicPr>
        <p:blipFill rotWithShape="1">
          <a:blip r:embed="rId3" cstate="print">
            <a:extLst>
              <a:ext uri="{28A0092B-C50C-407E-A947-70E740481C1C}">
                <a14:useLocalDpi xmlns:a14="http://schemas.microsoft.com/office/drawing/2010/main" val="0"/>
              </a:ext>
            </a:extLst>
          </a:blip>
          <a:srcRect l="9363" t="12025" r="10816"/>
          <a:stretch/>
        </p:blipFill>
        <p:spPr>
          <a:xfrm>
            <a:off x="10638809" y="6155806"/>
            <a:ext cx="1384527" cy="523114"/>
          </a:xfrm>
          <a:prstGeom prst="rect">
            <a:avLst/>
          </a:prstGeom>
        </p:spPr>
      </p:pic>
    </p:spTree>
    <p:extLst>
      <p:ext uri="{BB962C8B-B14F-4D97-AF65-F5344CB8AC3E}">
        <p14:creationId xmlns:p14="http://schemas.microsoft.com/office/powerpoint/2010/main" val="3271985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E7CEB04C-EE66-4712-8C22-E9F8318C3E74}" type="datetimeFigureOut">
              <a:rPr lang="es-MX" smtClean="0"/>
              <a:t>04/04/2019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893D9BF-B3CC-4F8E-A193-20EFB3C33C84}" type="slidenum">
              <a:rPr lang="es-MX" smtClean="0"/>
              <a:t>‹Nº›</a:t>
            </a:fld>
            <a:endParaRPr lang="es-MX"/>
          </a:p>
        </p:txBody>
      </p:sp>
    </p:spTree>
    <p:extLst>
      <p:ext uri="{BB962C8B-B14F-4D97-AF65-F5344CB8AC3E}">
        <p14:creationId xmlns:p14="http://schemas.microsoft.com/office/powerpoint/2010/main" val="1789135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E7CEB04C-EE66-4712-8C22-E9F8318C3E74}" type="datetimeFigureOut">
              <a:rPr lang="es-MX" smtClean="0"/>
              <a:t>04/04/2019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893D9BF-B3CC-4F8E-A193-20EFB3C33C84}" type="slidenum">
              <a:rPr lang="es-MX" smtClean="0"/>
              <a:t>‹Nº›</a:t>
            </a:fld>
            <a:endParaRPr lang="es-MX"/>
          </a:p>
        </p:txBody>
      </p:sp>
    </p:spTree>
    <p:extLst>
      <p:ext uri="{BB962C8B-B14F-4D97-AF65-F5344CB8AC3E}">
        <p14:creationId xmlns:p14="http://schemas.microsoft.com/office/powerpoint/2010/main" val="3525644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7CEB04C-EE66-4712-8C22-E9F8318C3E74}" type="datetimeFigureOut">
              <a:rPr lang="es-MX" smtClean="0"/>
              <a:t>04/04/2019</a:t>
            </a:fld>
            <a:endParaRPr lang="es-MX"/>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MX"/>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F893D9BF-B3CC-4F8E-A193-20EFB3C33C84}" type="slidenum">
              <a:rPr lang="es-MX" smtClean="0"/>
              <a:t>‹Nº›</a:t>
            </a:fld>
            <a:endParaRPr lang="es-MX"/>
          </a:p>
        </p:txBody>
      </p:sp>
    </p:spTree>
    <p:extLst>
      <p:ext uri="{BB962C8B-B14F-4D97-AF65-F5344CB8AC3E}">
        <p14:creationId xmlns:p14="http://schemas.microsoft.com/office/powerpoint/2010/main" val="2174253731"/>
      </p:ext>
    </p:extLst>
  </p:cSld>
  <p:clrMap bg1="dk1" tx1="lt1" bg2="dk2"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735" r:id="rId18"/>
    <p:sldLayoutId id="2147483697" r:id="rId19"/>
    <p:sldLayoutId id="2147483701" r:id="rId20"/>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slide" Target="slide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3570094" y="2061202"/>
            <a:ext cx="8203894" cy="2834693"/>
          </a:xfrm>
          <a:prstGeom prst="rect">
            <a:avLst/>
          </a:prstGeom>
        </p:spPr>
        <p:txBody>
          <a:bodyPr vert="horz" lIns="91440" tIns="45720" rIns="91440" bIns="45720" rtlCol="0" anchor="ctr">
            <a:normAutofit fontScale="62500" lnSpcReduction="20000"/>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4000" dirty="0" smtClean="0">
                <a:solidFill>
                  <a:schemeClr val="accent2">
                    <a:lumMod val="25000"/>
                  </a:schemeClr>
                </a:solidFill>
                <a:effectLst>
                  <a:outerShdw blurRad="38100" dist="38100" dir="2700000" algn="tl">
                    <a:srgbClr val="000000">
                      <a:alpha val="43137"/>
                    </a:srgbClr>
                  </a:outerShdw>
                </a:effectLst>
                <a:latin typeface="Montserrat" panose="00000500000000000000" pitchFamily="2" charset="0"/>
              </a:rPr>
              <a:t>1.- Ingreso SIPOT</a:t>
            </a:r>
          </a:p>
          <a:p>
            <a:endParaRPr lang="es-MX" sz="4000" dirty="0" smtClean="0">
              <a:solidFill>
                <a:schemeClr val="accent2">
                  <a:lumMod val="25000"/>
                </a:schemeClr>
              </a:solidFill>
              <a:effectLst>
                <a:outerShdw blurRad="38100" dist="38100" dir="2700000" algn="tl">
                  <a:srgbClr val="000000">
                    <a:alpha val="43137"/>
                  </a:srgbClr>
                </a:outerShdw>
              </a:effectLst>
              <a:latin typeface="Montserrat" panose="00000500000000000000" pitchFamily="2" charset="0"/>
            </a:endParaRPr>
          </a:p>
          <a:p>
            <a:r>
              <a:rPr lang="es-MX" sz="4000" dirty="0" smtClean="0">
                <a:solidFill>
                  <a:schemeClr val="accent2">
                    <a:lumMod val="25000"/>
                  </a:schemeClr>
                </a:solidFill>
                <a:effectLst>
                  <a:outerShdw blurRad="38100" dist="38100" dir="2700000" algn="tl">
                    <a:srgbClr val="000000">
                      <a:alpha val="43137"/>
                    </a:srgbClr>
                  </a:outerShdw>
                </a:effectLst>
                <a:latin typeface="Montserrat" panose="00000500000000000000" pitchFamily="2" charset="0"/>
              </a:rPr>
              <a:t>2.-Sección Carga de Archivos (Alta, Cambio y Baja).</a:t>
            </a:r>
          </a:p>
          <a:p>
            <a:endParaRPr lang="es-MX" sz="4000" dirty="0" smtClean="0">
              <a:solidFill>
                <a:schemeClr val="accent2">
                  <a:lumMod val="25000"/>
                </a:schemeClr>
              </a:solidFill>
              <a:effectLst>
                <a:outerShdw blurRad="38100" dist="38100" dir="2700000" algn="tl">
                  <a:srgbClr val="000000">
                    <a:alpha val="43137"/>
                  </a:srgbClr>
                </a:outerShdw>
              </a:effectLst>
              <a:latin typeface="Montserrat" panose="00000500000000000000" pitchFamily="2" charset="0"/>
            </a:endParaRPr>
          </a:p>
          <a:p>
            <a:r>
              <a:rPr lang="es-MX" sz="4000" dirty="0">
                <a:solidFill>
                  <a:schemeClr val="accent2">
                    <a:lumMod val="25000"/>
                  </a:schemeClr>
                </a:solidFill>
                <a:effectLst>
                  <a:outerShdw blurRad="38100" dist="38100" dir="2700000" algn="tl">
                    <a:srgbClr val="000000">
                      <a:alpha val="43137"/>
                    </a:srgbClr>
                  </a:outerShdw>
                </a:effectLst>
                <a:latin typeface="Montserrat" panose="00000500000000000000" pitchFamily="2" charset="0"/>
              </a:rPr>
              <a:t>3</a:t>
            </a:r>
            <a:r>
              <a:rPr lang="es-MX" sz="4000" dirty="0" smtClean="0">
                <a:solidFill>
                  <a:schemeClr val="accent2">
                    <a:lumMod val="25000"/>
                  </a:schemeClr>
                </a:solidFill>
                <a:effectLst>
                  <a:outerShdw blurRad="38100" dist="38100" dir="2700000" algn="tl">
                    <a:srgbClr val="000000">
                      <a:alpha val="43137"/>
                    </a:srgbClr>
                  </a:outerShdw>
                </a:effectLst>
                <a:latin typeface="Montserrat" panose="00000500000000000000" pitchFamily="2" charset="0"/>
              </a:rPr>
              <a:t>.- </a:t>
            </a:r>
            <a:r>
              <a:rPr lang="es-MX" sz="4000" dirty="0">
                <a:solidFill>
                  <a:schemeClr val="accent2">
                    <a:lumMod val="25000"/>
                  </a:schemeClr>
                </a:solidFill>
                <a:effectLst>
                  <a:outerShdw blurRad="38100" dist="38100" dir="2700000" algn="tl">
                    <a:srgbClr val="000000">
                      <a:alpha val="43137"/>
                    </a:srgbClr>
                  </a:outerShdw>
                </a:effectLst>
                <a:latin typeface="Montserrat" panose="00000500000000000000" pitchFamily="2" charset="0"/>
              </a:rPr>
              <a:t>Sección  </a:t>
            </a:r>
            <a:r>
              <a:rPr lang="es-MX" sz="4000" dirty="0" smtClean="0">
                <a:solidFill>
                  <a:schemeClr val="accent2">
                    <a:lumMod val="25000"/>
                  </a:schemeClr>
                </a:solidFill>
                <a:effectLst>
                  <a:outerShdw blurRad="38100" dist="38100" dir="2700000" algn="tl">
                    <a:srgbClr val="000000">
                      <a:alpha val="43137"/>
                    </a:srgbClr>
                  </a:outerShdw>
                </a:effectLst>
                <a:latin typeface="Montserrat" panose="00000500000000000000" pitchFamily="2" charset="0"/>
              </a:rPr>
              <a:t>Administración </a:t>
            </a:r>
            <a:r>
              <a:rPr lang="es-MX" sz="4000" dirty="0">
                <a:solidFill>
                  <a:schemeClr val="accent2">
                    <a:lumMod val="25000"/>
                  </a:schemeClr>
                </a:solidFill>
                <a:effectLst>
                  <a:outerShdw blurRad="38100" dist="38100" dir="2700000" algn="tl">
                    <a:srgbClr val="000000">
                      <a:alpha val="43137"/>
                    </a:srgbClr>
                  </a:outerShdw>
                </a:effectLst>
                <a:latin typeface="Montserrat" panose="00000500000000000000" pitchFamily="2" charset="0"/>
              </a:rPr>
              <a:t>de </a:t>
            </a:r>
            <a:r>
              <a:rPr lang="es-MX" sz="4000" dirty="0" smtClean="0">
                <a:solidFill>
                  <a:schemeClr val="accent2">
                    <a:lumMod val="25000"/>
                  </a:schemeClr>
                </a:solidFill>
                <a:effectLst>
                  <a:outerShdw blurRad="38100" dist="38100" dir="2700000" algn="tl">
                    <a:srgbClr val="000000">
                      <a:alpha val="43137"/>
                    </a:srgbClr>
                  </a:outerShdw>
                </a:effectLst>
                <a:latin typeface="Montserrat" panose="00000500000000000000" pitchFamily="2" charset="0"/>
              </a:rPr>
              <a:t>Información (agregar, eliminar y modificar registros).</a:t>
            </a:r>
            <a:endParaRPr lang="es-MX" sz="4000" dirty="0">
              <a:solidFill>
                <a:schemeClr val="accent2">
                  <a:lumMod val="25000"/>
                </a:schemeClr>
              </a:solidFill>
              <a:effectLst>
                <a:outerShdw blurRad="38100" dist="38100" dir="2700000" algn="tl">
                  <a:srgbClr val="000000">
                    <a:alpha val="43137"/>
                  </a:srgbClr>
                </a:outerShdw>
              </a:effectLst>
              <a:latin typeface="Montserrat" panose="00000500000000000000" pitchFamily="2" charset="0"/>
            </a:endParaRPr>
          </a:p>
          <a:p>
            <a:endParaRPr lang="es-MX" sz="4000" dirty="0" smtClean="0">
              <a:solidFill>
                <a:schemeClr val="accent5">
                  <a:lumMod val="75000"/>
                </a:schemeClr>
              </a:solidFill>
              <a:effectLst>
                <a:outerShdw blurRad="38100" dist="38100" dir="2700000" algn="tl">
                  <a:srgbClr val="000000">
                    <a:alpha val="43137"/>
                  </a:srgbClr>
                </a:outerShdw>
              </a:effectLst>
              <a:latin typeface="Montserrat" panose="00000500000000000000" pitchFamily="2" charset="0"/>
            </a:endParaRPr>
          </a:p>
          <a:p>
            <a:r>
              <a:rPr lang="es-MX" sz="4000" dirty="0" smtClean="0">
                <a:solidFill>
                  <a:schemeClr val="accent2">
                    <a:lumMod val="25000"/>
                  </a:schemeClr>
                </a:solidFill>
                <a:effectLst>
                  <a:outerShdw blurRad="38100" dist="38100" dir="2700000" algn="tl">
                    <a:srgbClr val="000000">
                      <a:alpha val="43137"/>
                    </a:srgbClr>
                  </a:outerShdw>
                </a:effectLst>
                <a:latin typeface="Montserrat" panose="00000500000000000000" pitchFamily="2" charset="0"/>
              </a:rPr>
              <a:t>4.- Verificación de registros  cargados, en consulta pública SIPOT.</a:t>
            </a:r>
            <a:endParaRPr lang="es-MX" sz="4000" dirty="0">
              <a:solidFill>
                <a:schemeClr val="accent2">
                  <a:lumMod val="25000"/>
                </a:schemeClr>
              </a:solidFill>
              <a:effectLst>
                <a:outerShdw blurRad="38100" dist="38100" dir="2700000" algn="tl">
                  <a:srgbClr val="000000">
                    <a:alpha val="43137"/>
                  </a:srgbClr>
                </a:outerShdw>
              </a:effectLst>
              <a:latin typeface="Montserrat" panose="00000500000000000000" pitchFamily="2" charset="0"/>
            </a:endParaRPr>
          </a:p>
        </p:txBody>
      </p:sp>
      <p:sp>
        <p:nvSpPr>
          <p:cNvPr id="2" name="CuadroTexto 1"/>
          <p:cNvSpPr txBox="1"/>
          <p:nvPr/>
        </p:nvSpPr>
        <p:spPr>
          <a:xfrm>
            <a:off x="6386530" y="652722"/>
            <a:ext cx="3997220" cy="923330"/>
          </a:xfrm>
          <a:prstGeom prst="rect">
            <a:avLst/>
          </a:prstGeom>
          <a:noFill/>
        </p:spPr>
        <p:txBody>
          <a:bodyPr wrap="square" rtlCol="0">
            <a:spAutoFit/>
          </a:bodyPr>
          <a:lstStyle/>
          <a:p>
            <a:r>
              <a:rPr lang="es-MX" sz="5400" b="1" dirty="0" smtClean="0">
                <a:solidFill>
                  <a:schemeClr val="accent2">
                    <a:lumMod val="25000"/>
                  </a:schemeClr>
                </a:solidFill>
                <a:latin typeface="Montserrat" panose="00000500000000000000" pitchFamily="2" charset="0"/>
              </a:rPr>
              <a:t>Contenido</a:t>
            </a:r>
          </a:p>
        </p:txBody>
      </p:sp>
    </p:spTree>
    <p:extLst>
      <p:ext uri="{BB962C8B-B14F-4D97-AF65-F5344CB8AC3E}">
        <p14:creationId xmlns:p14="http://schemas.microsoft.com/office/powerpoint/2010/main" val="4276597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3"/>
          <p:cNvPicPr>
            <a:picLocks noChangeAspect="1"/>
          </p:cNvPicPr>
          <p:nvPr/>
        </p:nvPicPr>
        <p:blipFill rotWithShape="1">
          <a:blip r:embed="rId2">
            <a:extLst>
              <a:ext uri="{28A0092B-C50C-407E-A947-70E740481C1C}">
                <a14:useLocalDpi xmlns:a14="http://schemas.microsoft.com/office/drawing/2010/main" val="0"/>
              </a:ext>
            </a:extLst>
          </a:blip>
          <a:srcRect l="1562" t="22711" r="74999" b="34827"/>
          <a:stretch/>
        </p:blipFill>
        <p:spPr>
          <a:xfrm>
            <a:off x="3819665" y="2156196"/>
            <a:ext cx="3591100" cy="3553455"/>
          </a:xfrm>
          <a:prstGeom prst="rect">
            <a:avLst/>
          </a:prstGeom>
        </p:spPr>
      </p:pic>
      <p:sp>
        <p:nvSpPr>
          <p:cNvPr id="3" name="CuadroTexto 2"/>
          <p:cNvSpPr txBox="1"/>
          <p:nvPr/>
        </p:nvSpPr>
        <p:spPr>
          <a:xfrm>
            <a:off x="7891889" y="3695655"/>
            <a:ext cx="3597985" cy="175432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sz="1800" dirty="0">
                <a:solidFill>
                  <a:schemeClr val="accent2">
                    <a:lumMod val="25000"/>
                  </a:schemeClr>
                </a:solidFill>
              </a:rPr>
              <a:t>Se desplegarán en manera de árbol los formatos que la Unidad Administrativa tiene relacionados, y al dar clic en alguno, nos aparecerá su tablero de control.</a:t>
            </a:r>
          </a:p>
        </p:txBody>
      </p:sp>
      <p:cxnSp>
        <p:nvCxnSpPr>
          <p:cNvPr id="4" name="Conector recto de flecha 3"/>
          <p:cNvCxnSpPr>
            <a:stCxn id="3" idx="1"/>
          </p:cNvCxnSpPr>
          <p:nvPr/>
        </p:nvCxnSpPr>
        <p:spPr>
          <a:xfrm flipH="1" flipV="1">
            <a:off x="6396613" y="4360655"/>
            <a:ext cx="1495276" cy="212163"/>
          </a:xfrm>
          <a:prstGeom prst="straightConnector1">
            <a:avLst/>
          </a:prstGeom>
          <a:ln w="57150">
            <a:solidFill>
              <a:srgbClr val="68AA3B"/>
            </a:solidFill>
            <a:tailEnd type="triangle"/>
          </a:ln>
        </p:spPr>
        <p:style>
          <a:lnRef idx="1">
            <a:schemeClr val="accent1"/>
          </a:lnRef>
          <a:fillRef idx="0">
            <a:schemeClr val="accent1"/>
          </a:fillRef>
          <a:effectRef idx="0">
            <a:schemeClr val="accent1"/>
          </a:effectRef>
          <a:fontRef idx="minor">
            <a:schemeClr val="tx1"/>
          </a:fontRef>
        </p:style>
      </p:cxnSp>
      <p:sp>
        <p:nvSpPr>
          <p:cNvPr id="5" name="Título 1"/>
          <p:cNvSpPr txBox="1">
            <a:spLocks/>
          </p:cNvSpPr>
          <p:nvPr/>
        </p:nvSpPr>
        <p:spPr>
          <a:xfrm>
            <a:off x="2832676" y="608034"/>
            <a:ext cx="6410325" cy="1030288"/>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3600" b="1" dirty="0">
                <a:solidFill>
                  <a:schemeClr val="accent2">
                    <a:lumMod val="25000"/>
                  </a:schemeClr>
                </a:solidFill>
                <a:latin typeface="Montserrat" panose="00000500000000000000" pitchFamily="2" charset="0"/>
              </a:rPr>
              <a:t>Selección de </a:t>
            </a:r>
            <a:r>
              <a:rPr lang="es-MX" sz="3600" b="1" dirty="0" smtClean="0">
                <a:solidFill>
                  <a:schemeClr val="accent2">
                    <a:lumMod val="25000"/>
                  </a:schemeClr>
                </a:solidFill>
                <a:latin typeface="Montserrat" panose="00000500000000000000" pitchFamily="2" charset="0"/>
              </a:rPr>
              <a:t>parámetros </a:t>
            </a:r>
            <a:r>
              <a:rPr lang="es-MX" sz="2400" b="1" dirty="0" smtClean="0">
                <a:solidFill>
                  <a:schemeClr val="accent2">
                    <a:lumMod val="25000"/>
                  </a:schemeClr>
                </a:solidFill>
                <a:latin typeface="Montserrat" panose="00000500000000000000" pitchFamily="2" charset="0"/>
              </a:rPr>
              <a:t>(búsqueda)</a:t>
            </a:r>
            <a:endParaRPr lang="es-MX" sz="2400" b="1" dirty="0">
              <a:solidFill>
                <a:schemeClr val="accent2">
                  <a:lumMod val="25000"/>
                </a:schemeClr>
              </a:solidFill>
              <a:latin typeface="Montserrat" panose="00000500000000000000" pitchFamily="2" charset="0"/>
            </a:endParaRPr>
          </a:p>
        </p:txBody>
      </p:sp>
      <p:pic>
        <p:nvPicPr>
          <p:cNvPr id="6" name="Imagen 5"/>
          <p:cNvPicPr>
            <a:picLocks noChangeAspect="1"/>
          </p:cNvPicPr>
          <p:nvPr/>
        </p:nvPicPr>
        <p:blipFill>
          <a:blip r:embed="rId3"/>
          <a:stretch>
            <a:fillRect/>
          </a:stretch>
        </p:blipFill>
        <p:spPr>
          <a:xfrm>
            <a:off x="6208228" y="3351978"/>
            <a:ext cx="1323975" cy="266700"/>
          </a:xfrm>
          <a:prstGeom prst="rect">
            <a:avLst/>
          </a:prstGeom>
        </p:spPr>
      </p:pic>
      <p:sp>
        <p:nvSpPr>
          <p:cNvPr id="8" name="Globo: flecha izquierda 7"/>
          <p:cNvSpPr/>
          <p:nvPr/>
        </p:nvSpPr>
        <p:spPr>
          <a:xfrm>
            <a:off x="7144251" y="2095280"/>
            <a:ext cx="2432342" cy="799740"/>
          </a:xfrm>
          <a:prstGeom prst="leftArrowCallou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accent2">
                    <a:lumMod val="25000"/>
                  </a:schemeClr>
                </a:solidFill>
              </a:rPr>
              <a:t>Expande o contrae la ventana</a:t>
            </a:r>
          </a:p>
        </p:txBody>
      </p:sp>
      <p:sp>
        <p:nvSpPr>
          <p:cNvPr id="10" name="Globo: flecha derecha 9"/>
          <p:cNvSpPr/>
          <p:nvPr/>
        </p:nvSpPr>
        <p:spPr>
          <a:xfrm>
            <a:off x="1395319" y="2804160"/>
            <a:ext cx="2874715" cy="814518"/>
          </a:xfrm>
          <a:prstGeom prst="rightArrowCallout">
            <a:avLst>
              <a:gd name="adj1" fmla="val 25000"/>
              <a:gd name="adj2" fmla="val 20385"/>
              <a:gd name="adj3" fmla="val 40385"/>
              <a:gd name="adj4" fmla="val 68665"/>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accent2">
                    <a:lumMod val="25000"/>
                  </a:schemeClr>
                </a:solidFill>
              </a:rPr>
              <a:t>Expande o contrae el articulo o fracción</a:t>
            </a:r>
          </a:p>
        </p:txBody>
      </p:sp>
    </p:spTree>
    <p:extLst>
      <p:ext uri="{BB962C8B-B14F-4D97-AF65-F5344CB8AC3E}">
        <p14:creationId xmlns:p14="http://schemas.microsoft.com/office/powerpoint/2010/main" val="195559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6">
            <a:extLst/>
          </p:cNvPr>
          <p:cNvSpPr txBox="1">
            <a:spLocks/>
          </p:cNvSpPr>
          <p:nvPr/>
        </p:nvSpPr>
        <p:spPr>
          <a:xfrm>
            <a:off x="3160596" y="273662"/>
            <a:ext cx="6668100" cy="1049095"/>
          </a:xfrm>
          <a:prstGeom prst="rect">
            <a:avLst/>
          </a:prstGeom>
        </p:spPr>
        <p:txBody>
          <a:bodyPr vert="horz" lIns="91440" tIns="45720" rIns="91440" bIns="45720" rtlCol="0" anchor="ctr">
            <a:normAutofit/>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sz="3600" b="1" dirty="0">
                <a:solidFill>
                  <a:schemeClr val="accent2">
                    <a:lumMod val="25000"/>
                  </a:schemeClr>
                </a:solidFill>
                <a:latin typeface="Montserrat" panose="00000500000000000000" pitchFamily="2" charset="0"/>
              </a:rPr>
              <a:t>Archivos de carga masiva</a:t>
            </a:r>
          </a:p>
        </p:txBody>
      </p:sp>
      <p:pic>
        <p:nvPicPr>
          <p:cNvPr id="4" name="Marcador de contenido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555" y="1322757"/>
            <a:ext cx="9132888" cy="5035550"/>
          </a:xfrm>
          <a:prstGeom prst="rect">
            <a:avLst/>
          </a:prstGeom>
        </p:spPr>
      </p:pic>
      <p:sp>
        <p:nvSpPr>
          <p:cNvPr id="5" name="CuadroTexto 4"/>
          <p:cNvSpPr txBox="1"/>
          <p:nvPr/>
        </p:nvSpPr>
        <p:spPr>
          <a:xfrm>
            <a:off x="8212363" y="3129951"/>
            <a:ext cx="2673337" cy="132343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MX" sz="1600" dirty="0">
                <a:solidFill>
                  <a:schemeClr val="accent2">
                    <a:lumMod val="25000"/>
                  </a:schemeClr>
                </a:solidFill>
              </a:rPr>
              <a:t>Descarga el archivo de carga masiva en blanco, con el que </a:t>
            </a:r>
            <a:r>
              <a:rPr lang="es-MX" sz="1600" b="1" dirty="0" smtClean="0">
                <a:solidFill>
                  <a:schemeClr val="accent2">
                    <a:lumMod val="25000"/>
                  </a:schemeClr>
                </a:solidFill>
              </a:rPr>
              <a:t>SÓLO PODRÁN </a:t>
            </a:r>
            <a:r>
              <a:rPr lang="es-MX" sz="1600" b="1" dirty="0">
                <a:solidFill>
                  <a:schemeClr val="accent2">
                    <a:lumMod val="25000"/>
                  </a:schemeClr>
                </a:solidFill>
              </a:rPr>
              <a:t>DAR DE ALTA </a:t>
            </a:r>
            <a:r>
              <a:rPr lang="es-MX" sz="1600" dirty="0">
                <a:solidFill>
                  <a:schemeClr val="accent2">
                    <a:lumMod val="25000"/>
                  </a:schemeClr>
                </a:solidFill>
              </a:rPr>
              <a:t>información</a:t>
            </a:r>
          </a:p>
        </p:txBody>
      </p:sp>
      <p:sp>
        <p:nvSpPr>
          <p:cNvPr id="7" name="Rectángulo 6"/>
          <p:cNvSpPr/>
          <p:nvPr/>
        </p:nvSpPr>
        <p:spPr>
          <a:xfrm>
            <a:off x="7898604" y="4732655"/>
            <a:ext cx="854333" cy="37072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8" name="Conector recto de flecha 7"/>
          <p:cNvCxnSpPr/>
          <p:nvPr/>
        </p:nvCxnSpPr>
        <p:spPr>
          <a:xfrm flipH="1">
            <a:off x="8826688" y="4612863"/>
            <a:ext cx="909502" cy="239584"/>
          </a:xfrm>
          <a:prstGeom prst="straightConnector1">
            <a:avLst/>
          </a:prstGeom>
          <a:ln w="57150">
            <a:solidFill>
              <a:srgbClr val="68AA3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292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196263" y="1197353"/>
            <a:ext cx="7648384" cy="4411041"/>
          </a:xfrm>
          <a:prstGeom prst="rect">
            <a:avLst/>
          </a:prstGeom>
        </p:spPr>
      </p:pic>
    </p:spTree>
    <p:extLst>
      <p:ext uri="{BB962C8B-B14F-4D97-AF65-F5344CB8AC3E}">
        <p14:creationId xmlns:p14="http://schemas.microsoft.com/office/powerpoint/2010/main" val="42098616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6">
            <a:extLst/>
          </p:cNvPr>
          <p:cNvSpPr txBox="1">
            <a:spLocks/>
          </p:cNvSpPr>
          <p:nvPr/>
        </p:nvSpPr>
        <p:spPr>
          <a:xfrm>
            <a:off x="1032042" y="223110"/>
            <a:ext cx="9879981" cy="1049095"/>
          </a:xfrm>
          <a:prstGeom prst="rect">
            <a:avLst/>
          </a:prstGeom>
        </p:spPr>
        <p:txBody>
          <a:bodyPr vert="horz" lIns="91440" tIns="45720" rIns="91440" bIns="45720" rtlCol="0" anchor="ctr">
            <a:normAutofit/>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sz="3200" b="1" dirty="0">
                <a:solidFill>
                  <a:schemeClr val="accent2">
                    <a:lumMod val="25000"/>
                  </a:schemeClr>
                </a:solidFill>
                <a:latin typeface="Montserrat" panose="00000500000000000000" pitchFamily="2" charset="0"/>
              </a:rPr>
              <a:t>Consideraciones </a:t>
            </a:r>
            <a:r>
              <a:rPr lang="es-MX" sz="3200" b="1" dirty="0" smtClean="0">
                <a:solidFill>
                  <a:schemeClr val="accent2">
                    <a:lumMod val="25000"/>
                  </a:schemeClr>
                </a:solidFill>
                <a:latin typeface="Montserrat" panose="00000500000000000000" pitchFamily="2" charset="0"/>
              </a:rPr>
              <a:t>sobre el formato de Alta (archivo de carga masiva).</a:t>
            </a:r>
            <a:endParaRPr lang="es-MX" sz="3200" b="1" dirty="0">
              <a:solidFill>
                <a:schemeClr val="accent2">
                  <a:lumMod val="25000"/>
                </a:schemeClr>
              </a:solidFill>
              <a:latin typeface="Montserrat" panose="00000500000000000000" pitchFamily="2" charset="0"/>
            </a:endParaRPr>
          </a:p>
        </p:txBody>
      </p:sp>
      <p:sp>
        <p:nvSpPr>
          <p:cNvPr id="3" name="Marcador de contenido 2"/>
          <p:cNvSpPr txBox="1">
            <a:spLocks/>
          </p:cNvSpPr>
          <p:nvPr/>
        </p:nvSpPr>
        <p:spPr>
          <a:xfrm>
            <a:off x="918830" y="1730178"/>
            <a:ext cx="10235335" cy="4711153"/>
          </a:xfrm>
          <a:prstGeom prst="rect">
            <a:avLst/>
          </a:prstGeom>
        </p:spPr>
        <p:txBody>
          <a:bodyPr vert="horz" lIns="91440" tIns="45720" rIns="91440" bIns="45720" rtlCol="0">
            <a:normAutofit fontScale="70000" lnSpcReduction="20000"/>
          </a:bodyPr>
          <a:lstStyle>
            <a:lvl1pPr marL="220508" indent="-220508" algn="l" defTabSz="882030" rtl="0" eaLnBrk="1" latinLnBrk="0" hangingPunct="1">
              <a:lnSpc>
                <a:spcPct val="90000"/>
              </a:lnSpc>
              <a:spcBef>
                <a:spcPts val="965"/>
              </a:spcBef>
              <a:buFont typeface="Arial" panose="020B0604020202020204" pitchFamily="34" charset="0"/>
              <a:buChar char="•"/>
              <a:defRPr sz="2701" kern="1200">
                <a:solidFill>
                  <a:schemeClr val="tx1"/>
                </a:solidFill>
                <a:latin typeface="+mn-lt"/>
                <a:ea typeface="+mn-ea"/>
                <a:cs typeface="+mn-cs"/>
              </a:defRPr>
            </a:lvl1pPr>
            <a:lvl2pPr marL="661523" indent="-220508" algn="l" defTabSz="882030" rtl="0" eaLnBrk="1" latinLnBrk="0" hangingPunct="1">
              <a:lnSpc>
                <a:spcPct val="90000"/>
              </a:lnSpc>
              <a:spcBef>
                <a:spcPts val="482"/>
              </a:spcBef>
              <a:buFont typeface="Arial" panose="020B0604020202020204" pitchFamily="34" charset="0"/>
              <a:buChar char="•"/>
              <a:defRPr sz="2315" kern="1200">
                <a:solidFill>
                  <a:schemeClr val="tx1"/>
                </a:solidFill>
                <a:latin typeface="+mn-lt"/>
                <a:ea typeface="+mn-ea"/>
                <a:cs typeface="+mn-cs"/>
              </a:defRPr>
            </a:lvl2pPr>
            <a:lvl3pPr marL="1102538" indent="-220508" algn="l" defTabSz="882030" rtl="0" eaLnBrk="1" latinLnBrk="0" hangingPunct="1">
              <a:lnSpc>
                <a:spcPct val="90000"/>
              </a:lnSpc>
              <a:spcBef>
                <a:spcPts val="482"/>
              </a:spcBef>
              <a:buFont typeface="Arial" panose="020B0604020202020204" pitchFamily="34" charset="0"/>
              <a:buChar char="•"/>
              <a:defRPr sz="1929" kern="1200">
                <a:solidFill>
                  <a:schemeClr val="tx1"/>
                </a:solidFill>
                <a:latin typeface="+mn-lt"/>
                <a:ea typeface="+mn-ea"/>
                <a:cs typeface="+mn-cs"/>
              </a:defRPr>
            </a:lvl3pPr>
            <a:lvl4pPr marL="154355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4pPr>
            <a:lvl5pPr marL="1984568"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5pPr>
            <a:lvl6pPr marL="242558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6pPr>
            <a:lvl7pPr marL="2866598"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7pPr>
            <a:lvl8pPr marL="330761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8pPr>
            <a:lvl9pPr marL="3748629"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9pPr>
          </a:lstStyle>
          <a:p>
            <a:pPr algn="just"/>
            <a:r>
              <a:rPr lang="es-MX" sz="3600" dirty="0">
                <a:solidFill>
                  <a:schemeClr val="accent2">
                    <a:lumMod val="25000"/>
                  </a:schemeClr>
                </a:solidFill>
                <a:latin typeface="Montserrat" panose="00000500000000000000" pitchFamily="2" charset="0"/>
              </a:rPr>
              <a:t>Los catálogos no se pueden modificar, en caso de modificarse el sistema enviará un error y no cargará ningún registro.</a:t>
            </a:r>
          </a:p>
          <a:p>
            <a:pPr algn="just"/>
            <a:r>
              <a:rPr lang="es-MX" sz="3600" dirty="0">
                <a:solidFill>
                  <a:schemeClr val="accent2">
                    <a:lumMod val="25000"/>
                  </a:schemeClr>
                </a:solidFill>
                <a:latin typeface="Montserrat" panose="00000500000000000000" pitchFamily="2" charset="0"/>
              </a:rPr>
              <a:t>Las filas ocultas no se deben modificar, contienen parámetros del sistema para cargar la información a la base.</a:t>
            </a:r>
          </a:p>
          <a:p>
            <a:pPr algn="just"/>
            <a:r>
              <a:rPr lang="es-MX" sz="3600" dirty="0">
                <a:solidFill>
                  <a:schemeClr val="accent2">
                    <a:lumMod val="25000"/>
                  </a:schemeClr>
                </a:solidFill>
                <a:latin typeface="Montserrat" panose="00000500000000000000" pitchFamily="2" charset="0"/>
              </a:rPr>
              <a:t>Únicamente se puede modificar el ancho de la columna, el alto de la fila, el justificado, color, tipo de letra, formato de fecha (formato corto </a:t>
            </a:r>
            <a:r>
              <a:rPr lang="es-MX" sz="3600" dirty="0" err="1">
                <a:solidFill>
                  <a:schemeClr val="accent2">
                    <a:lumMod val="25000"/>
                  </a:schemeClr>
                </a:solidFill>
                <a:latin typeface="Montserrat" panose="00000500000000000000" pitchFamily="2" charset="0"/>
              </a:rPr>
              <a:t>dd</a:t>
            </a:r>
            <a:r>
              <a:rPr lang="es-MX" sz="3600" dirty="0">
                <a:solidFill>
                  <a:schemeClr val="accent2">
                    <a:lumMod val="25000"/>
                  </a:schemeClr>
                </a:solidFill>
                <a:latin typeface="Montserrat" panose="00000500000000000000" pitchFamily="2" charset="0"/>
              </a:rPr>
              <a:t>/mm/</a:t>
            </a:r>
            <a:r>
              <a:rPr lang="es-MX" sz="3600" dirty="0" err="1">
                <a:solidFill>
                  <a:schemeClr val="accent2">
                    <a:lumMod val="25000"/>
                  </a:schemeClr>
                </a:solidFill>
                <a:latin typeface="Montserrat" panose="00000500000000000000" pitchFamily="2" charset="0"/>
              </a:rPr>
              <a:t>aaaa</a:t>
            </a:r>
            <a:r>
              <a:rPr lang="es-MX" sz="3600" dirty="0">
                <a:solidFill>
                  <a:schemeClr val="accent2">
                    <a:lumMod val="25000"/>
                  </a:schemeClr>
                </a:solidFill>
                <a:latin typeface="Montserrat" panose="00000500000000000000" pitchFamily="2" charset="0"/>
              </a:rPr>
              <a:t>)</a:t>
            </a:r>
          </a:p>
          <a:p>
            <a:pPr algn="just"/>
            <a:r>
              <a:rPr lang="es-MX" sz="3600" dirty="0">
                <a:solidFill>
                  <a:schemeClr val="accent2">
                    <a:lumMod val="25000"/>
                  </a:schemeClr>
                </a:solidFill>
                <a:latin typeface="Montserrat" panose="00000500000000000000" pitchFamily="2" charset="0"/>
              </a:rPr>
              <a:t>Se puede cargar hasta 1,000,000 de registros por archivo.</a:t>
            </a:r>
          </a:p>
          <a:p>
            <a:pPr algn="just"/>
            <a:r>
              <a:rPr lang="es-MX" sz="3600" dirty="0">
                <a:solidFill>
                  <a:schemeClr val="accent2">
                    <a:lumMod val="25000"/>
                  </a:schemeClr>
                </a:solidFill>
                <a:latin typeface="Montserrat" panose="00000500000000000000" pitchFamily="2" charset="0"/>
              </a:rPr>
              <a:t>Los campos requeridos no deben dejarse vacíos. (ejercicio, fecha de inicio y de término del periodo que se reporta, unidad administrativa responsable, fecha de actualización y fecha de validación)</a:t>
            </a:r>
          </a:p>
          <a:p>
            <a:pPr algn="just"/>
            <a:r>
              <a:rPr lang="es-MX" sz="3600" dirty="0">
                <a:solidFill>
                  <a:schemeClr val="accent2">
                    <a:lumMod val="25000"/>
                  </a:schemeClr>
                </a:solidFill>
                <a:latin typeface="Montserrat" panose="00000500000000000000" pitchFamily="2" charset="0"/>
              </a:rPr>
              <a:t>Capturar la información tipo párrafo </a:t>
            </a:r>
            <a:r>
              <a:rPr lang="es-MX" sz="3600" dirty="0" smtClean="0">
                <a:solidFill>
                  <a:schemeClr val="accent2">
                    <a:lumMod val="25000"/>
                  </a:schemeClr>
                </a:solidFill>
                <a:latin typeface="Montserrat" panose="00000500000000000000" pitchFamily="2" charset="0"/>
              </a:rPr>
              <a:t>(Altas y bajas)</a:t>
            </a:r>
            <a:endParaRPr lang="es-MX" sz="3600" dirty="0">
              <a:solidFill>
                <a:schemeClr val="accent2">
                  <a:lumMod val="25000"/>
                </a:schemeClr>
              </a:solidFill>
              <a:latin typeface="Montserrat" panose="00000500000000000000" pitchFamily="2" charset="0"/>
            </a:endParaRPr>
          </a:p>
          <a:p>
            <a:pPr algn="just"/>
            <a:endParaRPr lang="es-MX" dirty="0">
              <a:solidFill>
                <a:schemeClr val="accent2">
                  <a:lumMod val="25000"/>
                </a:schemeClr>
              </a:solidFill>
            </a:endParaRPr>
          </a:p>
          <a:p>
            <a:pPr marL="0" indent="0" algn="just">
              <a:buNone/>
            </a:pPr>
            <a:endParaRPr lang="es-MX" dirty="0">
              <a:solidFill>
                <a:srgbClr val="7030A0"/>
              </a:solidFill>
            </a:endParaRPr>
          </a:p>
          <a:p>
            <a:pPr lvl="1" algn="just">
              <a:buFont typeface="Courier New" panose="02070309020205020404" pitchFamily="49" charset="0"/>
              <a:buChar char="o"/>
            </a:pPr>
            <a:endParaRPr lang="es-MX" dirty="0">
              <a:solidFill>
                <a:srgbClr val="7030A0"/>
              </a:solidFill>
            </a:endParaRPr>
          </a:p>
        </p:txBody>
      </p:sp>
    </p:spTree>
    <p:extLst>
      <p:ext uri="{BB962C8B-B14F-4D97-AF65-F5344CB8AC3E}">
        <p14:creationId xmlns:p14="http://schemas.microsoft.com/office/powerpoint/2010/main" val="2641256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3"/>
          <p:cNvPicPr>
            <a:picLocks noChangeAspect="1"/>
          </p:cNvPicPr>
          <p:nvPr/>
        </p:nvPicPr>
        <p:blipFill rotWithShape="1">
          <a:blip r:embed="rId2">
            <a:extLst>
              <a:ext uri="{28A0092B-C50C-407E-A947-70E740481C1C}">
                <a14:useLocalDpi xmlns:a14="http://schemas.microsoft.com/office/drawing/2010/main" val="0"/>
              </a:ext>
            </a:extLst>
          </a:blip>
          <a:srcRect l="26186" t="32052" b="25597"/>
          <a:stretch/>
        </p:blipFill>
        <p:spPr>
          <a:xfrm>
            <a:off x="1646010" y="3597006"/>
            <a:ext cx="8749282" cy="2091349"/>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8822" y="1999774"/>
            <a:ext cx="3944708" cy="1562711"/>
          </a:xfrm>
          <a:prstGeom prst="rect">
            <a:avLst/>
          </a:prstGeom>
        </p:spPr>
      </p:pic>
      <p:sp>
        <p:nvSpPr>
          <p:cNvPr id="4" name="CuadroTexto 3"/>
          <p:cNvSpPr txBox="1"/>
          <p:nvPr/>
        </p:nvSpPr>
        <p:spPr>
          <a:xfrm>
            <a:off x="2835248" y="2427059"/>
            <a:ext cx="3766088" cy="92333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dirty="0">
                <a:solidFill>
                  <a:schemeClr val="accent5">
                    <a:lumMod val="50000"/>
                  </a:schemeClr>
                </a:solidFill>
              </a:rPr>
              <a:t>Al seleccionar el “Tipo de carga” se habilitara la acción </a:t>
            </a:r>
            <a:r>
              <a:rPr lang="es-MX" b="1" dirty="0">
                <a:solidFill>
                  <a:schemeClr val="accent5">
                    <a:lumMod val="50000"/>
                  </a:schemeClr>
                </a:solidFill>
              </a:rPr>
              <a:t>seleccionar</a:t>
            </a:r>
          </a:p>
        </p:txBody>
      </p:sp>
      <p:sp>
        <p:nvSpPr>
          <p:cNvPr id="5" name="Rectángulo 4"/>
          <p:cNvSpPr/>
          <p:nvPr/>
        </p:nvSpPr>
        <p:spPr>
          <a:xfrm>
            <a:off x="5419759" y="3692122"/>
            <a:ext cx="1018903" cy="241313"/>
          </a:xfrm>
          <a:prstGeom prst="rect">
            <a:avLst/>
          </a:prstGeom>
          <a:noFill/>
          <a:ln w="57150">
            <a:solidFill>
              <a:srgbClr val="007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6" name="Conector recto de flecha 5"/>
          <p:cNvCxnSpPr>
            <a:stCxn id="5" idx="3"/>
            <a:endCxn id="3" idx="1"/>
          </p:cNvCxnSpPr>
          <p:nvPr/>
        </p:nvCxnSpPr>
        <p:spPr>
          <a:xfrm flipV="1">
            <a:off x="6438662" y="2781130"/>
            <a:ext cx="1150160" cy="1031649"/>
          </a:xfrm>
          <a:prstGeom prst="straightConnector1">
            <a:avLst/>
          </a:prstGeom>
          <a:ln w="57150">
            <a:solidFill>
              <a:srgbClr val="007365"/>
            </a:solidFill>
            <a:tailEnd type="triangle"/>
          </a:ln>
        </p:spPr>
        <p:style>
          <a:lnRef idx="1">
            <a:schemeClr val="accent1"/>
          </a:lnRef>
          <a:fillRef idx="0">
            <a:schemeClr val="accent1"/>
          </a:fillRef>
          <a:effectRef idx="0">
            <a:schemeClr val="accent1"/>
          </a:effectRef>
          <a:fontRef idx="minor">
            <a:schemeClr val="tx1"/>
          </a:fontRef>
        </p:style>
      </p:cxnSp>
      <p:sp>
        <p:nvSpPr>
          <p:cNvPr id="7" name="Título 6">
            <a:extLst/>
          </p:cNvPr>
          <p:cNvSpPr txBox="1">
            <a:spLocks/>
          </p:cNvSpPr>
          <p:nvPr/>
        </p:nvSpPr>
        <p:spPr>
          <a:xfrm>
            <a:off x="2751909" y="532407"/>
            <a:ext cx="6810102" cy="1049095"/>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3600" b="1" dirty="0">
                <a:solidFill>
                  <a:schemeClr val="accent2">
                    <a:lumMod val="25000"/>
                  </a:schemeClr>
                </a:solidFill>
                <a:latin typeface="Montserrat" panose="00000500000000000000" pitchFamily="2" charset="0"/>
              </a:rPr>
              <a:t>Carga </a:t>
            </a:r>
            <a:r>
              <a:rPr lang="es-MX" sz="3600" b="1" dirty="0" smtClean="0">
                <a:solidFill>
                  <a:schemeClr val="accent2">
                    <a:lumMod val="25000"/>
                  </a:schemeClr>
                </a:solidFill>
                <a:latin typeface="Montserrat" panose="00000500000000000000" pitchFamily="2" charset="0"/>
              </a:rPr>
              <a:t>del formato de Alta</a:t>
            </a:r>
            <a:endParaRPr lang="es-MX" sz="3600" b="1" dirty="0">
              <a:solidFill>
                <a:schemeClr val="accent2">
                  <a:lumMod val="25000"/>
                </a:schemeClr>
              </a:solidFill>
              <a:latin typeface="Montserrat" panose="00000500000000000000" pitchFamily="2" charset="0"/>
            </a:endParaRPr>
          </a:p>
        </p:txBody>
      </p:sp>
    </p:spTree>
    <p:extLst>
      <p:ext uri="{BB962C8B-B14F-4D97-AF65-F5344CB8AC3E}">
        <p14:creationId xmlns:p14="http://schemas.microsoft.com/office/powerpoint/2010/main" val="3709794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057560" y="1462705"/>
            <a:ext cx="9945029" cy="1938992"/>
          </a:xfrm>
          <a:prstGeom prst="rect">
            <a:avLst/>
          </a:prstGeom>
          <a:noFill/>
        </p:spPr>
        <p:txBody>
          <a:bodyPr wrap="square" rtlCol="0">
            <a:spAutoFit/>
          </a:bodyPr>
          <a:lstStyle/>
          <a:p>
            <a:pPr algn="just"/>
            <a:r>
              <a:rPr lang="es-MX" sz="2400" dirty="0">
                <a:solidFill>
                  <a:schemeClr val="accent2">
                    <a:lumMod val="25000"/>
                  </a:schemeClr>
                </a:solidFill>
              </a:rPr>
              <a:t>Al seleccionar archivo para </a:t>
            </a:r>
            <a:r>
              <a:rPr lang="es-MX" sz="2400" dirty="0" smtClean="0">
                <a:solidFill>
                  <a:schemeClr val="accent2">
                    <a:lumMod val="25000"/>
                  </a:schemeClr>
                </a:solidFill>
              </a:rPr>
              <a:t>carga en “Alta” </a:t>
            </a:r>
            <a:r>
              <a:rPr lang="es-MX" sz="2400" dirty="0">
                <a:solidFill>
                  <a:schemeClr val="accent2">
                    <a:lumMod val="25000"/>
                  </a:schemeClr>
                </a:solidFill>
              </a:rPr>
              <a:t>se habilitan los campos “Cargar Archivo y Cancelar</a:t>
            </a:r>
            <a:r>
              <a:rPr lang="es-MX" sz="2400" dirty="0" smtClean="0">
                <a:solidFill>
                  <a:schemeClr val="accent2">
                    <a:lumMod val="25000"/>
                  </a:schemeClr>
                </a:solidFill>
              </a:rPr>
              <a:t>”, deberá seleccionar “Carga de Archivo”, y posteriormente dar clic en el campo “Actualizar” las veces necesarias para que el Estatus indique “Terminado”.</a:t>
            </a:r>
            <a:endParaRPr lang="es-MX" sz="2400" dirty="0">
              <a:solidFill>
                <a:schemeClr val="accent2">
                  <a:lumMod val="25000"/>
                </a:schemeClr>
              </a:solidFill>
            </a:endParaRPr>
          </a:p>
        </p:txBody>
      </p:sp>
      <p:grpSp>
        <p:nvGrpSpPr>
          <p:cNvPr id="13" name="Grupo 12"/>
          <p:cNvGrpSpPr/>
          <p:nvPr/>
        </p:nvGrpSpPr>
        <p:grpSpPr>
          <a:xfrm>
            <a:off x="1399319" y="3105605"/>
            <a:ext cx="8291513" cy="3190867"/>
            <a:chOff x="838200" y="1831005"/>
            <a:chExt cx="8291513" cy="3917333"/>
          </a:xfrm>
        </p:grpSpPr>
        <p:pic>
          <p:nvPicPr>
            <p:cNvPr id="2" name="Marcador de contenido 3"/>
            <p:cNvPicPr>
              <a:picLocks noChangeAspect="1"/>
            </p:cNvPicPr>
            <p:nvPr/>
          </p:nvPicPr>
          <p:blipFill rotWithShape="1">
            <a:blip r:embed="rId2">
              <a:extLst>
                <a:ext uri="{28A0092B-C50C-407E-A947-70E740481C1C}">
                  <a14:useLocalDpi xmlns:a14="http://schemas.microsoft.com/office/drawing/2010/main" val="0"/>
                </a:ext>
              </a:extLst>
            </a:blip>
            <a:srcRect l="25483" t="34834"/>
            <a:stretch/>
          </p:blipFill>
          <p:spPr>
            <a:xfrm>
              <a:off x="838200" y="3208338"/>
              <a:ext cx="8291513" cy="2540000"/>
            </a:xfrm>
            <a:prstGeom prst="rect">
              <a:avLst/>
            </a:prstGeom>
          </p:spPr>
        </p:pic>
        <p:sp>
          <p:nvSpPr>
            <p:cNvPr id="3" name="Rectángulo 2"/>
            <p:cNvSpPr/>
            <p:nvPr/>
          </p:nvSpPr>
          <p:spPr>
            <a:xfrm>
              <a:off x="5526577" y="3251200"/>
              <a:ext cx="2227811" cy="222250"/>
            </a:xfrm>
            <a:prstGeom prst="rect">
              <a:avLst/>
            </a:prstGeom>
            <a:noFill/>
            <a:ln w="57150">
              <a:solidFill>
                <a:srgbClr val="A12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3"/>
            <p:cNvSpPr/>
            <p:nvPr/>
          </p:nvSpPr>
          <p:spPr>
            <a:xfrm>
              <a:off x="4787900" y="3619500"/>
              <a:ext cx="3947390" cy="368300"/>
            </a:xfrm>
            <a:prstGeom prst="rect">
              <a:avLst/>
            </a:prstGeom>
            <a:noFill/>
            <a:ln w="57150">
              <a:solidFill>
                <a:srgbClr val="A12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6" name="Conector recto de flecha 5">
              <a:extLst/>
            </p:cNvPr>
            <p:cNvCxnSpPr>
              <a:cxnSpLocks/>
            </p:cNvCxnSpPr>
            <p:nvPr/>
          </p:nvCxnSpPr>
          <p:spPr>
            <a:xfrm>
              <a:off x="5526578" y="1858962"/>
              <a:ext cx="350115" cy="1349376"/>
            </a:xfrm>
            <a:prstGeom prst="straightConnector1">
              <a:avLst/>
            </a:prstGeom>
            <a:ln w="57150">
              <a:solidFill>
                <a:srgbClr val="A12056"/>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p:cNvPr>
            <p:cNvCxnSpPr>
              <a:cxnSpLocks/>
            </p:cNvCxnSpPr>
            <p:nvPr/>
          </p:nvCxnSpPr>
          <p:spPr>
            <a:xfrm>
              <a:off x="5526577" y="1831005"/>
              <a:ext cx="1810925" cy="1349376"/>
            </a:xfrm>
            <a:prstGeom prst="straightConnector1">
              <a:avLst/>
            </a:prstGeom>
            <a:ln w="57150">
              <a:solidFill>
                <a:srgbClr val="A12056"/>
              </a:solidFill>
              <a:tailEnd type="triangle"/>
            </a:ln>
          </p:spPr>
          <p:style>
            <a:lnRef idx="1">
              <a:schemeClr val="accent1"/>
            </a:lnRef>
            <a:fillRef idx="0">
              <a:schemeClr val="accent1"/>
            </a:fillRef>
            <a:effectRef idx="0">
              <a:schemeClr val="accent1"/>
            </a:effectRef>
            <a:fontRef idx="minor">
              <a:schemeClr val="tx1"/>
            </a:fontRef>
          </p:style>
        </p:cxnSp>
      </p:grpSp>
      <p:sp>
        <p:nvSpPr>
          <p:cNvPr id="8" name="Título 6">
            <a:extLst/>
          </p:cNvPr>
          <p:cNvSpPr txBox="1">
            <a:spLocks/>
          </p:cNvSpPr>
          <p:nvPr/>
        </p:nvSpPr>
        <p:spPr>
          <a:xfrm>
            <a:off x="606839" y="208029"/>
            <a:ext cx="11105322" cy="1049095"/>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3600" b="1" dirty="0">
                <a:solidFill>
                  <a:schemeClr val="accent2">
                    <a:lumMod val="25000"/>
                  </a:schemeClr>
                </a:solidFill>
                <a:latin typeface="Montserrat" panose="00000500000000000000" pitchFamily="2" charset="0"/>
              </a:rPr>
              <a:t>Carga </a:t>
            </a:r>
            <a:r>
              <a:rPr lang="es-MX" sz="3600" b="1" dirty="0" smtClean="0">
                <a:solidFill>
                  <a:schemeClr val="accent2">
                    <a:lumMod val="25000"/>
                  </a:schemeClr>
                </a:solidFill>
                <a:latin typeface="Montserrat" panose="00000500000000000000" pitchFamily="2" charset="0"/>
              </a:rPr>
              <a:t>del formato de Alta</a:t>
            </a:r>
            <a:endParaRPr lang="es-MX" sz="3600" b="1" dirty="0">
              <a:solidFill>
                <a:schemeClr val="accent2">
                  <a:lumMod val="25000"/>
                </a:schemeClr>
              </a:solidFill>
              <a:latin typeface="Montserrat" panose="00000500000000000000" pitchFamily="2" charset="0"/>
            </a:endParaRPr>
          </a:p>
        </p:txBody>
      </p:sp>
    </p:spTree>
    <p:extLst>
      <p:ext uri="{BB962C8B-B14F-4D97-AF65-F5344CB8AC3E}">
        <p14:creationId xmlns:p14="http://schemas.microsoft.com/office/powerpoint/2010/main" val="1735478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5"/>
          <p:cNvPicPr>
            <a:picLocks noChangeAspect="1"/>
          </p:cNvPicPr>
          <p:nvPr/>
        </p:nvPicPr>
        <p:blipFill rotWithShape="1">
          <a:blip r:embed="rId2">
            <a:extLst>
              <a:ext uri="{28A0092B-C50C-407E-A947-70E740481C1C}">
                <a14:useLocalDpi xmlns:a14="http://schemas.microsoft.com/office/drawing/2010/main" val="0"/>
              </a:ext>
            </a:extLst>
          </a:blip>
          <a:srcRect b="8644"/>
          <a:stretch/>
        </p:blipFill>
        <p:spPr>
          <a:xfrm>
            <a:off x="1764506" y="1566514"/>
            <a:ext cx="8662988" cy="1568845"/>
          </a:xfrm>
          <a:prstGeom prst="rect">
            <a:avLst/>
          </a:prstGeom>
        </p:spPr>
      </p:pic>
      <p:sp>
        <p:nvSpPr>
          <p:cNvPr id="3" name="Título 1">
            <a:extLst/>
          </p:cNvPr>
          <p:cNvSpPr txBox="1">
            <a:spLocks/>
          </p:cNvSpPr>
          <p:nvPr/>
        </p:nvSpPr>
        <p:spPr>
          <a:xfrm>
            <a:off x="0" y="412750"/>
            <a:ext cx="12192000" cy="915988"/>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4000" b="1" dirty="0">
                <a:solidFill>
                  <a:schemeClr val="accent2">
                    <a:lumMod val="25000"/>
                  </a:schemeClr>
                </a:solidFill>
                <a:latin typeface="Montserrat" panose="00000500000000000000" pitchFamily="2" charset="0"/>
              </a:rPr>
              <a:t>Estatus</a:t>
            </a:r>
            <a:endParaRPr lang="es-MX" sz="5400" b="1" dirty="0">
              <a:solidFill>
                <a:schemeClr val="accent2">
                  <a:lumMod val="25000"/>
                </a:schemeClr>
              </a:solidFill>
              <a:latin typeface="Montserrat" panose="00000500000000000000" pitchFamily="2" charset="0"/>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0685" y="4382774"/>
            <a:ext cx="1648055" cy="571580"/>
          </a:xfrm>
          <a:prstGeom prst="rect">
            <a:avLst/>
          </a:prstGeom>
          <a:ln w="57150">
            <a:solidFill>
              <a:srgbClr val="A12056"/>
            </a:solidFill>
          </a:ln>
        </p:spPr>
      </p:pic>
      <p:sp>
        <p:nvSpPr>
          <p:cNvPr id="6" name="CuadroTexto 5"/>
          <p:cNvSpPr txBox="1"/>
          <p:nvPr/>
        </p:nvSpPr>
        <p:spPr>
          <a:xfrm>
            <a:off x="5705130" y="3514402"/>
            <a:ext cx="4974956" cy="3046988"/>
          </a:xfrm>
          <a:prstGeom prst="rect">
            <a:avLst/>
          </a:prstGeom>
          <a:noFill/>
          <a:ln w="57150">
            <a:solidFill>
              <a:srgbClr val="A12056"/>
            </a:solidFill>
          </a:ln>
        </p:spPr>
        <p:txBody>
          <a:bodyPr wrap="square" rtlCol="0">
            <a:spAutoFit/>
          </a:bodyPr>
          <a:lstStyle/>
          <a:p>
            <a:r>
              <a:rPr lang="es-MX" sz="2400" dirty="0">
                <a:solidFill>
                  <a:schemeClr val="accent2">
                    <a:lumMod val="25000"/>
                  </a:schemeClr>
                </a:solidFill>
                <a:latin typeface="Montserrat" panose="00000500000000000000" pitchFamily="2" charset="0"/>
              </a:rPr>
              <a:t>Nos indica el estado del archivo</a:t>
            </a:r>
          </a:p>
          <a:p>
            <a:pPr marL="342900" indent="-342900">
              <a:buFont typeface="Arial" panose="020B0604020202020204" pitchFamily="34" charset="0"/>
              <a:buChar char="•"/>
            </a:pPr>
            <a:r>
              <a:rPr lang="es-MX" sz="2400" dirty="0">
                <a:solidFill>
                  <a:schemeClr val="accent2">
                    <a:lumMod val="25000"/>
                  </a:schemeClr>
                </a:solidFill>
                <a:latin typeface="Montserrat" panose="00000500000000000000" pitchFamily="2" charset="0"/>
              </a:rPr>
              <a:t>Recibido</a:t>
            </a:r>
          </a:p>
          <a:p>
            <a:pPr marL="342900" indent="-342900">
              <a:buFont typeface="Arial" panose="020B0604020202020204" pitchFamily="34" charset="0"/>
              <a:buChar char="•"/>
            </a:pPr>
            <a:r>
              <a:rPr lang="es-MX" sz="2400" dirty="0">
                <a:solidFill>
                  <a:schemeClr val="accent2">
                    <a:lumMod val="25000"/>
                  </a:schemeClr>
                </a:solidFill>
                <a:latin typeface="Montserrat" panose="00000500000000000000" pitchFamily="2" charset="0"/>
              </a:rPr>
              <a:t>Iniciado</a:t>
            </a:r>
          </a:p>
          <a:p>
            <a:pPr marL="342900" indent="-342900">
              <a:buFont typeface="Arial" panose="020B0604020202020204" pitchFamily="34" charset="0"/>
              <a:buChar char="•"/>
            </a:pPr>
            <a:r>
              <a:rPr lang="es-MX" sz="2400" dirty="0">
                <a:solidFill>
                  <a:schemeClr val="accent2">
                    <a:lumMod val="25000"/>
                  </a:schemeClr>
                </a:solidFill>
                <a:latin typeface="Montserrat" panose="00000500000000000000" pitchFamily="2" charset="0"/>
              </a:rPr>
              <a:t>Error de carga</a:t>
            </a:r>
          </a:p>
          <a:p>
            <a:pPr marL="342900" indent="-342900">
              <a:buFont typeface="Arial" panose="020B0604020202020204" pitchFamily="34" charset="0"/>
              <a:buChar char="•"/>
            </a:pPr>
            <a:r>
              <a:rPr lang="es-MX" sz="2400" dirty="0" smtClean="0">
                <a:solidFill>
                  <a:schemeClr val="accent2">
                    <a:lumMod val="25000"/>
                  </a:schemeClr>
                </a:solidFill>
                <a:latin typeface="Montserrat" panose="00000500000000000000" pitchFamily="2" charset="0"/>
              </a:rPr>
              <a:t>Terminado </a:t>
            </a:r>
            <a:r>
              <a:rPr lang="es-MX" sz="2400" b="1" dirty="0" smtClean="0">
                <a:solidFill>
                  <a:schemeClr val="accent2">
                    <a:lumMod val="25000"/>
                  </a:schemeClr>
                </a:solidFill>
                <a:latin typeface="Montserrat" panose="00000500000000000000" pitchFamily="2" charset="0"/>
              </a:rPr>
              <a:t>(Soporta que la información fue cargada al SIPOT).</a:t>
            </a:r>
            <a:endParaRPr lang="es-MX" sz="2400" b="1" dirty="0">
              <a:solidFill>
                <a:schemeClr val="accent2">
                  <a:lumMod val="25000"/>
                </a:schemeClr>
              </a:solidFill>
              <a:latin typeface="Montserrat" panose="00000500000000000000" pitchFamily="2" charset="0"/>
            </a:endParaRPr>
          </a:p>
        </p:txBody>
      </p:sp>
      <p:sp>
        <p:nvSpPr>
          <p:cNvPr id="7" name="Flecha: hacia la izquierda 6">
            <a:extLst/>
          </p:cNvPr>
          <p:cNvSpPr/>
          <p:nvPr/>
        </p:nvSpPr>
        <p:spPr>
          <a:xfrm>
            <a:off x="4338866" y="4257890"/>
            <a:ext cx="1207698" cy="821348"/>
          </a:xfrm>
          <a:prstGeom prst="leftArrow">
            <a:avLst/>
          </a:prstGeom>
          <a:solidFill>
            <a:srgbClr val="A12056"/>
          </a:solidFill>
          <a:ln>
            <a:solidFill>
              <a:srgbClr val="A12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2484360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6">
            <a:extLst/>
          </p:cNvPr>
          <p:cNvSpPr txBox="1">
            <a:spLocks/>
          </p:cNvSpPr>
          <p:nvPr/>
        </p:nvSpPr>
        <p:spPr>
          <a:xfrm>
            <a:off x="4001156" y="511564"/>
            <a:ext cx="4189688" cy="1049095"/>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4000" b="1" dirty="0" smtClean="0">
                <a:solidFill>
                  <a:schemeClr val="accent2">
                    <a:lumMod val="25000"/>
                  </a:schemeClr>
                </a:solidFill>
                <a:latin typeface="Montserrat" panose="00000500000000000000" pitchFamily="2" charset="0"/>
              </a:rPr>
              <a:t>b) Cambio</a:t>
            </a:r>
            <a:endParaRPr lang="es-MX" sz="4000" b="1" dirty="0">
              <a:solidFill>
                <a:schemeClr val="accent2">
                  <a:lumMod val="25000"/>
                </a:schemeClr>
              </a:solidFill>
              <a:latin typeface="Montserrat" panose="00000500000000000000" pitchFamily="2" charset="0"/>
            </a:endParaRPr>
          </a:p>
        </p:txBody>
      </p:sp>
      <p:sp>
        <p:nvSpPr>
          <p:cNvPr id="3" name="Marcador de contenido 2"/>
          <p:cNvSpPr txBox="1">
            <a:spLocks/>
          </p:cNvSpPr>
          <p:nvPr/>
        </p:nvSpPr>
        <p:spPr>
          <a:xfrm>
            <a:off x="1396716" y="1447447"/>
            <a:ext cx="9398567" cy="4527907"/>
          </a:xfrm>
          <a:prstGeom prst="rect">
            <a:avLst/>
          </a:prstGeom>
        </p:spPr>
        <p:txBody>
          <a:bodyPr vert="horz" lIns="91440" tIns="45720" rIns="91440" bIns="45720" rtlCol="0">
            <a:normAutofit/>
          </a:bodyPr>
          <a:lstStyle>
            <a:lvl1pPr marL="251094" indent="-251094" algn="l" defTabSz="1004377" rtl="0" eaLnBrk="1" latinLnBrk="0" hangingPunct="1">
              <a:lnSpc>
                <a:spcPct val="90000"/>
              </a:lnSpc>
              <a:spcBef>
                <a:spcPts val="1098"/>
              </a:spcBef>
              <a:buFont typeface="Arial" panose="020B0604020202020204" pitchFamily="34" charset="0"/>
              <a:buChar char="•"/>
              <a:defRPr sz="3076" kern="1200">
                <a:solidFill>
                  <a:schemeClr val="tx1"/>
                </a:solidFill>
                <a:latin typeface="+mn-lt"/>
                <a:ea typeface="+mn-ea"/>
                <a:cs typeface="+mn-cs"/>
              </a:defRPr>
            </a:lvl1pPr>
            <a:lvl2pPr marL="753283" indent="-251094" algn="l" defTabSz="1004377" rtl="0" eaLnBrk="1" latinLnBrk="0" hangingPunct="1">
              <a:lnSpc>
                <a:spcPct val="90000"/>
              </a:lnSpc>
              <a:spcBef>
                <a:spcPts val="549"/>
              </a:spcBef>
              <a:buFont typeface="Arial" panose="020B0604020202020204" pitchFamily="34" charset="0"/>
              <a:buChar char="•"/>
              <a:defRPr sz="2636" kern="1200">
                <a:solidFill>
                  <a:schemeClr val="tx1"/>
                </a:solidFill>
                <a:latin typeface="+mn-lt"/>
                <a:ea typeface="+mn-ea"/>
                <a:cs typeface="+mn-cs"/>
              </a:defRPr>
            </a:lvl2pPr>
            <a:lvl3pPr marL="1255471" indent="-251094" algn="l" defTabSz="1004377" rtl="0" eaLnBrk="1" latinLnBrk="0" hangingPunct="1">
              <a:lnSpc>
                <a:spcPct val="90000"/>
              </a:lnSpc>
              <a:spcBef>
                <a:spcPts val="549"/>
              </a:spcBef>
              <a:buFont typeface="Arial" panose="020B0604020202020204" pitchFamily="34" charset="0"/>
              <a:buChar char="•"/>
              <a:defRPr sz="2197" kern="1200">
                <a:solidFill>
                  <a:schemeClr val="tx1"/>
                </a:solidFill>
                <a:latin typeface="+mn-lt"/>
                <a:ea typeface="+mn-ea"/>
                <a:cs typeface="+mn-cs"/>
              </a:defRPr>
            </a:lvl3pPr>
            <a:lvl4pPr marL="1757660"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4pPr>
            <a:lvl5pPr marL="2259848"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just"/>
            <a:r>
              <a:rPr lang="es-MX" dirty="0">
                <a:solidFill>
                  <a:schemeClr val="accent2">
                    <a:lumMod val="25000"/>
                  </a:schemeClr>
                </a:solidFill>
                <a:latin typeface="Montserrat" panose="00000500000000000000" pitchFamily="2" charset="0"/>
              </a:rPr>
              <a:t>Se utiliza para realizar cambios a registros previamente cargados al SIPOT. Por ejemplo: cambios a fechas de actualización y validación.</a:t>
            </a:r>
          </a:p>
          <a:p>
            <a:pPr algn="just"/>
            <a:r>
              <a:rPr lang="es-MX" dirty="0">
                <a:solidFill>
                  <a:schemeClr val="accent2">
                    <a:lumMod val="25000"/>
                  </a:schemeClr>
                </a:solidFill>
                <a:latin typeface="Montserrat" panose="00000500000000000000" pitchFamily="2" charset="0"/>
              </a:rPr>
              <a:t>Se deberá descargar previamente el formato que contiene la información que se modificará, y </a:t>
            </a:r>
            <a:r>
              <a:rPr lang="es-MX" b="1" dirty="0">
                <a:solidFill>
                  <a:schemeClr val="accent2">
                    <a:lumMod val="25000"/>
                  </a:schemeClr>
                </a:solidFill>
                <a:latin typeface="Montserrat" panose="00000500000000000000" pitchFamily="2" charset="0"/>
              </a:rPr>
              <a:t>en el mismo hacer modificaciones que correspondan.</a:t>
            </a:r>
          </a:p>
        </p:txBody>
      </p:sp>
      <p:sp>
        <p:nvSpPr>
          <p:cNvPr id="4" name="Flecha derecha 3">
            <a:hlinkClick r:id="rId2" action="ppaction://hlinksldjump"/>
          </p:cNvPr>
          <p:cNvSpPr/>
          <p:nvPr/>
        </p:nvSpPr>
        <p:spPr>
          <a:xfrm>
            <a:off x="10949940" y="6088380"/>
            <a:ext cx="601980" cy="327660"/>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4"/>
          <p:cNvSpPr/>
          <p:nvPr/>
        </p:nvSpPr>
        <p:spPr>
          <a:xfrm>
            <a:off x="10576707" y="6416040"/>
            <a:ext cx="1348446" cy="307777"/>
          </a:xfrm>
          <a:prstGeom prst="rect">
            <a:avLst/>
          </a:prstGeom>
        </p:spPr>
        <p:txBody>
          <a:bodyPr wrap="none">
            <a:spAutoFit/>
          </a:bodyPr>
          <a:lstStyle/>
          <a:p>
            <a:r>
              <a:rPr lang="es-MX" sz="1400" b="1" u="sng" dirty="0" smtClean="0">
                <a:solidFill>
                  <a:schemeClr val="accent5"/>
                </a:solidFill>
              </a:rPr>
              <a:t>Ir a descarga</a:t>
            </a:r>
            <a:endParaRPr lang="en-US" sz="1400" b="1" u="sng" dirty="0">
              <a:solidFill>
                <a:schemeClr val="accent5"/>
              </a:solidFill>
            </a:endParaRPr>
          </a:p>
        </p:txBody>
      </p:sp>
    </p:spTree>
    <p:extLst>
      <p:ext uri="{BB962C8B-B14F-4D97-AF65-F5344CB8AC3E}">
        <p14:creationId xmlns:p14="http://schemas.microsoft.com/office/powerpoint/2010/main" val="3495652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190750" y="1419225"/>
            <a:ext cx="7810500" cy="4019550"/>
          </a:xfrm>
          <a:prstGeom prst="rect">
            <a:avLst/>
          </a:prstGeom>
        </p:spPr>
      </p:pic>
    </p:spTree>
    <p:extLst>
      <p:ext uri="{BB962C8B-B14F-4D97-AF65-F5344CB8AC3E}">
        <p14:creationId xmlns:p14="http://schemas.microsoft.com/office/powerpoint/2010/main" val="3494845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3"/>
          <p:cNvPicPr>
            <a:picLocks noChangeAspect="1"/>
          </p:cNvPicPr>
          <p:nvPr/>
        </p:nvPicPr>
        <p:blipFill rotWithShape="1">
          <a:blip r:embed="rId2">
            <a:extLst>
              <a:ext uri="{28A0092B-C50C-407E-A947-70E740481C1C}">
                <a14:useLocalDpi xmlns:a14="http://schemas.microsoft.com/office/drawing/2010/main" val="0"/>
              </a:ext>
            </a:extLst>
          </a:blip>
          <a:srcRect l="26186" t="32052" b="25597"/>
          <a:stretch/>
        </p:blipFill>
        <p:spPr>
          <a:xfrm>
            <a:off x="1646010" y="3592002"/>
            <a:ext cx="8749282" cy="2091349"/>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8822" y="1999774"/>
            <a:ext cx="3944708" cy="1562711"/>
          </a:xfrm>
          <a:prstGeom prst="rect">
            <a:avLst/>
          </a:prstGeom>
        </p:spPr>
      </p:pic>
      <p:sp>
        <p:nvSpPr>
          <p:cNvPr id="4" name="CuadroTexto 3"/>
          <p:cNvSpPr txBox="1"/>
          <p:nvPr/>
        </p:nvSpPr>
        <p:spPr>
          <a:xfrm>
            <a:off x="2835248" y="2427059"/>
            <a:ext cx="3766088" cy="92333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dirty="0">
                <a:solidFill>
                  <a:schemeClr val="accent5">
                    <a:lumMod val="50000"/>
                  </a:schemeClr>
                </a:solidFill>
              </a:rPr>
              <a:t>Al seleccionar el “Tipo de carga” se habilitara la acción </a:t>
            </a:r>
            <a:r>
              <a:rPr lang="es-MX" b="1" dirty="0">
                <a:solidFill>
                  <a:schemeClr val="accent5">
                    <a:lumMod val="50000"/>
                  </a:schemeClr>
                </a:solidFill>
              </a:rPr>
              <a:t>seleccionar</a:t>
            </a:r>
          </a:p>
        </p:txBody>
      </p:sp>
      <p:sp>
        <p:nvSpPr>
          <p:cNvPr id="5" name="Rectángulo 4"/>
          <p:cNvSpPr/>
          <p:nvPr/>
        </p:nvSpPr>
        <p:spPr>
          <a:xfrm>
            <a:off x="5480936" y="3704939"/>
            <a:ext cx="1018903" cy="241313"/>
          </a:xfrm>
          <a:prstGeom prst="rect">
            <a:avLst/>
          </a:prstGeom>
          <a:noFill/>
          <a:ln w="57150">
            <a:solidFill>
              <a:srgbClr val="007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6" name="Conector recto de flecha 5"/>
          <p:cNvCxnSpPr>
            <a:stCxn id="5" idx="3"/>
            <a:endCxn id="3" idx="1"/>
          </p:cNvCxnSpPr>
          <p:nvPr/>
        </p:nvCxnSpPr>
        <p:spPr>
          <a:xfrm flipV="1">
            <a:off x="6499839" y="2781130"/>
            <a:ext cx="1088983" cy="1044466"/>
          </a:xfrm>
          <a:prstGeom prst="straightConnector1">
            <a:avLst/>
          </a:prstGeom>
          <a:ln w="57150">
            <a:solidFill>
              <a:srgbClr val="007365"/>
            </a:solidFill>
            <a:tailEnd type="triangle"/>
          </a:ln>
        </p:spPr>
        <p:style>
          <a:lnRef idx="1">
            <a:schemeClr val="accent1"/>
          </a:lnRef>
          <a:fillRef idx="0">
            <a:schemeClr val="accent1"/>
          </a:fillRef>
          <a:effectRef idx="0">
            <a:schemeClr val="accent1"/>
          </a:effectRef>
          <a:fontRef idx="minor">
            <a:schemeClr val="tx1"/>
          </a:fontRef>
        </p:style>
      </p:cxnSp>
      <p:sp>
        <p:nvSpPr>
          <p:cNvPr id="7" name="Título 6">
            <a:extLst/>
          </p:cNvPr>
          <p:cNvSpPr txBox="1">
            <a:spLocks/>
          </p:cNvSpPr>
          <p:nvPr/>
        </p:nvSpPr>
        <p:spPr>
          <a:xfrm>
            <a:off x="2751909" y="532407"/>
            <a:ext cx="6810102" cy="1049095"/>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3200" b="1" dirty="0">
                <a:solidFill>
                  <a:schemeClr val="accent2">
                    <a:lumMod val="25000"/>
                  </a:schemeClr>
                </a:solidFill>
                <a:latin typeface="Montserrat" panose="00000500000000000000" pitchFamily="2" charset="0"/>
              </a:rPr>
              <a:t>Carga </a:t>
            </a:r>
            <a:r>
              <a:rPr lang="es-MX" sz="3200" b="1" dirty="0" smtClean="0">
                <a:solidFill>
                  <a:schemeClr val="accent2">
                    <a:lumMod val="25000"/>
                  </a:schemeClr>
                </a:solidFill>
                <a:latin typeface="Montserrat" panose="00000500000000000000" pitchFamily="2" charset="0"/>
              </a:rPr>
              <a:t>del formato de Cambio</a:t>
            </a:r>
            <a:endParaRPr lang="es-MX" sz="3200" b="1" dirty="0">
              <a:solidFill>
                <a:schemeClr val="accent2">
                  <a:lumMod val="25000"/>
                </a:schemeClr>
              </a:solidFill>
              <a:latin typeface="Montserrat" panose="00000500000000000000" pitchFamily="2" charset="0"/>
            </a:endParaRPr>
          </a:p>
        </p:txBody>
      </p:sp>
      <p:pic>
        <p:nvPicPr>
          <p:cNvPr id="8" name="Imagen 7"/>
          <p:cNvPicPr>
            <a:picLocks noChangeAspect="1"/>
          </p:cNvPicPr>
          <p:nvPr/>
        </p:nvPicPr>
        <p:blipFill>
          <a:blip r:embed="rId4"/>
          <a:stretch>
            <a:fillRect/>
          </a:stretch>
        </p:blipFill>
        <p:spPr>
          <a:xfrm>
            <a:off x="3353787" y="3856321"/>
            <a:ext cx="1438275" cy="276224"/>
          </a:xfrm>
          <a:prstGeom prst="rect">
            <a:avLst/>
          </a:prstGeom>
        </p:spPr>
      </p:pic>
    </p:spTree>
    <p:extLst>
      <p:ext uri="{BB962C8B-B14F-4D97-AF65-F5344CB8AC3E}">
        <p14:creationId xmlns:p14="http://schemas.microsoft.com/office/powerpoint/2010/main" val="978748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981307" y="225287"/>
            <a:ext cx="10560205" cy="1142319"/>
          </a:xfrm>
          <a:prstGeom prst="rect">
            <a:avLst/>
          </a:prstGeom>
        </p:spPr>
        <p:txBody>
          <a:bodyPr vert="horz" lIns="91440" tIns="45720" rIns="91440" bIns="45720" rtlCol="0" anchor="ctr">
            <a:normAutofit fontScale="37500" lnSpcReduction="20000"/>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sz="8500" b="1" dirty="0" smtClean="0">
                <a:solidFill>
                  <a:schemeClr val="accent2">
                    <a:lumMod val="25000"/>
                  </a:schemeClr>
                </a:solidFill>
                <a:latin typeface="Montserrat" panose="00000500000000000000" pitchFamily="2" charset="0"/>
              </a:rPr>
              <a:t> 1.-</a:t>
            </a:r>
            <a:r>
              <a:rPr lang="es-MX" sz="8500" b="1" dirty="0">
                <a:solidFill>
                  <a:schemeClr val="accent2">
                    <a:lumMod val="25000"/>
                  </a:schemeClr>
                </a:solidFill>
                <a:latin typeface="Montserrat" panose="00000500000000000000" pitchFamily="2" charset="0"/>
              </a:rPr>
              <a:t> </a:t>
            </a:r>
            <a:r>
              <a:rPr lang="es-MX" sz="8500" b="1" dirty="0" smtClean="0">
                <a:solidFill>
                  <a:schemeClr val="accent2">
                    <a:lumMod val="25000"/>
                  </a:schemeClr>
                </a:solidFill>
                <a:latin typeface="Montserrat" panose="00000500000000000000" pitchFamily="2" charset="0"/>
              </a:rPr>
              <a:t>Ingreso </a:t>
            </a:r>
            <a:r>
              <a:rPr lang="es-MX" sz="8500" b="1" dirty="0">
                <a:solidFill>
                  <a:schemeClr val="accent2">
                    <a:lumMod val="25000"/>
                  </a:schemeClr>
                </a:solidFill>
                <a:latin typeface="Montserrat" panose="00000500000000000000" pitchFamily="2" charset="0"/>
              </a:rPr>
              <a:t>al </a:t>
            </a:r>
            <a:r>
              <a:rPr lang="es-MX" sz="8500" b="1" dirty="0" smtClean="0">
                <a:solidFill>
                  <a:schemeClr val="accent2">
                    <a:lumMod val="25000"/>
                  </a:schemeClr>
                </a:solidFill>
                <a:latin typeface="Montserrat" panose="00000500000000000000" pitchFamily="2" charset="0"/>
              </a:rPr>
              <a:t>SIPOT</a:t>
            </a:r>
          </a:p>
          <a:p>
            <a:pPr algn="ctr"/>
            <a:endParaRPr lang="es-MX" sz="6200" u="sng" dirty="0">
              <a:solidFill>
                <a:schemeClr val="accent2">
                  <a:lumMod val="25000"/>
                </a:schemeClr>
              </a:solidFill>
              <a:latin typeface="Montserrat" panose="00000500000000000000" pitchFamily="2" charset="0"/>
            </a:endParaRPr>
          </a:p>
          <a:p>
            <a:pPr algn="ctr"/>
            <a:r>
              <a:rPr lang="es-MX" sz="3600" u="sng" dirty="0">
                <a:solidFill>
                  <a:schemeClr val="accent2">
                    <a:lumMod val="25000"/>
                  </a:schemeClr>
                </a:solidFill>
                <a:latin typeface="Montserrat" panose="00000500000000000000" pitchFamily="2" charset="0"/>
              </a:rPr>
              <a:t/>
            </a:r>
            <a:br>
              <a:rPr lang="es-MX" sz="3600" u="sng" dirty="0">
                <a:solidFill>
                  <a:schemeClr val="accent2">
                    <a:lumMod val="25000"/>
                  </a:schemeClr>
                </a:solidFill>
                <a:latin typeface="Montserrat" panose="00000500000000000000" pitchFamily="2" charset="0"/>
              </a:rPr>
            </a:br>
            <a:r>
              <a:rPr lang="es-MX" sz="6900" u="sng" dirty="0">
                <a:solidFill>
                  <a:schemeClr val="accent2">
                    <a:lumMod val="25000"/>
                  </a:schemeClr>
                </a:solidFill>
                <a:latin typeface="Montserrat" panose="00000500000000000000" pitchFamily="2" charset="0"/>
              </a:rPr>
              <a:t>https://www.plataformadetransparencia.org.mx</a:t>
            </a:r>
            <a:endParaRPr lang="es-MX" sz="3600" u="sng" dirty="0">
              <a:solidFill>
                <a:schemeClr val="accent2">
                  <a:lumMod val="25000"/>
                </a:schemeClr>
              </a:solidFill>
              <a:latin typeface="Montserrat" panose="00000500000000000000" pitchFamily="2" charset="0"/>
            </a:endParaRPr>
          </a:p>
        </p:txBody>
      </p:sp>
      <p:sp>
        <p:nvSpPr>
          <p:cNvPr id="11" name="Marcador de contenido 2"/>
          <p:cNvSpPr txBox="1">
            <a:spLocks/>
          </p:cNvSpPr>
          <p:nvPr/>
        </p:nvSpPr>
        <p:spPr>
          <a:xfrm>
            <a:off x="1760878" y="1367607"/>
            <a:ext cx="9690410" cy="845595"/>
          </a:xfrm>
          <a:prstGeom prst="rect">
            <a:avLst/>
          </a:prstGeom>
        </p:spPr>
        <p:txBody>
          <a:bodyPr vert="horz" lIns="91440" tIns="45720" rIns="91440" bIns="45720" rtlCol="0">
            <a:normAutofit fontScale="55000" lnSpcReduction="20000"/>
          </a:bodyPr>
          <a:lstStyle>
            <a:lvl1pPr marL="220508" indent="-220508" algn="l" defTabSz="882030" rtl="0" eaLnBrk="1" latinLnBrk="0" hangingPunct="1">
              <a:lnSpc>
                <a:spcPct val="90000"/>
              </a:lnSpc>
              <a:spcBef>
                <a:spcPts val="965"/>
              </a:spcBef>
              <a:buFont typeface="Arial" panose="020B0604020202020204" pitchFamily="34" charset="0"/>
              <a:buChar char="•"/>
              <a:defRPr sz="2701" kern="1200">
                <a:solidFill>
                  <a:schemeClr val="tx1"/>
                </a:solidFill>
                <a:latin typeface="+mn-lt"/>
                <a:ea typeface="+mn-ea"/>
                <a:cs typeface="+mn-cs"/>
              </a:defRPr>
            </a:lvl1pPr>
            <a:lvl2pPr marL="661523" indent="-220508" algn="l" defTabSz="882030" rtl="0" eaLnBrk="1" latinLnBrk="0" hangingPunct="1">
              <a:lnSpc>
                <a:spcPct val="90000"/>
              </a:lnSpc>
              <a:spcBef>
                <a:spcPts val="482"/>
              </a:spcBef>
              <a:buFont typeface="Arial" panose="020B0604020202020204" pitchFamily="34" charset="0"/>
              <a:buChar char="•"/>
              <a:defRPr sz="2315" kern="1200">
                <a:solidFill>
                  <a:schemeClr val="tx1"/>
                </a:solidFill>
                <a:latin typeface="+mn-lt"/>
                <a:ea typeface="+mn-ea"/>
                <a:cs typeface="+mn-cs"/>
              </a:defRPr>
            </a:lvl2pPr>
            <a:lvl3pPr marL="1102538" indent="-220508" algn="l" defTabSz="882030" rtl="0" eaLnBrk="1" latinLnBrk="0" hangingPunct="1">
              <a:lnSpc>
                <a:spcPct val="90000"/>
              </a:lnSpc>
              <a:spcBef>
                <a:spcPts val="482"/>
              </a:spcBef>
              <a:buFont typeface="Arial" panose="020B0604020202020204" pitchFamily="34" charset="0"/>
              <a:buChar char="•"/>
              <a:defRPr sz="1929" kern="1200">
                <a:solidFill>
                  <a:schemeClr val="tx1"/>
                </a:solidFill>
                <a:latin typeface="+mn-lt"/>
                <a:ea typeface="+mn-ea"/>
                <a:cs typeface="+mn-cs"/>
              </a:defRPr>
            </a:lvl3pPr>
            <a:lvl4pPr marL="154355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4pPr>
            <a:lvl5pPr marL="1984568"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5pPr>
            <a:lvl6pPr marL="242558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6pPr>
            <a:lvl7pPr marL="2866598"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7pPr>
            <a:lvl8pPr marL="330761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8pPr>
            <a:lvl9pPr marL="3748629"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9pPr>
          </a:lstStyle>
          <a:p>
            <a:pPr algn="just"/>
            <a:endParaRPr lang="es-MX" dirty="0" smtClean="0">
              <a:solidFill>
                <a:schemeClr val="accent2">
                  <a:lumMod val="25000"/>
                </a:schemeClr>
              </a:solidFill>
              <a:latin typeface="Montserrat" panose="00000500000000000000" pitchFamily="2" charset="0"/>
            </a:endParaRPr>
          </a:p>
          <a:p>
            <a:pPr algn="just"/>
            <a:r>
              <a:rPr lang="es-MX" sz="3600" dirty="0" smtClean="0">
                <a:solidFill>
                  <a:schemeClr val="accent2">
                    <a:lumMod val="25000"/>
                  </a:schemeClr>
                </a:solidFill>
                <a:latin typeface="Montserrat" panose="00000500000000000000" pitchFamily="2" charset="0"/>
              </a:rPr>
              <a:t>Se </a:t>
            </a:r>
            <a:r>
              <a:rPr lang="es-MX" sz="3600" dirty="0">
                <a:solidFill>
                  <a:schemeClr val="accent2">
                    <a:lumMod val="25000"/>
                  </a:schemeClr>
                </a:solidFill>
                <a:latin typeface="Montserrat" panose="00000500000000000000" pitchFamily="2" charset="0"/>
              </a:rPr>
              <a:t>ingresa </a:t>
            </a:r>
            <a:r>
              <a:rPr lang="es-MX" sz="3600" dirty="0" smtClean="0">
                <a:solidFill>
                  <a:schemeClr val="accent2">
                    <a:lumMod val="25000"/>
                  </a:schemeClr>
                </a:solidFill>
                <a:latin typeface="Montserrat" panose="00000500000000000000" pitchFamily="2" charset="0"/>
              </a:rPr>
              <a:t>“Usuario</a:t>
            </a:r>
            <a:r>
              <a:rPr lang="es-MX" sz="3600" dirty="0">
                <a:solidFill>
                  <a:schemeClr val="accent2">
                    <a:lumMod val="25000"/>
                  </a:schemeClr>
                </a:solidFill>
                <a:latin typeface="Montserrat" panose="00000500000000000000" pitchFamily="2" charset="0"/>
              </a:rPr>
              <a:t>” y </a:t>
            </a:r>
            <a:r>
              <a:rPr lang="es-MX" sz="3600" dirty="0" smtClean="0">
                <a:solidFill>
                  <a:schemeClr val="accent2">
                    <a:lumMod val="25000"/>
                  </a:schemeClr>
                </a:solidFill>
                <a:latin typeface="Montserrat" panose="00000500000000000000" pitchFamily="2" charset="0"/>
              </a:rPr>
              <a:t>“Contraseña</a:t>
            </a:r>
            <a:r>
              <a:rPr lang="es-MX" sz="3600" dirty="0">
                <a:solidFill>
                  <a:schemeClr val="accent2">
                    <a:lumMod val="25000"/>
                  </a:schemeClr>
                </a:solidFill>
                <a:latin typeface="Montserrat" panose="00000500000000000000" pitchFamily="2" charset="0"/>
              </a:rPr>
              <a:t>” asignados y posteriormente se selecciona el campo “</a:t>
            </a:r>
            <a:r>
              <a:rPr lang="es-MX" sz="3600" dirty="0" smtClean="0">
                <a:solidFill>
                  <a:schemeClr val="accent2">
                    <a:lumMod val="25000"/>
                  </a:schemeClr>
                </a:solidFill>
                <a:latin typeface="Montserrat" panose="00000500000000000000" pitchFamily="2" charset="0"/>
              </a:rPr>
              <a:t>Inicio”.</a:t>
            </a:r>
            <a:endParaRPr lang="es-MX" sz="3600" dirty="0">
              <a:solidFill>
                <a:schemeClr val="accent2">
                  <a:lumMod val="25000"/>
                </a:schemeClr>
              </a:solidFill>
              <a:latin typeface="Montserrat" panose="00000500000000000000" pitchFamily="2" charset="0"/>
            </a:endParaRPr>
          </a:p>
        </p:txBody>
      </p:sp>
      <p:grpSp>
        <p:nvGrpSpPr>
          <p:cNvPr id="2" name="Grupo 1"/>
          <p:cNvGrpSpPr/>
          <p:nvPr/>
        </p:nvGrpSpPr>
        <p:grpSpPr>
          <a:xfrm>
            <a:off x="1510145" y="2467461"/>
            <a:ext cx="9171709" cy="3837708"/>
            <a:chOff x="469655" y="3158837"/>
            <a:chExt cx="9171709" cy="3837708"/>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655" y="3667354"/>
              <a:ext cx="9171709" cy="3329191"/>
            </a:xfrm>
            <a:prstGeom prst="rect">
              <a:avLst/>
            </a:prstGeom>
          </p:spPr>
        </p:pic>
        <p:pic>
          <p:nvPicPr>
            <p:cNvPr id="13" name="Imagen 12"/>
            <p:cNvPicPr>
              <a:picLocks noChangeAspect="1"/>
            </p:cNvPicPr>
            <p:nvPr/>
          </p:nvPicPr>
          <p:blipFill rotWithShape="1">
            <a:blip r:embed="rId3">
              <a:extLst>
                <a:ext uri="{28A0092B-C50C-407E-A947-70E740481C1C}">
                  <a14:useLocalDpi xmlns:a14="http://schemas.microsoft.com/office/drawing/2010/main" val="0"/>
                </a:ext>
              </a:extLst>
            </a:blip>
            <a:srcRect r="35253" b="1436"/>
            <a:stretch/>
          </p:blipFill>
          <p:spPr>
            <a:xfrm>
              <a:off x="4429305" y="3158837"/>
              <a:ext cx="4396042" cy="508517"/>
            </a:xfrm>
            <a:prstGeom prst="rect">
              <a:avLst/>
            </a:prstGeom>
          </p:spPr>
        </p:pic>
        <p:cxnSp>
          <p:nvCxnSpPr>
            <p:cNvPr id="14" name="Conector recto de flecha 13"/>
            <p:cNvCxnSpPr/>
            <p:nvPr/>
          </p:nvCxnSpPr>
          <p:spPr>
            <a:xfrm flipV="1">
              <a:off x="2673927" y="3667355"/>
              <a:ext cx="1755378" cy="1403409"/>
            </a:xfrm>
            <a:prstGeom prst="straightConnector1">
              <a:avLst/>
            </a:prstGeom>
            <a:ln w="76200">
              <a:solidFill>
                <a:srgbClr val="00B050"/>
              </a:solidFill>
              <a:tailEnd type="triangle"/>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312512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057560" y="1462705"/>
            <a:ext cx="9945029" cy="1938992"/>
          </a:xfrm>
          <a:prstGeom prst="rect">
            <a:avLst/>
          </a:prstGeom>
          <a:noFill/>
        </p:spPr>
        <p:txBody>
          <a:bodyPr wrap="square" rtlCol="0">
            <a:spAutoFit/>
          </a:bodyPr>
          <a:lstStyle/>
          <a:p>
            <a:pPr algn="just"/>
            <a:r>
              <a:rPr lang="es-MX" sz="2400" dirty="0">
                <a:solidFill>
                  <a:schemeClr val="accent2">
                    <a:lumMod val="25000"/>
                  </a:schemeClr>
                </a:solidFill>
              </a:rPr>
              <a:t>Al seleccionar archivo para </a:t>
            </a:r>
            <a:r>
              <a:rPr lang="es-MX" sz="2400" dirty="0" smtClean="0">
                <a:solidFill>
                  <a:schemeClr val="accent2">
                    <a:lumMod val="25000"/>
                  </a:schemeClr>
                </a:solidFill>
              </a:rPr>
              <a:t>carga en “Cambio” </a:t>
            </a:r>
            <a:r>
              <a:rPr lang="es-MX" sz="2400" dirty="0">
                <a:solidFill>
                  <a:schemeClr val="accent2">
                    <a:lumMod val="25000"/>
                  </a:schemeClr>
                </a:solidFill>
              </a:rPr>
              <a:t>se habilitan los campos “Cargar Archivo y Cancelar</a:t>
            </a:r>
            <a:r>
              <a:rPr lang="es-MX" sz="2400" dirty="0" smtClean="0">
                <a:solidFill>
                  <a:schemeClr val="accent2">
                    <a:lumMod val="25000"/>
                  </a:schemeClr>
                </a:solidFill>
              </a:rPr>
              <a:t>”, deberá seleccionar “Carga de Archivo”, y posteriormente dar clic en el campo “Actualizar” las veces necesarias para que el Estatus indique “Terminado”.</a:t>
            </a:r>
            <a:endParaRPr lang="es-MX" sz="2400" dirty="0">
              <a:solidFill>
                <a:schemeClr val="accent2">
                  <a:lumMod val="25000"/>
                </a:schemeClr>
              </a:solidFill>
            </a:endParaRPr>
          </a:p>
        </p:txBody>
      </p:sp>
      <p:grpSp>
        <p:nvGrpSpPr>
          <p:cNvPr id="13" name="Grupo 12"/>
          <p:cNvGrpSpPr/>
          <p:nvPr/>
        </p:nvGrpSpPr>
        <p:grpSpPr>
          <a:xfrm>
            <a:off x="1686702" y="3204201"/>
            <a:ext cx="8291513" cy="3190867"/>
            <a:chOff x="838200" y="1831005"/>
            <a:chExt cx="8291513" cy="3917333"/>
          </a:xfrm>
        </p:grpSpPr>
        <p:pic>
          <p:nvPicPr>
            <p:cNvPr id="2" name="Marcador de contenido 3"/>
            <p:cNvPicPr>
              <a:picLocks noChangeAspect="1"/>
            </p:cNvPicPr>
            <p:nvPr/>
          </p:nvPicPr>
          <p:blipFill rotWithShape="1">
            <a:blip r:embed="rId2">
              <a:extLst>
                <a:ext uri="{28A0092B-C50C-407E-A947-70E740481C1C}">
                  <a14:useLocalDpi xmlns:a14="http://schemas.microsoft.com/office/drawing/2010/main" val="0"/>
                </a:ext>
              </a:extLst>
            </a:blip>
            <a:srcRect l="25483" t="34834"/>
            <a:stretch/>
          </p:blipFill>
          <p:spPr>
            <a:xfrm>
              <a:off x="838200" y="3208338"/>
              <a:ext cx="8291513" cy="2540000"/>
            </a:xfrm>
            <a:prstGeom prst="rect">
              <a:avLst/>
            </a:prstGeom>
          </p:spPr>
        </p:pic>
        <p:sp>
          <p:nvSpPr>
            <p:cNvPr id="3" name="Rectángulo 2"/>
            <p:cNvSpPr/>
            <p:nvPr/>
          </p:nvSpPr>
          <p:spPr>
            <a:xfrm>
              <a:off x="5526577" y="3251200"/>
              <a:ext cx="2227811" cy="222250"/>
            </a:xfrm>
            <a:prstGeom prst="rect">
              <a:avLst/>
            </a:prstGeom>
            <a:noFill/>
            <a:ln w="57150">
              <a:solidFill>
                <a:srgbClr val="A12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3"/>
            <p:cNvSpPr/>
            <p:nvPr/>
          </p:nvSpPr>
          <p:spPr>
            <a:xfrm>
              <a:off x="4787900" y="3619500"/>
              <a:ext cx="3947390" cy="368300"/>
            </a:xfrm>
            <a:prstGeom prst="rect">
              <a:avLst/>
            </a:prstGeom>
            <a:noFill/>
            <a:ln w="57150">
              <a:solidFill>
                <a:srgbClr val="A12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6" name="Conector recto de flecha 5">
              <a:extLst/>
            </p:cNvPr>
            <p:cNvCxnSpPr>
              <a:cxnSpLocks/>
            </p:cNvCxnSpPr>
            <p:nvPr/>
          </p:nvCxnSpPr>
          <p:spPr>
            <a:xfrm>
              <a:off x="5526578" y="1858962"/>
              <a:ext cx="350115" cy="1349376"/>
            </a:xfrm>
            <a:prstGeom prst="straightConnector1">
              <a:avLst/>
            </a:prstGeom>
            <a:ln w="57150">
              <a:solidFill>
                <a:srgbClr val="A12056"/>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p:cNvPr>
            <p:cNvCxnSpPr>
              <a:cxnSpLocks/>
            </p:cNvCxnSpPr>
            <p:nvPr/>
          </p:nvCxnSpPr>
          <p:spPr>
            <a:xfrm>
              <a:off x="5526577" y="1831005"/>
              <a:ext cx="1810925" cy="1349376"/>
            </a:xfrm>
            <a:prstGeom prst="straightConnector1">
              <a:avLst/>
            </a:prstGeom>
            <a:ln w="57150">
              <a:solidFill>
                <a:srgbClr val="A12056"/>
              </a:solidFill>
              <a:tailEnd type="triangle"/>
            </a:ln>
          </p:spPr>
          <p:style>
            <a:lnRef idx="1">
              <a:schemeClr val="accent1"/>
            </a:lnRef>
            <a:fillRef idx="0">
              <a:schemeClr val="accent1"/>
            </a:fillRef>
            <a:effectRef idx="0">
              <a:schemeClr val="accent1"/>
            </a:effectRef>
            <a:fontRef idx="minor">
              <a:schemeClr val="tx1"/>
            </a:fontRef>
          </p:style>
        </p:cxnSp>
      </p:grpSp>
      <p:sp>
        <p:nvSpPr>
          <p:cNvPr id="8" name="Título 6">
            <a:extLst/>
          </p:cNvPr>
          <p:cNvSpPr txBox="1">
            <a:spLocks/>
          </p:cNvSpPr>
          <p:nvPr/>
        </p:nvSpPr>
        <p:spPr>
          <a:xfrm>
            <a:off x="606839" y="208029"/>
            <a:ext cx="11105322" cy="1049095"/>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3200" b="1" dirty="0">
                <a:solidFill>
                  <a:schemeClr val="accent2">
                    <a:lumMod val="25000"/>
                  </a:schemeClr>
                </a:solidFill>
                <a:latin typeface="Montserrat" panose="00000500000000000000" pitchFamily="2" charset="0"/>
              </a:rPr>
              <a:t>Carga </a:t>
            </a:r>
            <a:r>
              <a:rPr lang="es-MX" sz="3200" b="1" dirty="0" smtClean="0">
                <a:solidFill>
                  <a:schemeClr val="accent2">
                    <a:lumMod val="25000"/>
                  </a:schemeClr>
                </a:solidFill>
                <a:latin typeface="Montserrat" panose="00000500000000000000" pitchFamily="2" charset="0"/>
              </a:rPr>
              <a:t>del formato de Cambio</a:t>
            </a:r>
            <a:endParaRPr lang="es-MX" sz="3200" b="1" dirty="0">
              <a:solidFill>
                <a:schemeClr val="accent2">
                  <a:lumMod val="25000"/>
                </a:schemeClr>
              </a:solidFill>
              <a:latin typeface="Montserrat" panose="00000500000000000000" pitchFamily="2" charset="0"/>
            </a:endParaRPr>
          </a:p>
        </p:txBody>
      </p:sp>
      <p:pic>
        <p:nvPicPr>
          <p:cNvPr id="9" name="Imagen 8"/>
          <p:cNvPicPr>
            <a:picLocks noChangeAspect="1"/>
          </p:cNvPicPr>
          <p:nvPr/>
        </p:nvPicPr>
        <p:blipFill>
          <a:blip r:embed="rId3"/>
          <a:stretch>
            <a:fillRect/>
          </a:stretch>
        </p:blipFill>
        <p:spPr>
          <a:xfrm>
            <a:off x="1762805" y="4799635"/>
            <a:ext cx="1438275" cy="188188"/>
          </a:xfrm>
          <a:prstGeom prst="rect">
            <a:avLst/>
          </a:prstGeom>
        </p:spPr>
      </p:pic>
    </p:spTree>
    <p:extLst>
      <p:ext uri="{BB962C8B-B14F-4D97-AF65-F5344CB8AC3E}">
        <p14:creationId xmlns:p14="http://schemas.microsoft.com/office/powerpoint/2010/main" val="41175256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6">
            <a:extLst/>
          </p:cNvPr>
          <p:cNvSpPr txBox="1">
            <a:spLocks/>
          </p:cNvSpPr>
          <p:nvPr/>
        </p:nvSpPr>
        <p:spPr>
          <a:xfrm>
            <a:off x="4001156" y="400052"/>
            <a:ext cx="4189688" cy="1049095"/>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4000" b="1" dirty="0" smtClean="0">
                <a:solidFill>
                  <a:schemeClr val="accent2">
                    <a:lumMod val="25000"/>
                  </a:schemeClr>
                </a:solidFill>
                <a:latin typeface="Montserrat" panose="00000500000000000000" pitchFamily="2" charset="0"/>
              </a:rPr>
              <a:t>c) Baja</a:t>
            </a:r>
            <a:endParaRPr lang="es-MX" sz="4000" b="1" dirty="0">
              <a:solidFill>
                <a:schemeClr val="accent2">
                  <a:lumMod val="25000"/>
                </a:schemeClr>
              </a:solidFill>
              <a:latin typeface="Montserrat" panose="00000500000000000000" pitchFamily="2" charset="0"/>
            </a:endParaRPr>
          </a:p>
        </p:txBody>
      </p:sp>
      <p:sp>
        <p:nvSpPr>
          <p:cNvPr id="3" name="Marcador de contenido 2"/>
          <p:cNvSpPr txBox="1">
            <a:spLocks/>
          </p:cNvSpPr>
          <p:nvPr/>
        </p:nvSpPr>
        <p:spPr>
          <a:xfrm>
            <a:off x="1494900" y="2151016"/>
            <a:ext cx="8907914" cy="3430151"/>
          </a:xfrm>
          <a:prstGeom prst="rect">
            <a:avLst/>
          </a:prstGeom>
        </p:spPr>
        <p:txBody>
          <a:bodyPr vert="horz" lIns="91440" tIns="45720" rIns="91440" bIns="45720" rtlCol="0">
            <a:normAutofit/>
          </a:bodyPr>
          <a:lstStyle>
            <a:lvl1pPr marL="251094" indent="-251094" algn="l" defTabSz="1004377" rtl="0" eaLnBrk="1" latinLnBrk="0" hangingPunct="1">
              <a:lnSpc>
                <a:spcPct val="90000"/>
              </a:lnSpc>
              <a:spcBef>
                <a:spcPts val="1098"/>
              </a:spcBef>
              <a:buFont typeface="Arial" panose="020B0604020202020204" pitchFamily="34" charset="0"/>
              <a:buChar char="•"/>
              <a:defRPr sz="3076" kern="1200">
                <a:solidFill>
                  <a:schemeClr val="tx1"/>
                </a:solidFill>
                <a:latin typeface="+mn-lt"/>
                <a:ea typeface="+mn-ea"/>
                <a:cs typeface="+mn-cs"/>
              </a:defRPr>
            </a:lvl1pPr>
            <a:lvl2pPr marL="753283" indent="-251094" algn="l" defTabSz="1004377" rtl="0" eaLnBrk="1" latinLnBrk="0" hangingPunct="1">
              <a:lnSpc>
                <a:spcPct val="90000"/>
              </a:lnSpc>
              <a:spcBef>
                <a:spcPts val="549"/>
              </a:spcBef>
              <a:buFont typeface="Arial" panose="020B0604020202020204" pitchFamily="34" charset="0"/>
              <a:buChar char="•"/>
              <a:defRPr sz="2636" kern="1200">
                <a:solidFill>
                  <a:schemeClr val="tx1"/>
                </a:solidFill>
                <a:latin typeface="+mn-lt"/>
                <a:ea typeface="+mn-ea"/>
                <a:cs typeface="+mn-cs"/>
              </a:defRPr>
            </a:lvl2pPr>
            <a:lvl3pPr marL="1255471" indent="-251094" algn="l" defTabSz="1004377" rtl="0" eaLnBrk="1" latinLnBrk="0" hangingPunct="1">
              <a:lnSpc>
                <a:spcPct val="90000"/>
              </a:lnSpc>
              <a:spcBef>
                <a:spcPts val="549"/>
              </a:spcBef>
              <a:buFont typeface="Arial" panose="020B0604020202020204" pitchFamily="34" charset="0"/>
              <a:buChar char="•"/>
              <a:defRPr sz="2197" kern="1200">
                <a:solidFill>
                  <a:schemeClr val="tx1"/>
                </a:solidFill>
                <a:latin typeface="+mn-lt"/>
                <a:ea typeface="+mn-ea"/>
                <a:cs typeface="+mn-cs"/>
              </a:defRPr>
            </a:lvl3pPr>
            <a:lvl4pPr marL="1757660"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4pPr>
            <a:lvl5pPr marL="2259848"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just"/>
            <a:r>
              <a:rPr lang="es-MX" dirty="0">
                <a:solidFill>
                  <a:schemeClr val="accent2">
                    <a:lumMod val="25000"/>
                  </a:schemeClr>
                </a:solidFill>
              </a:rPr>
              <a:t>Se utiliza para realizar eliminación de registros previamente cargados al SIPOT.</a:t>
            </a:r>
          </a:p>
          <a:p>
            <a:pPr algn="just"/>
            <a:r>
              <a:rPr lang="es-MX" dirty="0">
                <a:solidFill>
                  <a:schemeClr val="accent2">
                    <a:lumMod val="25000"/>
                  </a:schemeClr>
                </a:solidFill>
              </a:rPr>
              <a:t>Se deberá descargar previamente el formato que contiene la información que se dará de baja y </a:t>
            </a:r>
            <a:r>
              <a:rPr lang="es-MX" b="1" dirty="0">
                <a:solidFill>
                  <a:schemeClr val="accent2">
                    <a:lumMod val="25000"/>
                  </a:schemeClr>
                </a:solidFill>
              </a:rPr>
              <a:t>dejar en dicho formato, únicamente los registros que se pretenden dar de baja</a:t>
            </a:r>
            <a:r>
              <a:rPr lang="es-MX" dirty="0">
                <a:solidFill>
                  <a:schemeClr val="accent2">
                    <a:lumMod val="25000"/>
                  </a:schemeClr>
                </a:solidFill>
              </a:rPr>
              <a:t>.</a:t>
            </a:r>
          </a:p>
        </p:txBody>
      </p:sp>
    </p:spTree>
    <p:extLst>
      <p:ext uri="{BB962C8B-B14F-4D97-AF65-F5344CB8AC3E}">
        <p14:creationId xmlns:p14="http://schemas.microsoft.com/office/powerpoint/2010/main" val="36158510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947449" y="1752600"/>
            <a:ext cx="9184378" cy="4093316"/>
          </a:xfrm>
          <a:prstGeom prst="rect">
            <a:avLst/>
          </a:prstGeom>
        </p:spPr>
      </p:pic>
    </p:spTree>
    <p:extLst>
      <p:ext uri="{BB962C8B-B14F-4D97-AF65-F5344CB8AC3E}">
        <p14:creationId xmlns:p14="http://schemas.microsoft.com/office/powerpoint/2010/main" val="19254869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3"/>
          <p:cNvPicPr>
            <a:picLocks noChangeAspect="1"/>
          </p:cNvPicPr>
          <p:nvPr/>
        </p:nvPicPr>
        <p:blipFill rotWithShape="1">
          <a:blip r:embed="rId2">
            <a:extLst>
              <a:ext uri="{28A0092B-C50C-407E-A947-70E740481C1C}">
                <a14:useLocalDpi xmlns:a14="http://schemas.microsoft.com/office/drawing/2010/main" val="0"/>
              </a:ext>
            </a:extLst>
          </a:blip>
          <a:srcRect l="26186" t="32052" b="25597"/>
          <a:stretch/>
        </p:blipFill>
        <p:spPr>
          <a:xfrm>
            <a:off x="1646010" y="3716438"/>
            <a:ext cx="8749282" cy="2091349"/>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8822" y="1999774"/>
            <a:ext cx="3944708" cy="1562711"/>
          </a:xfrm>
          <a:prstGeom prst="rect">
            <a:avLst/>
          </a:prstGeom>
        </p:spPr>
      </p:pic>
      <p:sp>
        <p:nvSpPr>
          <p:cNvPr id="4" name="CuadroTexto 3"/>
          <p:cNvSpPr txBox="1"/>
          <p:nvPr/>
        </p:nvSpPr>
        <p:spPr>
          <a:xfrm>
            <a:off x="2835248" y="2427059"/>
            <a:ext cx="3766088" cy="92333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dirty="0">
                <a:solidFill>
                  <a:schemeClr val="accent5">
                    <a:lumMod val="50000"/>
                  </a:schemeClr>
                </a:solidFill>
              </a:rPr>
              <a:t>Al seleccionar el “Tipo de carga” se habilitara la acción </a:t>
            </a:r>
            <a:r>
              <a:rPr lang="es-MX" b="1" dirty="0">
                <a:solidFill>
                  <a:schemeClr val="accent5">
                    <a:lumMod val="50000"/>
                  </a:schemeClr>
                </a:solidFill>
              </a:rPr>
              <a:t>seleccionar</a:t>
            </a:r>
          </a:p>
        </p:txBody>
      </p:sp>
      <p:sp>
        <p:nvSpPr>
          <p:cNvPr id="5" name="Rectángulo 4"/>
          <p:cNvSpPr/>
          <p:nvPr/>
        </p:nvSpPr>
        <p:spPr>
          <a:xfrm>
            <a:off x="5511199" y="3822678"/>
            <a:ext cx="1018903" cy="241313"/>
          </a:xfrm>
          <a:prstGeom prst="rect">
            <a:avLst/>
          </a:prstGeom>
          <a:noFill/>
          <a:ln w="57150">
            <a:solidFill>
              <a:srgbClr val="007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6" name="Conector recto de flecha 5"/>
          <p:cNvCxnSpPr>
            <a:stCxn id="5" idx="3"/>
            <a:endCxn id="3" idx="1"/>
          </p:cNvCxnSpPr>
          <p:nvPr/>
        </p:nvCxnSpPr>
        <p:spPr>
          <a:xfrm flipV="1">
            <a:off x="6530102" y="2781130"/>
            <a:ext cx="1058720" cy="1162205"/>
          </a:xfrm>
          <a:prstGeom prst="straightConnector1">
            <a:avLst/>
          </a:prstGeom>
          <a:ln w="57150">
            <a:solidFill>
              <a:srgbClr val="007365"/>
            </a:solidFill>
            <a:tailEnd type="triangle"/>
          </a:ln>
        </p:spPr>
        <p:style>
          <a:lnRef idx="1">
            <a:schemeClr val="accent1"/>
          </a:lnRef>
          <a:fillRef idx="0">
            <a:schemeClr val="accent1"/>
          </a:fillRef>
          <a:effectRef idx="0">
            <a:schemeClr val="accent1"/>
          </a:effectRef>
          <a:fontRef idx="minor">
            <a:schemeClr val="tx1"/>
          </a:fontRef>
        </p:style>
      </p:cxnSp>
      <p:sp>
        <p:nvSpPr>
          <p:cNvPr id="7" name="Título 6">
            <a:extLst/>
          </p:cNvPr>
          <p:cNvSpPr txBox="1">
            <a:spLocks/>
          </p:cNvSpPr>
          <p:nvPr/>
        </p:nvSpPr>
        <p:spPr>
          <a:xfrm>
            <a:off x="2751909" y="532407"/>
            <a:ext cx="6810102" cy="1049095"/>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3200" b="1" dirty="0">
                <a:solidFill>
                  <a:schemeClr val="accent2">
                    <a:lumMod val="25000"/>
                  </a:schemeClr>
                </a:solidFill>
                <a:latin typeface="Montserrat" panose="00000500000000000000" pitchFamily="2" charset="0"/>
              </a:rPr>
              <a:t>Carga </a:t>
            </a:r>
            <a:r>
              <a:rPr lang="es-MX" sz="3200" b="1" dirty="0" smtClean="0">
                <a:solidFill>
                  <a:schemeClr val="accent2">
                    <a:lumMod val="25000"/>
                  </a:schemeClr>
                </a:solidFill>
                <a:latin typeface="Montserrat" panose="00000500000000000000" pitchFamily="2" charset="0"/>
              </a:rPr>
              <a:t>del formato de Baja</a:t>
            </a:r>
            <a:endParaRPr lang="es-MX" sz="3200" b="1" dirty="0">
              <a:solidFill>
                <a:schemeClr val="accent2">
                  <a:lumMod val="25000"/>
                </a:schemeClr>
              </a:solidFill>
              <a:latin typeface="Montserrat" panose="00000500000000000000" pitchFamily="2" charset="0"/>
            </a:endParaRPr>
          </a:p>
        </p:txBody>
      </p:sp>
      <p:pic>
        <p:nvPicPr>
          <p:cNvPr id="9" name="Imagen 8"/>
          <p:cNvPicPr>
            <a:picLocks noChangeAspect="1"/>
          </p:cNvPicPr>
          <p:nvPr/>
        </p:nvPicPr>
        <p:blipFill>
          <a:blip r:embed="rId4"/>
          <a:stretch>
            <a:fillRect/>
          </a:stretch>
        </p:blipFill>
        <p:spPr>
          <a:xfrm>
            <a:off x="2746079" y="3943335"/>
            <a:ext cx="1133475" cy="304800"/>
          </a:xfrm>
          <a:prstGeom prst="rect">
            <a:avLst/>
          </a:prstGeom>
        </p:spPr>
      </p:pic>
    </p:spTree>
    <p:extLst>
      <p:ext uri="{BB962C8B-B14F-4D97-AF65-F5344CB8AC3E}">
        <p14:creationId xmlns:p14="http://schemas.microsoft.com/office/powerpoint/2010/main" val="41724096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057560" y="1462705"/>
            <a:ext cx="9945029" cy="1938992"/>
          </a:xfrm>
          <a:prstGeom prst="rect">
            <a:avLst/>
          </a:prstGeom>
          <a:noFill/>
        </p:spPr>
        <p:txBody>
          <a:bodyPr wrap="square" rtlCol="0">
            <a:spAutoFit/>
          </a:bodyPr>
          <a:lstStyle/>
          <a:p>
            <a:pPr algn="just"/>
            <a:r>
              <a:rPr lang="es-MX" sz="2400" dirty="0">
                <a:solidFill>
                  <a:schemeClr val="accent2">
                    <a:lumMod val="25000"/>
                  </a:schemeClr>
                </a:solidFill>
              </a:rPr>
              <a:t>Al seleccionar archivo para </a:t>
            </a:r>
            <a:r>
              <a:rPr lang="es-MX" sz="2400" dirty="0" smtClean="0">
                <a:solidFill>
                  <a:schemeClr val="accent2">
                    <a:lumMod val="25000"/>
                  </a:schemeClr>
                </a:solidFill>
              </a:rPr>
              <a:t>carga en “Baja” </a:t>
            </a:r>
            <a:r>
              <a:rPr lang="es-MX" sz="2400" dirty="0">
                <a:solidFill>
                  <a:schemeClr val="accent2">
                    <a:lumMod val="25000"/>
                  </a:schemeClr>
                </a:solidFill>
              </a:rPr>
              <a:t>se habilitan los campos “Cargar Archivo y Cancelar</a:t>
            </a:r>
            <a:r>
              <a:rPr lang="es-MX" sz="2400" dirty="0" smtClean="0">
                <a:solidFill>
                  <a:schemeClr val="accent2">
                    <a:lumMod val="25000"/>
                  </a:schemeClr>
                </a:solidFill>
              </a:rPr>
              <a:t>”, deberá seleccionar “Carga de Archivo”, y posteriormente dar clic en el campo “Actualizar” las veces necesarias para que el Estatus indique “Terminado”.</a:t>
            </a:r>
            <a:endParaRPr lang="es-MX" sz="2400" dirty="0">
              <a:solidFill>
                <a:schemeClr val="accent2">
                  <a:lumMod val="25000"/>
                </a:schemeClr>
              </a:solidFill>
            </a:endParaRPr>
          </a:p>
        </p:txBody>
      </p:sp>
      <p:grpSp>
        <p:nvGrpSpPr>
          <p:cNvPr id="13" name="Grupo 12"/>
          <p:cNvGrpSpPr/>
          <p:nvPr/>
        </p:nvGrpSpPr>
        <p:grpSpPr>
          <a:xfrm>
            <a:off x="1819410" y="3157857"/>
            <a:ext cx="8291513" cy="3190867"/>
            <a:chOff x="838200" y="1831005"/>
            <a:chExt cx="8291513" cy="3917333"/>
          </a:xfrm>
        </p:grpSpPr>
        <p:pic>
          <p:nvPicPr>
            <p:cNvPr id="2" name="Marcador de contenido 3"/>
            <p:cNvPicPr>
              <a:picLocks noChangeAspect="1"/>
            </p:cNvPicPr>
            <p:nvPr/>
          </p:nvPicPr>
          <p:blipFill rotWithShape="1">
            <a:blip r:embed="rId2">
              <a:extLst>
                <a:ext uri="{28A0092B-C50C-407E-A947-70E740481C1C}">
                  <a14:useLocalDpi xmlns:a14="http://schemas.microsoft.com/office/drawing/2010/main" val="0"/>
                </a:ext>
              </a:extLst>
            </a:blip>
            <a:srcRect l="25483" t="34834"/>
            <a:stretch/>
          </p:blipFill>
          <p:spPr>
            <a:xfrm>
              <a:off x="838200" y="3208338"/>
              <a:ext cx="8291513" cy="2540000"/>
            </a:xfrm>
            <a:prstGeom prst="rect">
              <a:avLst/>
            </a:prstGeom>
          </p:spPr>
        </p:pic>
        <p:sp>
          <p:nvSpPr>
            <p:cNvPr id="3" name="Rectángulo 2"/>
            <p:cNvSpPr/>
            <p:nvPr/>
          </p:nvSpPr>
          <p:spPr>
            <a:xfrm>
              <a:off x="5526577" y="3251200"/>
              <a:ext cx="2227811" cy="222250"/>
            </a:xfrm>
            <a:prstGeom prst="rect">
              <a:avLst/>
            </a:prstGeom>
            <a:noFill/>
            <a:ln w="57150">
              <a:solidFill>
                <a:srgbClr val="A12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3"/>
            <p:cNvSpPr/>
            <p:nvPr/>
          </p:nvSpPr>
          <p:spPr>
            <a:xfrm>
              <a:off x="4787900" y="3619500"/>
              <a:ext cx="3947390" cy="368300"/>
            </a:xfrm>
            <a:prstGeom prst="rect">
              <a:avLst/>
            </a:prstGeom>
            <a:noFill/>
            <a:ln w="57150">
              <a:solidFill>
                <a:srgbClr val="A12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6" name="Conector recto de flecha 5">
              <a:extLst/>
            </p:cNvPr>
            <p:cNvCxnSpPr>
              <a:cxnSpLocks/>
            </p:cNvCxnSpPr>
            <p:nvPr/>
          </p:nvCxnSpPr>
          <p:spPr>
            <a:xfrm>
              <a:off x="5526578" y="1858962"/>
              <a:ext cx="350115" cy="1349376"/>
            </a:xfrm>
            <a:prstGeom prst="straightConnector1">
              <a:avLst/>
            </a:prstGeom>
            <a:ln w="57150">
              <a:solidFill>
                <a:srgbClr val="A12056"/>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p:cNvPr>
            <p:cNvCxnSpPr>
              <a:cxnSpLocks/>
            </p:cNvCxnSpPr>
            <p:nvPr/>
          </p:nvCxnSpPr>
          <p:spPr>
            <a:xfrm>
              <a:off x="5526577" y="1831005"/>
              <a:ext cx="1810925" cy="1349376"/>
            </a:xfrm>
            <a:prstGeom prst="straightConnector1">
              <a:avLst/>
            </a:prstGeom>
            <a:ln w="57150">
              <a:solidFill>
                <a:srgbClr val="A12056"/>
              </a:solidFill>
              <a:tailEnd type="triangle"/>
            </a:ln>
          </p:spPr>
          <p:style>
            <a:lnRef idx="1">
              <a:schemeClr val="accent1"/>
            </a:lnRef>
            <a:fillRef idx="0">
              <a:schemeClr val="accent1"/>
            </a:fillRef>
            <a:effectRef idx="0">
              <a:schemeClr val="accent1"/>
            </a:effectRef>
            <a:fontRef idx="minor">
              <a:schemeClr val="tx1"/>
            </a:fontRef>
          </p:style>
        </p:cxnSp>
      </p:grpSp>
      <p:sp>
        <p:nvSpPr>
          <p:cNvPr id="8" name="Título 6">
            <a:extLst/>
          </p:cNvPr>
          <p:cNvSpPr txBox="1">
            <a:spLocks/>
          </p:cNvSpPr>
          <p:nvPr/>
        </p:nvSpPr>
        <p:spPr>
          <a:xfrm>
            <a:off x="606839" y="208029"/>
            <a:ext cx="11105322" cy="1049095"/>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3600" b="1" dirty="0">
                <a:solidFill>
                  <a:schemeClr val="accent2">
                    <a:lumMod val="25000"/>
                  </a:schemeClr>
                </a:solidFill>
                <a:latin typeface="Montserrat" panose="00000500000000000000" pitchFamily="2" charset="0"/>
              </a:rPr>
              <a:t>Carga </a:t>
            </a:r>
            <a:r>
              <a:rPr lang="es-MX" sz="3600" b="1" dirty="0" smtClean="0">
                <a:solidFill>
                  <a:schemeClr val="accent2">
                    <a:lumMod val="25000"/>
                  </a:schemeClr>
                </a:solidFill>
                <a:latin typeface="Montserrat" panose="00000500000000000000" pitchFamily="2" charset="0"/>
              </a:rPr>
              <a:t>del formato de Baja</a:t>
            </a:r>
            <a:endParaRPr lang="es-MX" sz="3600" b="1" dirty="0">
              <a:solidFill>
                <a:schemeClr val="accent2">
                  <a:lumMod val="25000"/>
                </a:schemeClr>
              </a:solidFill>
              <a:latin typeface="Montserrat" panose="00000500000000000000" pitchFamily="2" charset="0"/>
            </a:endParaRPr>
          </a:p>
        </p:txBody>
      </p:sp>
      <p:pic>
        <p:nvPicPr>
          <p:cNvPr id="9" name="Imagen 8"/>
          <p:cNvPicPr>
            <a:picLocks noChangeAspect="1"/>
          </p:cNvPicPr>
          <p:nvPr/>
        </p:nvPicPr>
        <p:blipFill>
          <a:blip r:embed="rId3"/>
          <a:stretch>
            <a:fillRect/>
          </a:stretch>
        </p:blipFill>
        <p:spPr>
          <a:xfrm>
            <a:off x="3029901" y="4576485"/>
            <a:ext cx="1133475" cy="196034"/>
          </a:xfrm>
          <a:prstGeom prst="rect">
            <a:avLst/>
          </a:prstGeom>
        </p:spPr>
      </p:pic>
    </p:spTree>
    <p:extLst>
      <p:ext uri="{BB962C8B-B14F-4D97-AF65-F5344CB8AC3E}">
        <p14:creationId xmlns:p14="http://schemas.microsoft.com/office/powerpoint/2010/main" val="17644084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3874894" y="2235373"/>
            <a:ext cx="8203894" cy="2834693"/>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4000" dirty="0">
                <a:solidFill>
                  <a:schemeClr val="accent2">
                    <a:lumMod val="25000"/>
                  </a:schemeClr>
                </a:solidFill>
                <a:effectLst>
                  <a:outerShdw blurRad="38100" dist="38100" dir="2700000" algn="tl">
                    <a:srgbClr val="000000">
                      <a:alpha val="43137"/>
                    </a:srgbClr>
                  </a:outerShdw>
                </a:effectLst>
                <a:latin typeface="Montserrat" panose="00000500000000000000" pitchFamily="2" charset="0"/>
              </a:rPr>
              <a:t>Descarga del comprobante de procedimiento o acuse de </a:t>
            </a:r>
            <a:r>
              <a:rPr lang="es-MX" sz="4000" dirty="0" smtClean="0">
                <a:solidFill>
                  <a:schemeClr val="accent2">
                    <a:lumMod val="25000"/>
                  </a:schemeClr>
                </a:solidFill>
                <a:effectLst>
                  <a:outerShdw blurRad="38100" dist="38100" dir="2700000" algn="tl">
                    <a:srgbClr val="000000">
                      <a:alpha val="43137"/>
                    </a:srgbClr>
                  </a:outerShdw>
                </a:effectLst>
                <a:latin typeface="Montserrat" panose="00000500000000000000" pitchFamily="2" charset="0"/>
              </a:rPr>
              <a:t>carga.</a:t>
            </a:r>
            <a:endParaRPr lang="es-MX" sz="4000" dirty="0">
              <a:solidFill>
                <a:schemeClr val="accent2">
                  <a:lumMod val="25000"/>
                </a:schemeClr>
              </a:solidFill>
              <a:effectLst>
                <a:outerShdw blurRad="38100" dist="38100" dir="2700000" algn="tl">
                  <a:srgbClr val="000000">
                    <a:alpha val="43137"/>
                  </a:srgbClr>
                </a:outerShdw>
              </a:effectLst>
              <a:latin typeface="Montserrat" panose="00000500000000000000" pitchFamily="2" charset="0"/>
            </a:endParaRPr>
          </a:p>
          <a:p>
            <a:endParaRPr lang="es-MX" sz="4000" dirty="0">
              <a:solidFill>
                <a:schemeClr val="accent2">
                  <a:lumMod val="25000"/>
                </a:schemeClr>
              </a:solidFill>
              <a:effectLst>
                <a:outerShdw blurRad="38100" dist="38100" dir="2700000" algn="tl">
                  <a:srgbClr val="000000">
                    <a:alpha val="43137"/>
                  </a:srgbClr>
                </a:outerShdw>
              </a:effectLst>
              <a:latin typeface="Montserrat" panose="00000500000000000000" pitchFamily="2" charset="0"/>
            </a:endParaRPr>
          </a:p>
        </p:txBody>
      </p:sp>
    </p:spTree>
    <p:extLst>
      <p:ext uri="{BB962C8B-B14F-4D97-AF65-F5344CB8AC3E}">
        <p14:creationId xmlns:p14="http://schemas.microsoft.com/office/powerpoint/2010/main" val="39908537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0" y="200043"/>
            <a:ext cx="12192001" cy="801687"/>
          </a:xfrm>
          <a:prstGeom prst="rect">
            <a:avLst/>
          </a:prstGeom>
        </p:spPr>
        <p:txBody>
          <a:bodyPr vert="horz" lIns="91440" tIns="45720" rIns="91440" bIns="45720" rtlCol="0" anchor="ctr">
            <a:noAutofit/>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sz="3100" b="1" dirty="0" smtClean="0">
                <a:solidFill>
                  <a:schemeClr val="accent2">
                    <a:lumMod val="25000"/>
                  </a:schemeClr>
                </a:solidFill>
                <a:latin typeface="Montserrat" panose="00000500000000000000" pitchFamily="2" charset="0"/>
              </a:rPr>
              <a:t>Descarga del comprobante </a:t>
            </a:r>
            <a:r>
              <a:rPr lang="es-MX" sz="3100" b="1" dirty="0">
                <a:solidFill>
                  <a:schemeClr val="accent2">
                    <a:lumMod val="25000"/>
                  </a:schemeClr>
                </a:solidFill>
                <a:latin typeface="Montserrat" panose="00000500000000000000" pitchFamily="2" charset="0"/>
              </a:rPr>
              <a:t>de </a:t>
            </a:r>
            <a:r>
              <a:rPr lang="es-MX" sz="3100" b="1" dirty="0" smtClean="0">
                <a:solidFill>
                  <a:schemeClr val="accent2">
                    <a:lumMod val="25000"/>
                  </a:schemeClr>
                </a:solidFill>
                <a:latin typeface="Montserrat" panose="00000500000000000000" pitchFamily="2" charset="0"/>
              </a:rPr>
              <a:t>procedimiento </a:t>
            </a:r>
            <a:r>
              <a:rPr lang="es-MX" sz="3100" b="1" dirty="0">
                <a:solidFill>
                  <a:schemeClr val="accent2">
                    <a:lumMod val="25000"/>
                  </a:schemeClr>
                </a:solidFill>
                <a:latin typeface="Montserrat" panose="00000500000000000000" pitchFamily="2" charset="0"/>
              </a:rPr>
              <a:t>o </a:t>
            </a:r>
            <a:r>
              <a:rPr lang="es-MX" sz="3100" b="1" dirty="0" smtClean="0">
                <a:solidFill>
                  <a:schemeClr val="accent2">
                    <a:lumMod val="25000"/>
                  </a:schemeClr>
                </a:solidFill>
                <a:latin typeface="Montserrat" panose="00000500000000000000" pitchFamily="2" charset="0"/>
              </a:rPr>
              <a:t>acuse </a:t>
            </a:r>
            <a:r>
              <a:rPr lang="es-MX" sz="3100" b="1" dirty="0">
                <a:solidFill>
                  <a:schemeClr val="accent2">
                    <a:lumMod val="25000"/>
                  </a:schemeClr>
                </a:solidFill>
                <a:latin typeface="Montserrat" panose="00000500000000000000" pitchFamily="2" charset="0"/>
              </a:rPr>
              <a:t>de carga</a:t>
            </a:r>
          </a:p>
        </p:txBody>
      </p:sp>
      <p:pic>
        <p:nvPicPr>
          <p:cNvPr id="9" name="Marcador de contenido 3"/>
          <p:cNvPicPr>
            <a:picLocks noChangeAspect="1"/>
          </p:cNvPicPr>
          <p:nvPr/>
        </p:nvPicPr>
        <p:blipFill rotWithShape="1">
          <a:blip r:embed="rId2">
            <a:extLst>
              <a:ext uri="{28A0092B-C50C-407E-A947-70E740481C1C}">
                <a14:useLocalDpi xmlns:a14="http://schemas.microsoft.com/office/drawing/2010/main" val="0"/>
              </a:ext>
            </a:extLst>
          </a:blip>
          <a:srcRect b="47177"/>
          <a:stretch/>
        </p:blipFill>
        <p:spPr>
          <a:xfrm>
            <a:off x="2266562" y="2398172"/>
            <a:ext cx="7124086" cy="4358638"/>
          </a:xfrm>
          <a:prstGeom prst="rect">
            <a:avLst/>
          </a:prstGeom>
        </p:spPr>
      </p:pic>
      <p:sp>
        <p:nvSpPr>
          <p:cNvPr id="12" name="CuadroTexto 11"/>
          <p:cNvSpPr txBox="1"/>
          <p:nvPr/>
        </p:nvSpPr>
        <p:spPr>
          <a:xfrm>
            <a:off x="9323042" y="2730831"/>
            <a:ext cx="2779286" cy="1477328"/>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dirty="0">
                <a:solidFill>
                  <a:schemeClr val="accent5">
                    <a:lumMod val="50000"/>
                  </a:schemeClr>
                </a:solidFill>
              </a:rPr>
              <a:t>Este campo descarga el </a:t>
            </a:r>
            <a:r>
              <a:rPr lang="es-MX" b="1" dirty="0">
                <a:solidFill>
                  <a:schemeClr val="accent5">
                    <a:lumMod val="50000"/>
                  </a:schemeClr>
                </a:solidFill>
              </a:rPr>
              <a:t>Comprobante de Procedimiento o acuse de </a:t>
            </a:r>
            <a:r>
              <a:rPr lang="es-MX" b="1" dirty="0" smtClean="0">
                <a:solidFill>
                  <a:schemeClr val="accent5">
                    <a:lumMod val="50000"/>
                  </a:schemeClr>
                </a:solidFill>
              </a:rPr>
              <a:t>carga (Alta, Baja y Cambio).</a:t>
            </a:r>
            <a:endParaRPr lang="es-MX" b="1" dirty="0">
              <a:solidFill>
                <a:schemeClr val="accent5">
                  <a:lumMod val="50000"/>
                </a:schemeClr>
              </a:solidFill>
            </a:endParaRPr>
          </a:p>
        </p:txBody>
      </p:sp>
      <p:sp>
        <p:nvSpPr>
          <p:cNvPr id="13" name="CuadroTexto 12"/>
          <p:cNvSpPr txBox="1"/>
          <p:nvPr/>
        </p:nvSpPr>
        <p:spPr>
          <a:xfrm>
            <a:off x="5917289" y="3931160"/>
            <a:ext cx="2567755"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MX" dirty="0">
                <a:solidFill>
                  <a:schemeClr val="accent5">
                    <a:lumMod val="50000"/>
                  </a:schemeClr>
                </a:solidFill>
              </a:rPr>
              <a:t>Número de folio del registro de carga</a:t>
            </a:r>
          </a:p>
        </p:txBody>
      </p:sp>
      <p:sp>
        <p:nvSpPr>
          <p:cNvPr id="14" name="Diagrama de flujo: preparación 13">
            <a:extLst/>
          </p:cNvPr>
          <p:cNvSpPr/>
          <p:nvPr/>
        </p:nvSpPr>
        <p:spPr>
          <a:xfrm>
            <a:off x="7361969" y="2971618"/>
            <a:ext cx="1824815" cy="489718"/>
          </a:xfrm>
          <a:prstGeom prst="flowChartPreparation">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6" name="Conector recto de flecha 15">
            <a:extLst/>
          </p:cNvPr>
          <p:cNvCxnSpPr>
            <a:cxnSpLocks/>
            <a:stCxn id="13" idx="0"/>
          </p:cNvCxnSpPr>
          <p:nvPr/>
        </p:nvCxnSpPr>
        <p:spPr>
          <a:xfrm flipV="1">
            <a:off x="7201167" y="3461336"/>
            <a:ext cx="1073209" cy="469824"/>
          </a:xfrm>
          <a:prstGeom prst="straightConnector1">
            <a:avLst/>
          </a:prstGeom>
          <a:ln w="57150">
            <a:solidFill>
              <a:srgbClr val="68AA3B"/>
            </a:solidFill>
            <a:tailEnd type="triangle"/>
          </a:ln>
        </p:spPr>
        <p:style>
          <a:lnRef idx="1">
            <a:schemeClr val="accent1"/>
          </a:lnRef>
          <a:fillRef idx="0">
            <a:schemeClr val="accent1"/>
          </a:fillRef>
          <a:effectRef idx="0">
            <a:schemeClr val="accent1"/>
          </a:effectRef>
          <a:fontRef idx="minor">
            <a:schemeClr val="tx1"/>
          </a:fontRef>
        </p:style>
      </p:cxnSp>
      <p:pic>
        <p:nvPicPr>
          <p:cNvPr id="4" name="Imagen 3"/>
          <p:cNvPicPr>
            <a:picLocks noChangeAspect="1"/>
          </p:cNvPicPr>
          <p:nvPr/>
        </p:nvPicPr>
        <p:blipFill>
          <a:blip r:embed="rId3"/>
          <a:stretch>
            <a:fillRect/>
          </a:stretch>
        </p:blipFill>
        <p:spPr>
          <a:xfrm>
            <a:off x="2226916" y="1004606"/>
            <a:ext cx="7096125" cy="1387814"/>
          </a:xfrm>
          <a:prstGeom prst="rect">
            <a:avLst/>
          </a:prstGeom>
        </p:spPr>
      </p:pic>
      <p:cxnSp>
        <p:nvCxnSpPr>
          <p:cNvPr id="17" name="Conector recto de flecha 16">
            <a:extLst/>
          </p:cNvPr>
          <p:cNvCxnSpPr/>
          <p:nvPr/>
        </p:nvCxnSpPr>
        <p:spPr>
          <a:xfrm flipH="1" flipV="1">
            <a:off x="8963564" y="2058344"/>
            <a:ext cx="718955" cy="627077"/>
          </a:xfrm>
          <a:prstGeom prst="straightConnector1">
            <a:avLst/>
          </a:prstGeom>
          <a:ln w="57150">
            <a:solidFill>
              <a:srgbClr val="68AA3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91649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0" y="253697"/>
            <a:ext cx="12192000" cy="735012"/>
          </a:xfrm>
          <a:prstGeom prst="rect">
            <a:avLst/>
          </a:prstGeom>
        </p:spPr>
        <p:txBody>
          <a:bodyPr vert="horz" lIns="91440" tIns="45720" rIns="91440" bIns="45720" rtlCol="0" anchor="ctr">
            <a:normAutofit/>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sz="3600" b="1" dirty="0" smtClean="0">
                <a:solidFill>
                  <a:schemeClr val="accent2">
                    <a:lumMod val="25000"/>
                  </a:schemeClr>
                </a:solidFill>
                <a:latin typeface="Montserrat" panose="00000500000000000000" pitchFamily="2" charset="0"/>
              </a:rPr>
              <a:t>Error de Carga</a:t>
            </a:r>
            <a:endParaRPr lang="es-MX" sz="3600" b="1" dirty="0">
              <a:solidFill>
                <a:schemeClr val="accent2">
                  <a:lumMod val="25000"/>
                </a:schemeClr>
              </a:solidFill>
              <a:latin typeface="Montserrat" panose="00000500000000000000" pitchFamily="2" charset="0"/>
            </a:endParaRPr>
          </a:p>
        </p:txBody>
      </p:sp>
      <p:pic>
        <p:nvPicPr>
          <p:cNvPr id="3"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103" y="1442861"/>
            <a:ext cx="7697788" cy="571500"/>
          </a:xfrm>
          <a:prstGeom prst="rect">
            <a:avLst/>
          </a:prstGeom>
        </p:spPr>
      </p:pic>
      <p:pic>
        <p:nvPicPr>
          <p:cNvPr id="4" name="Imagen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154440" y="3000430"/>
            <a:ext cx="8211113" cy="3857570"/>
          </a:xfrm>
          <a:prstGeom prst="rect">
            <a:avLst/>
          </a:prstGeom>
        </p:spPr>
      </p:pic>
      <p:sp>
        <p:nvSpPr>
          <p:cNvPr id="5" name="CuadroTexto 4"/>
          <p:cNvSpPr txBox="1"/>
          <p:nvPr/>
        </p:nvSpPr>
        <p:spPr>
          <a:xfrm>
            <a:off x="163997" y="903199"/>
            <a:ext cx="12192000" cy="369332"/>
          </a:xfrm>
          <a:prstGeom prst="rect">
            <a:avLst/>
          </a:prstGeom>
          <a:noFill/>
        </p:spPr>
        <p:txBody>
          <a:bodyPr wrap="square" rtlCol="0">
            <a:spAutoFit/>
          </a:bodyPr>
          <a:lstStyle/>
          <a:p>
            <a:pPr algn="ctr"/>
            <a:r>
              <a:rPr lang="es-MX" dirty="0">
                <a:solidFill>
                  <a:schemeClr val="accent2">
                    <a:lumMod val="25000"/>
                  </a:schemeClr>
                </a:solidFill>
                <a:latin typeface="Montserrat" panose="00000500000000000000" pitchFamily="2" charset="0"/>
              </a:rPr>
              <a:t>El campo Estatus marca el ERROR DE CARGA</a:t>
            </a:r>
          </a:p>
        </p:txBody>
      </p:sp>
      <p:sp>
        <p:nvSpPr>
          <p:cNvPr id="6" name="Rectángulo 5"/>
          <p:cNvSpPr/>
          <p:nvPr/>
        </p:nvSpPr>
        <p:spPr>
          <a:xfrm>
            <a:off x="1227910" y="2163204"/>
            <a:ext cx="9892936" cy="646331"/>
          </a:xfrm>
          <a:prstGeom prst="rect">
            <a:avLst/>
          </a:prstGeom>
        </p:spPr>
        <p:txBody>
          <a:bodyPr wrap="square">
            <a:spAutoFit/>
          </a:bodyPr>
          <a:lstStyle/>
          <a:p>
            <a:pPr algn="just"/>
            <a:r>
              <a:rPr lang="es-MX" dirty="0">
                <a:solidFill>
                  <a:schemeClr val="accent2">
                    <a:lumMod val="25000"/>
                  </a:schemeClr>
                </a:solidFill>
              </a:rPr>
              <a:t>Los Errores de Carga también generan comprobante y número </a:t>
            </a:r>
            <a:r>
              <a:rPr lang="es-MX" dirty="0" smtClean="0">
                <a:solidFill>
                  <a:schemeClr val="accent2">
                    <a:lumMod val="25000"/>
                  </a:schemeClr>
                </a:solidFill>
              </a:rPr>
              <a:t>de folio; además, describen el error encontrado en el formato para efectos de corrección.</a:t>
            </a:r>
            <a:endParaRPr lang="es-MX" dirty="0">
              <a:solidFill>
                <a:schemeClr val="accent2">
                  <a:lumMod val="25000"/>
                </a:schemeClr>
              </a:solidFill>
            </a:endParaRPr>
          </a:p>
        </p:txBody>
      </p:sp>
      <p:sp>
        <p:nvSpPr>
          <p:cNvPr id="7" name="CuadroTexto 6"/>
          <p:cNvSpPr txBox="1"/>
          <p:nvPr/>
        </p:nvSpPr>
        <p:spPr>
          <a:xfrm>
            <a:off x="7135057" y="4221429"/>
            <a:ext cx="3160828"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dirty="0" smtClean="0">
                <a:solidFill>
                  <a:schemeClr val="accent2">
                    <a:lumMod val="25000"/>
                  </a:schemeClr>
                </a:solidFill>
              </a:rPr>
              <a:t>Error identificado para ser atendido.</a:t>
            </a:r>
            <a:endParaRPr lang="es-MX" dirty="0">
              <a:solidFill>
                <a:schemeClr val="accent2">
                  <a:lumMod val="25000"/>
                </a:schemeClr>
              </a:solidFill>
            </a:endParaRPr>
          </a:p>
        </p:txBody>
      </p:sp>
      <p:cxnSp>
        <p:nvCxnSpPr>
          <p:cNvPr id="8" name="Conector recto de flecha 7"/>
          <p:cNvCxnSpPr/>
          <p:nvPr/>
        </p:nvCxnSpPr>
        <p:spPr>
          <a:xfrm flipH="1">
            <a:off x="8077840" y="4693438"/>
            <a:ext cx="454751" cy="779628"/>
          </a:xfrm>
          <a:prstGeom prst="straightConnector1">
            <a:avLst/>
          </a:prstGeom>
          <a:ln w="57150">
            <a:solidFill>
              <a:srgbClr val="68AA3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67156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744265" y="2252791"/>
            <a:ext cx="8203894" cy="2834693"/>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4000" dirty="0">
                <a:solidFill>
                  <a:schemeClr val="accent2">
                    <a:lumMod val="25000"/>
                  </a:schemeClr>
                </a:solidFill>
                <a:effectLst>
                  <a:outerShdw blurRad="38100" dist="38100" dir="2700000" algn="tl">
                    <a:srgbClr val="000000">
                      <a:alpha val="43137"/>
                    </a:srgbClr>
                  </a:outerShdw>
                </a:effectLst>
                <a:latin typeface="Montserrat" panose="00000500000000000000" pitchFamily="2" charset="0"/>
              </a:rPr>
              <a:t>3. Sección  Administración de Información (agregar, eliminar y modificar registros).</a:t>
            </a:r>
          </a:p>
          <a:p>
            <a:endParaRPr lang="es-MX" sz="4000" dirty="0">
              <a:solidFill>
                <a:schemeClr val="accent2">
                  <a:lumMod val="25000"/>
                </a:schemeClr>
              </a:solidFill>
              <a:effectLst>
                <a:outerShdw blurRad="38100" dist="38100" dir="2700000" algn="tl">
                  <a:srgbClr val="000000">
                    <a:alpha val="43137"/>
                  </a:srgbClr>
                </a:outerShdw>
              </a:effectLst>
              <a:latin typeface="Montserrat" panose="00000500000000000000" pitchFamily="2" charset="0"/>
            </a:endParaRPr>
          </a:p>
        </p:txBody>
      </p:sp>
    </p:spTree>
    <p:extLst>
      <p:ext uri="{BB962C8B-B14F-4D97-AF65-F5344CB8AC3E}">
        <p14:creationId xmlns:p14="http://schemas.microsoft.com/office/powerpoint/2010/main" val="27298275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149532" y="229870"/>
            <a:ext cx="9666514" cy="775970"/>
          </a:xfrm>
          <a:prstGeom prst="rect">
            <a:avLst/>
          </a:prstGeom>
        </p:spPr>
        <p:txBody>
          <a:bodyPr vert="horz" lIns="91440" tIns="45720" rIns="91440" bIns="45720"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3200" b="1" dirty="0" smtClean="0">
                <a:solidFill>
                  <a:schemeClr val="accent2">
                    <a:lumMod val="25000"/>
                  </a:schemeClr>
                </a:solidFill>
                <a:latin typeface="Montserrat" panose="00000500000000000000" pitchFamily="2" charset="0"/>
              </a:rPr>
              <a:t>3.- Sección Administración de Información</a:t>
            </a:r>
            <a:endParaRPr lang="es-MX" sz="3200" b="1" dirty="0">
              <a:solidFill>
                <a:schemeClr val="accent2">
                  <a:lumMod val="25000"/>
                </a:schemeClr>
              </a:solidFill>
              <a:latin typeface="Montserrat" panose="00000500000000000000" pitchFamily="2" charset="0"/>
            </a:endParaRPr>
          </a:p>
        </p:txBody>
      </p:sp>
      <p:pic>
        <p:nvPicPr>
          <p:cNvPr id="4" name="Imagen 3"/>
          <p:cNvPicPr>
            <a:picLocks noChangeAspect="1"/>
          </p:cNvPicPr>
          <p:nvPr/>
        </p:nvPicPr>
        <p:blipFill>
          <a:blip r:embed="rId2"/>
          <a:stretch>
            <a:fillRect/>
          </a:stretch>
        </p:blipFill>
        <p:spPr>
          <a:xfrm>
            <a:off x="1149531" y="1097280"/>
            <a:ext cx="10023565" cy="5381897"/>
          </a:xfrm>
          <a:prstGeom prst="rect">
            <a:avLst/>
          </a:prstGeom>
        </p:spPr>
      </p:pic>
    </p:spTree>
    <p:extLst>
      <p:ext uri="{BB962C8B-B14F-4D97-AF65-F5344CB8AC3E}">
        <p14:creationId xmlns:p14="http://schemas.microsoft.com/office/powerpoint/2010/main" val="3900886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clrChange>
              <a:clrFrom>
                <a:srgbClr val="FFFFFF"/>
              </a:clrFrom>
              <a:clrTo>
                <a:srgbClr val="FFFFFF">
                  <a:alpha val="0"/>
                </a:srgbClr>
              </a:clrTo>
            </a:clrChange>
          </a:blip>
          <a:stretch>
            <a:fillRect/>
          </a:stretch>
        </p:blipFill>
        <p:spPr>
          <a:xfrm>
            <a:off x="3047728" y="117280"/>
            <a:ext cx="5733845" cy="6623440"/>
          </a:xfrm>
          <a:prstGeom prst="rect">
            <a:avLst/>
          </a:prstGeom>
        </p:spPr>
      </p:pic>
      <p:sp>
        <p:nvSpPr>
          <p:cNvPr id="11" name="CuadroTexto 10"/>
          <p:cNvSpPr txBox="1"/>
          <p:nvPr/>
        </p:nvSpPr>
        <p:spPr>
          <a:xfrm>
            <a:off x="849345" y="4212319"/>
            <a:ext cx="2198383" cy="181588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s-MX" sz="2800" dirty="0">
                <a:solidFill>
                  <a:schemeClr val="accent2">
                    <a:lumMod val="25000"/>
                  </a:schemeClr>
                </a:solidFill>
              </a:rPr>
              <a:t>Acceso al ciudadano o vista pública</a:t>
            </a:r>
          </a:p>
        </p:txBody>
      </p:sp>
      <p:sp>
        <p:nvSpPr>
          <p:cNvPr id="12" name="Flecha derecha 6"/>
          <p:cNvSpPr/>
          <p:nvPr/>
        </p:nvSpPr>
        <p:spPr>
          <a:xfrm rot="2357671">
            <a:off x="3061578" y="5138979"/>
            <a:ext cx="865416" cy="352697"/>
          </a:xfrm>
          <a:prstGeom prst="rightArrow">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s-MX"/>
          </a:p>
        </p:txBody>
      </p:sp>
      <p:sp>
        <p:nvSpPr>
          <p:cNvPr id="13" name="Rectángulo 12"/>
          <p:cNvSpPr/>
          <p:nvPr/>
        </p:nvSpPr>
        <p:spPr>
          <a:xfrm>
            <a:off x="5918508" y="867470"/>
            <a:ext cx="352425" cy="200025"/>
          </a:xfrm>
          <a:prstGeom prst="rect">
            <a:avLst/>
          </a:prstGeom>
          <a:noFill/>
          <a:ln w="44450">
            <a:solidFill>
              <a:srgbClr val="8056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Flecha derecha 8"/>
          <p:cNvSpPr/>
          <p:nvPr/>
        </p:nvSpPr>
        <p:spPr>
          <a:xfrm>
            <a:off x="2793820" y="844475"/>
            <a:ext cx="2971800" cy="200025"/>
          </a:xfrm>
          <a:prstGeom prst="rightArrow">
            <a:avLst/>
          </a:prstGeom>
          <a:solidFill>
            <a:srgbClr val="765163"/>
          </a:solidFill>
          <a:ln>
            <a:solidFill>
              <a:srgbClr val="7651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CuadroTexto 14"/>
          <p:cNvSpPr txBox="1"/>
          <p:nvPr/>
        </p:nvSpPr>
        <p:spPr>
          <a:xfrm>
            <a:off x="1656833" y="744432"/>
            <a:ext cx="1314451" cy="400110"/>
          </a:xfrm>
          <a:prstGeom prst="rect">
            <a:avLst/>
          </a:prstGeom>
          <a:noFill/>
        </p:spPr>
        <p:txBody>
          <a:bodyPr wrap="square" rtlCol="0">
            <a:spAutoFit/>
          </a:bodyPr>
          <a:lstStyle/>
          <a:p>
            <a:pPr algn="ctr"/>
            <a:r>
              <a:rPr lang="es-MX" sz="2000" dirty="0"/>
              <a:t>Inicio</a:t>
            </a:r>
            <a:endParaRPr lang="es-MX" sz="1400" dirty="0"/>
          </a:p>
        </p:txBody>
      </p:sp>
      <p:pic>
        <p:nvPicPr>
          <p:cNvPr id="16" name="Imagen 15" descr="Criterios De La Autoridad Fiscal | El Conta punto com"/>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747678" y="5597314"/>
            <a:ext cx="619398" cy="619398"/>
          </a:xfrm>
          <a:prstGeom prst="rect">
            <a:avLst/>
          </a:prstGeom>
        </p:spPr>
      </p:pic>
    </p:spTree>
    <p:extLst>
      <p:ext uri="{BB962C8B-B14F-4D97-AF65-F5344CB8AC3E}">
        <p14:creationId xmlns:p14="http://schemas.microsoft.com/office/powerpoint/2010/main" val="2227087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1242565" y="1554480"/>
            <a:ext cx="9746166" cy="5058927"/>
          </a:xfrm>
          <a:prstGeom prst="rect">
            <a:avLst/>
          </a:prstGeom>
        </p:spPr>
        <p:txBody>
          <a:bodyPr vert="horz" lIns="91440" tIns="45720" rIns="91440" bIns="45720" rtlCol="0">
            <a:normAutofit/>
          </a:bodyPr>
          <a:lstStyle>
            <a:lvl1pPr marL="220508" indent="-220508" algn="l" defTabSz="882030" rtl="0" eaLnBrk="1" latinLnBrk="0" hangingPunct="1">
              <a:lnSpc>
                <a:spcPct val="90000"/>
              </a:lnSpc>
              <a:spcBef>
                <a:spcPts val="965"/>
              </a:spcBef>
              <a:buFont typeface="Arial" panose="020B0604020202020204" pitchFamily="34" charset="0"/>
              <a:buChar char="•"/>
              <a:defRPr sz="2701" kern="1200">
                <a:solidFill>
                  <a:schemeClr val="tx1"/>
                </a:solidFill>
                <a:latin typeface="+mn-lt"/>
                <a:ea typeface="+mn-ea"/>
                <a:cs typeface="+mn-cs"/>
              </a:defRPr>
            </a:lvl1pPr>
            <a:lvl2pPr marL="661523" indent="-220508" algn="l" defTabSz="882030" rtl="0" eaLnBrk="1" latinLnBrk="0" hangingPunct="1">
              <a:lnSpc>
                <a:spcPct val="90000"/>
              </a:lnSpc>
              <a:spcBef>
                <a:spcPts val="482"/>
              </a:spcBef>
              <a:buFont typeface="Arial" panose="020B0604020202020204" pitchFamily="34" charset="0"/>
              <a:buChar char="•"/>
              <a:defRPr sz="2315" kern="1200">
                <a:solidFill>
                  <a:schemeClr val="tx1"/>
                </a:solidFill>
                <a:latin typeface="+mn-lt"/>
                <a:ea typeface="+mn-ea"/>
                <a:cs typeface="+mn-cs"/>
              </a:defRPr>
            </a:lvl2pPr>
            <a:lvl3pPr marL="1102538" indent="-220508" algn="l" defTabSz="882030" rtl="0" eaLnBrk="1" latinLnBrk="0" hangingPunct="1">
              <a:lnSpc>
                <a:spcPct val="90000"/>
              </a:lnSpc>
              <a:spcBef>
                <a:spcPts val="482"/>
              </a:spcBef>
              <a:buFont typeface="Arial" panose="020B0604020202020204" pitchFamily="34" charset="0"/>
              <a:buChar char="•"/>
              <a:defRPr sz="1929" kern="1200">
                <a:solidFill>
                  <a:schemeClr val="tx1"/>
                </a:solidFill>
                <a:latin typeface="+mn-lt"/>
                <a:ea typeface="+mn-ea"/>
                <a:cs typeface="+mn-cs"/>
              </a:defRPr>
            </a:lvl3pPr>
            <a:lvl4pPr marL="154355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4pPr>
            <a:lvl5pPr marL="1984568"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5pPr>
            <a:lvl6pPr marL="242558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6pPr>
            <a:lvl7pPr marL="2866598"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7pPr>
            <a:lvl8pPr marL="330761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8pPr>
            <a:lvl9pPr marL="3748629"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9pPr>
          </a:lstStyle>
          <a:p>
            <a:pPr marL="342900" indent="-342900" algn="just"/>
            <a:r>
              <a:rPr lang="es-MX" sz="3200" dirty="0">
                <a:solidFill>
                  <a:schemeClr val="accent2">
                    <a:lumMod val="25000"/>
                  </a:schemeClr>
                </a:solidFill>
                <a:latin typeface="Montserrat" panose="00000500000000000000" pitchFamily="2" charset="0"/>
              </a:rPr>
              <a:t>Puede ser utilizada </a:t>
            </a:r>
            <a:r>
              <a:rPr lang="es-MX" sz="3200" dirty="0" smtClean="0">
                <a:solidFill>
                  <a:schemeClr val="accent2">
                    <a:lumMod val="25000"/>
                  </a:schemeClr>
                </a:solidFill>
                <a:latin typeface="Montserrat" panose="00000500000000000000" pitchFamily="2" charset="0"/>
              </a:rPr>
              <a:t>para </a:t>
            </a:r>
            <a:r>
              <a:rPr lang="es-MX" sz="3200" dirty="0">
                <a:solidFill>
                  <a:schemeClr val="accent2">
                    <a:lumMod val="25000"/>
                  </a:schemeClr>
                </a:solidFill>
                <a:latin typeface="Montserrat" panose="00000500000000000000" pitchFamily="2" charset="0"/>
              </a:rPr>
              <a:t>la verificación de la Información cargada. </a:t>
            </a:r>
          </a:p>
          <a:p>
            <a:pPr algn="just"/>
            <a:r>
              <a:rPr lang="es-MX" sz="3200" dirty="0">
                <a:solidFill>
                  <a:schemeClr val="accent2">
                    <a:lumMod val="25000"/>
                  </a:schemeClr>
                </a:solidFill>
                <a:latin typeface="Montserrat" panose="00000500000000000000" pitchFamily="2" charset="0"/>
              </a:rPr>
              <a:t>Se pueden editar y eliminar registros individualmente.</a:t>
            </a:r>
          </a:p>
          <a:p>
            <a:pPr algn="just"/>
            <a:r>
              <a:rPr lang="es-MX" sz="3200" dirty="0">
                <a:solidFill>
                  <a:schemeClr val="accent2">
                    <a:lumMod val="25000"/>
                  </a:schemeClr>
                </a:solidFill>
                <a:latin typeface="Montserrat" panose="00000500000000000000" pitchFamily="2" charset="0"/>
              </a:rPr>
              <a:t>Se puede cargar a través de formulario web (registro por registro</a:t>
            </a:r>
            <a:r>
              <a:rPr lang="es-MX" sz="3200" dirty="0" smtClean="0">
                <a:solidFill>
                  <a:schemeClr val="accent2">
                    <a:lumMod val="25000"/>
                  </a:schemeClr>
                </a:solidFill>
                <a:latin typeface="Montserrat" panose="00000500000000000000" pitchFamily="2" charset="0"/>
              </a:rPr>
              <a:t>).</a:t>
            </a:r>
          </a:p>
          <a:p>
            <a:pPr algn="just"/>
            <a:r>
              <a:rPr lang="es-MX" sz="3200" dirty="0" smtClean="0">
                <a:solidFill>
                  <a:schemeClr val="accent2">
                    <a:lumMod val="25000"/>
                  </a:schemeClr>
                </a:solidFill>
                <a:latin typeface="Montserrat" panose="00000500000000000000" pitchFamily="2" charset="0"/>
              </a:rPr>
              <a:t>En </a:t>
            </a:r>
            <a:r>
              <a:rPr lang="es-MX" sz="3200" dirty="0">
                <a:solidFill>
                  <a:schemeClr val="accent2">
                    <a:lumMod val="25000"/>
                  </a:schemeClr>
                </a:solidFill>
                <a:latin typeface="Montserrat" panose="00000500000000000000" pitchFamily="2" charset="0"/>
              </a:rPr>
              <a:t>este submenú se descargan los archivos de Excel con los que se realiza el </a:t>
            </a:r>
            <a:r>
              <a:rPr lang="es-MX" sz="3200" b="1" dirty="0">
                <a:solidFill>
                  <a:schemeClr val="accent2">
                    <a:lumMod val="25000"/>
                  </a:schemeClr>
                </a:solidFill>
                <a:latin typeface="Montserrat" panose="00000500000000000000" pitchFamily="2" charset="0"/>
              </a:rPr>
              <a:t>C</a:t>
            </a:r>
            <a:r>
              <a:rPr lang="es-MX" sz="3200" b="1" dirty="0" smtClean="0">
                <a:solidFill>
                  <a:schemeClr val="accent2">
                    <a:lumMod val="25000"/>
                  </a:schemeClr>
                </a:solidFill>
                <a:latin typeface="Montserrat" panose="00000500000000000000" pitchFamily="2" charset="0"/>
              </a:rPr>
              <a:t>ambio</a:t>
            </a:r>
            <a:r>
              <a:rPr lang="es-MX" sz="3200" dirty="0" smtClean="0">
                <a:solidFill>
                  <a:schemeClr val="accent2">
                    <a:lumMod val="25000"/>
                  </a:schemeClr>
                </a:solidFill>
                <a:latin typeface="Montserrat" panose="00000500000000000000" pitchFamily="2" charset="0"/>
              </a:rPr>
              <a:t> </a:t>
            </a:r>
            <a:r>
              <a:rPr lang="es-MX" sz="3200" dirty="0">
                <a:solidFill>
                  <a:schemeClr val="accent2">
                    <a:lumMod val="25000"/>
                  </a:schemeClr>
                </a:solidFill>
                <a:latin typeface="Montserrat" panose="00000500000000000000" pitchFamily="2" charset="0"/>
              </a:rPr>
              <a:t>y la </a:t>
            </a:r>
            <a:r>
              <a:rPr lang="es-MX" sz="3200" b="1" dirty="0">
                <a:solidFill>
                  <a:schemeClr val="accent2">
                    <a:lumMod val="25000"/>
                  </a:schemeClr>
                </a:solidFill>
                <a:latin typeface="Montserrat" panose="00000500000000000000" pitchFamily="2" charset="0"/>
              </a:rPr>
              <a:t>B</a:t>
            </a:r>
            <a:r>
              <a:rPr lang="es-MX" sz="3200" b="1" dirty="0" smtClean="0">
                <a:solidFill>
                  <a:schemeClr val="accent2">
                    <a:lumMod val="25000"/>
                  </a:schemeClr>
                </a:solidFill>
                <a:latin typeface="Montserrat" panose="00000500000000000000" pitchFamily="2" charset="0"/>
              </a:rPr>
              <a:t>aja</a:t>
            </a:r>
            <a:r>
              <a:rPr lang="es-MX" sz="3200" dirty="0" smtClean="0">
                <a:solidFill>
                  <a:schemeClr val="accent2">
                    <a:lumMod val="25000"/>
                  </a:schemeClr>
                </a:solidFill>
                <a:latin typeface="Montserrat" panose="00000500000000000000" pitchFamily="2" charset="0"/>
              </a:rPr>
              <a:t> </a:t>
            </a:r>
            <a:r>
              <a:rPr lang="es-MX" sz="3200" dirty="0">
                <a:solidFill>
                  <a:schemeClr val="accent2">
                    <a:lumMod val="25000"/>
                  </a:schemeClr>
                </a:solidFill>
                <a:latin typeface="Montserrat" panose="00000500000000000000" pitchFamily="2" charset="0"/>
              </a:rPr>
              <a:t>masiva de información.</a:t>
            </a:r>
          </a:p>
          <a:p>
            <a:pPr lvl="1" algn="just">
              <a:buFont typeface="Courier New" panose="02070309020205020404" pitchFamily="49" charset="0"/>
              <a:buChar char="o"/>
            </a:pPr>
            <a:endParaRPr lang="es-MX" dirty="0">
              <a:solidFill>
                <a:srgbClr val="7030A0"/>
              </a:solidFill>
            </a:endParaRPr>
          </a:p>
        </p:txBody>
      </p:sp>
      <p:sp>
        <p:nvSpPr>
          <p:cNvPr id="3" name="Título 1"/>
          <p:cNvSpPr txBox="1">
            <a:spLocks/>
          </p:cNvSpPr>
          <p:nvPr/>
        </p:nvSpPr>
        <p:spPr>
          <a:xfrm>
            <a:off x="1097280" y="656590"/>
            <a:ext cx="9666514" cy="775970"/>
          </a:xfrm>
          <a:prstGeom prst="rect">
            <a:avLst/>
          </a:prstGeom>
        </p:spPr>
        <p:txBody>
          <a:bodyPr vert="horz" lIns="91440" tIns="45720" rIns="91440" bIns="45720"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3200" b="1" dirty="0" smtClean="0">
                <a:solidFill>
                  <a:schemeClr val="accent2">
                    <a:lumMod val="25000"/>
                  </a:schemeClr>
                </a:solidFill>
                <a:latin typeface="Montserrat" panose="00000500000000000000" pitchFamily="2" charset="0"/>
              </a:rPr>
              <a:t>3.- Sección Administración de Información</a:t>
            </a:r>
            <a:endParaRPr lang="es-MX" sz="3200" b="1" dirty="0">
              <a:solidFill>
                <a:schemeClr val="accent2">
                  <a:lumMod val="25000"/>
                </a:schemeClr>
              </a:solidFill>
              <a:latin typeface="Montserrat" panose="00000500000000000000" pitchFamily="2" charset="0"/>
            </a:endParaRPr>
          </a:p>
        </p:txBody>
      </p:sp>
    </p:spTree>
    <p:extLst>
      <p:ext uri="{BB962C8B-B14F-4D97-AF65-F5344CB8AC3E}">
        <p14:creationId xmlns:p14="http://schemas.microsoft.com/office/powerpoint/2010/main" val="25432602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178" y="1926829"/>
            <a:ext cx="9569003" cy="2421227"/>
          </a:xfrm>
          <a:prstGeom prst="rect">
            <a:avLst/>
          </a:prstGeom>
        </p:spPr>
      </p:pic>
      <p:sp>
        <p:nvSpPr>
          <p:cNvPr id="3" name="Elipse 2"/>
          <p:cNvSpPr/>
          <p:nvPr/>
        </p:nvSpPr>
        <p:spPr>
          <a:xfrm>
            <a:off x="7192971" y="3139799"/>
            <a:ext cx="3067657" cy="28750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Rectángulo 3"/>
          <p:cNvSpPr/>
          <p:nvPr/>
        </p:nvSpPr>
        <p:spPr>
          <a:xfrm>
            <a:off x="8210568" y="3980259"/>
            <a:ext cx="669702" cy="321972"/>
          </a:xfrm>
          <a:prstGeom prst="rect">
            <a:avLst/>
          </a:prstGeom>
          <a:noFill/>
          <a:ln w="38100">
            <a:solidFill>
              <a:srgbClr val="007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5" name="Conector recto de flecha 4"/>
          <p:cNvCxnSpPr>
            <a:cxnSpLocks/>
            <a:stCxn id="7" idx="3"/>
            <a:endCxn id="3" idx="2"/>
          </p:cNvCxnSpPr>
          <p:nvPr/>
        </p:nvCxnSpPr>
        <p:spPr>
          <a:xfrm flipV="1">
            <a:off x="6480601" y="3283553"/>
            <a:ext cx="712370" cy="2227820"/>
          </a:xfrm>
          <a:prstGeom prst="straightConnector1">
            <a:avLst/>
          </a:prstGeom>
          <a:ln w="57150">
            <a:solidFill>
              <a:srgbClr val="68AA3B"/>
            </a:solidFill>
            <a:tailEnd type="triangle"/>
          </a:ln>
        </p:spPr>
        <p:style>
          <a:lnRef idx="1">
            <a:schemeClr val="accent1"/>
          </a:lnRef>
          <a:fillRef idx="0">
            <a:schemeClr val="accent1"/>
          </a:fillRef>
          <a:effectRef idx="0">
            <a:schemeClr val="accent1"/>
          </a:effectRef>
          <a:fontRef idx="minor">
            <a:schemeClr val="tx1"/>
          </a:fontRef>
        </p:style>
      </p:cxnSp>
      <p:sp>
        <p:nvSpPr>
          <p:cNvPr id="6" name="Título 1"/>
          <p:cNvSpPr txBox="1">
            <a:spLocks/>
          </p:cNvSpPr>
          <p:nvPr/>
        </p:nvSpPr>
        <p:spPr>
          <a:xfrm>
            <a:off x="0" y="178620"/>
            <a:ext cx="12191999" cy="1030288"/>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3600" b="1" dirty="0">
                <a:solidFill>
                  <a:schemeClr val="accent2">
                    <a:lumMod val="25000"/>
                  </a:schemeClr>
                </a:solidFill>
              </a:rPr>
              <a:t>Selección de </a:t>
            </a:r>
            <a:r>
              <a:rPr lang="es-MX" sz="3600" b="1" dirty="0" smtClean="0">
                <a:solidFill>
                  <a:schemeClr val="accent2">
                    <a:lumMod val="25000"/>
                  </a:schemeClr>
                </a:solidFill>
              </a:rPr>
              <a:t>parámetros</a:t>
            </a:r>
          </a:p>
          <a:p>
            <a:pPr algn="ctr"/>
            <a:r>
              <a:rPr lang="es-MX" sz="2400" b="1" dirty="0" smtClean="0">
                <a:solidFill>
                  <a:schemeClr val="accent2">
                    <a:lumMod val="25000"/>
                  </a:schemeClr>
                </a:solidFill>
              </a:rPr>
              <a:t>(búsqueda)</a:t>
            </a:r>
            <a:endParaRPr lang="es-MX" sz="2400" b="1" dirty="0">
              <a:solidFill>
                <a:schemeClr val="accent2">
                  <a:lumMod val="25000"/>
                </a:schemeClr>
              </a:solidFill>
            </a:endParaRPr>
          </a:p>
        </p:txBody>
      </p:sp>
      <p:sp>
        <p:nvSpPr>
          <p:cNvPr id="7" name="CuadroTexto 6"/>
          <p:cNvSpPr txBox="1"/>
          <p:nvPr/>
        </p:nvSpPr>
        <p:spPr>
          <a:xfrm>
            <a:off x="3273187" y="4634210"/>
            <a:ext cx="3207414" cy="175432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just"/>
            <a:r>
              <a:rPr lang="es-MX" dirty="0">
                <a:solidFill>
                  <a:schemeClr val="accent2">
                    <a:lumMod val="25000"/>
                  </a:schemeClr>
                </a:solidFill>
              </a:rPr>
              <a:t>Se deberá de elegir la Normatividad de la que se administrará la información; y acto seguido deberás de dar clic en el botón “Buscar”.</a:t>
            </a:r>
          </a:p>
        </p:txBody>
      </p:sp>
      <p:pic>
        <p:nvPicPr>
          <p:cNvPr id="8" name="Imagen 7"/>
          <p:cNvPicPr>
            <a:picLocks noChangeAspect="1"/>
          </p:cNvPicPr>
          <p:nvPr/>
        </p:nvPicPr>
        <p:blipFill>
          <a:blip r:embed="rId3"/>
          <a:stretch>
            <a:fillRect/>
          </a:stretch>
        </p:blipFill>
        <p:spPr>
          <a:xfrm>
            <a:off x="1835526" y="2708817"/>
            <a:ext cx="2714625" cy="428626"/>
          </a:xfrm>
          <a:prstGeom prst="rect">
            <a:avLst/>
          </a:prstGeom>
        </p:spPr>
      </p:pic>
    </p:spTree>
    <p:extLst>
      <p:ext uri="{BB962C8B-B14F-4D97-AF65-F5344CB8AC3E}">
        <p14:creationId xmlns:p14="http://schemas.microsoft.com/office/powerpoint/2010/main" val="10767357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3"/>
          <p:cNvPicPr>
            <a:picLocks noChangeAspect="1"/>
          </p:cNvPicPr>
          <p:nvPr/>
        </p:nvPicPr>
        <p:blipFill rotWithShape="1">
          <a:blip r:embed="rId2">
            <a:extLst>
              <a:ext uri="{28A0092B-C50C-407E-A947-70E740481C1C}">
                <a14:useLocalDpi xmlns:a14="http://schemas.microsoft.com/office/drawing/2010/main" val="0"/>
              </a:ext>
            </a:extLst>
          </a:blip>
          <a:srcRect l="1562" t="22711" r="74999" b="34827"/>
          <a:stretch/>
        </p:blipFill>
        <p:spPr>
          <a:xfrm>
            <a:off x="2679535" y="2268032"/>
            <a:ext cx="3591100" cy="3553455"/>
          </a:xfrm>
          <a:prstGeom prst="rect">
            <a:avLst/>
          </a:prstGeom>
        </p:spPr>
      </p:pic>
      <p:sp>
        <p:nvSpPr>
          <p:cNvPr id="3" name="CuadroTexto 2"/>
          <p:cNvSpPr txBox="1"/>
          <p:nvPr/>
        </p:nvSpPr>
        <p:spPr>
          <a:xfrm>
            <a:off x="6751759" y="3807491"/>
            <a:ext cx="3597985" cy="175432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sz="1800" dirty="0">
                <a:solidFill>
                  <a:schemeClr val="accent2">
                    <a:lumMod val="25000"/>
                  </a:schemeClr>
                </a:solidFill>
              </a:rPr>
              <a:t>Se desplegarán en manera de árbol los formatos que la Unidad Administrativa tiene relacionados, y al dar clic en alguno, nos aparecerá su tablero de control</a:t>
            </a:r>
            <a:r>
              <a:rPr lang="es-MX" sz="1800" dirty="0"/>
              <a:t>.</a:t>
            </a:r>
          </a:p>
        </p:txBody>
      </p:sp>
      <p:cxnSp>
        <p:nvCxnSpPr>
          <p:cNvPr id="4" name="Conector recto de flecha 3"/>
          <p:cNvCxnSpPr>
            <a:stCxn id="3" idx="1"/>
          </p:cNvCxnSpPr>
          <p:nvPr/>
        </p:nvCxnSpPr>
        <p:spPr>
          <a:xfrm flipH="1" flipV="1">
            <a:off x="5256483" y="4472491"/>
            <a:ext cx="1495276" cy="212163"/>
          </a:xfrm>
          <a:prstGeom prst="straightConnector1">
            <a:avLst/>
          </a:prstGeom>
          <a:ln w="57150">
            <a:solidFill>
              <a:srgbClr val="68AA3B"/>
            </a:solidFill>
            <a:tailEnd type="triangle"/>
          </a:ln>
        </p:spPr>
        <p:style>
          <a:lnRef idx="1">
            <a:schemeClr val="accent1"/>
          </a:lnRef>
          <a:fillRef idx="0">
            <a:schemeClr val="accent1"/>
          </a:fillRef>
          <a:effectRef idx="0">
            <a:schemeClr val="accent1"/>
          </a:effectRef>
          <a:fontRef idx="minor">
            <a:schemeClr val="tx1"/>
          </a:fontRef>
        </p:style>
      </p:cxnSp>
      <p:sp>
        <p:nvSpPr>
          <p:cNvPr id="5" name="Título 1"/>
          <p:cNvSpPr txBox="1">
            <a:spLocks/>
          </p:cNvSpPr>
          <p:nvPr/>
        </p:nvSpPr>
        <p:spPr>
          <a:xfrm>
            <a:off x="0" y="178620"/>
            <a:ext cx="12192000" cy="1030288"/>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3600" b="1" dirty="0">
                <a:solidFill>
                  <a:schemeClr val="accent2">
                    <a:lumMod val="25000"/>
                  </a:schemeClr>
                </a:solidFill>
              </a:rPr>
              <a:t>Selección de </a:t>
            </a:r>
            <a:r>
              <a:rPr lang="es-MX" sz="3600" b="1" dirty="0" smtClean="0">
                <a:solidFill>
                  <a:schemeClr val="accent2">
                    <a:lumMod val="25000"/>
                  </a:schemeClr>
                </a:solidFill>
              </a:rPr>
              <a:t>parámetros</a:t>
            </a:r>
          </a:p>
          <a:p>
            <a:pPr algn="ctr"/>
            <a:r>
              <a:rPr lang="es-MX" sz="2400" b="1" dirty="0">
                <a:solidFill>
                  <a:schemeClr val="accent2">
                    <a:lumMod val="25000"/>
                  </a:schemeClr>
                </a:solidFill>
              </a:rPr>
              <a:t>(</a:t>
            </a:r>
            <a:r>
              <a:rPr lang="es-MX" sz="2400" b="1" dirty="0" smtClean="0">
                <a:solidFill>
                  <a:schemeClr val="accent2">
                    <a:lumMod val="25000"/>
                  </a:schemeClr>
                </a:solidFill>
              </a:rPr>
              <a:t>búsqueda</a:t>
            </a:r>
            <a:r>
              <a:rPr lang="es-MX" sz="2400" b="1" dirty="0">
                <a:solidFill>
                  <a:schemeClr val="accent2">
                    <a:lumMod val="25000"/>
                  </a:schemeClr>
                </a:solidFill>
              </a:rPr>
              <a:t>)</a:t>
            </a:r>
          </a:p>
        </p:txBody>
      </p:sp>
    </p:spTree>
    <p:extLst>
      <p:ext uri="{BB962C8B-B14F-4D97-AF65-F5344CB8AC3E}">
        <p14:creationId xmlns:p14="http://schemas.microsoft.com/office/powerpoint/2010/main" val="9785768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512090" y="1900893"/>
            <a:ext cx="10084247" cy="3625263"/>
          </a:xfrm>
          <a:prstGeom prst="rect">
            <a:avLst/>
          </a:prstGeom>
        </p:spPr>
      </p:pic>
      <p:sp>
        <p:nvSpPr>
          <p:cNvPr id="3" name="Título 1"/>
          <p:cNvSpPr txBox="1">
            <a:spLocks/>
          </p:cNvSpPr>
          <p:nvPr/>
        </p:nvSpPr>
        <p:spPr>
          <a:xfrm>
            <a:off x="0" y="178620"/>
            <a:ext cx="12192000" cy="1030288"/>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3600" b="1" dirty="0">
                <a:solidFill>
                  <a:schemeClr val="accent2">
                    <a:lumMod val="25000"/>
                  </a:schemeClr>
                </a:solidFill>
              </a:rPr>
              <a:t>Área de trabajo</a:t>
            </a:r>
          </a:p>
        </p:txBody>
      </p:sp>
      <p:sp>
        <p:nvSpPr>
          <p:cNvPr id="4" name="Elipse 3">
            <a:extLst/>
          </p:cNvPr>
          <p:cNvSpPr/>
          <p:nvPr/>
        </p:nvSpPr>
        <p:spPr>
          <a:xfrm>
            <a:off x="6485633" y="3877460"/>
            <a:ext cx="1178583" cy="320575"/>
          </a:xfrm>
          <a:prstGeom prst="ellipse">
            <a:avLst/>
          </a:prstGeom>
          <a:noFill/>
          <a:ln w="57150">
            <a:solidFill>
              <a:srgbClr val="22B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0865848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485900" y="412750"/>
            <a:ext cx="8558212" cy="590550"/>
          </a:xfrm>
          <a:prstGeom prst="rect">
            <a:avLst/>
          </a:prstGeom>
        </p:spPr>
        <p:txBody>
          <a:bodyPr vert="horz" lIns="91440" tIns="45720" rIns="91440" bIns="45720" rtlCol="0" anchor="ctr">
            <a:noAutofit/>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sz="4000" b="1" dirty="0">
                <a:solidFill>
                  <a:schemeClr val="accent2">
                    <a:lumMod val="25000"/>
                  </a:schemeClr>
                </a:solidFill>
              </a:rPr>
              <a:t>Filtros Avanzados</a:t>
            </a:r>
          </a:p>
        </p:txBody>
      </p:sp>
      <p:pic>
        <p:nvPicPr>
          <p:cNvPr id="5" name="Marcador de contenido 3"/>
          <p:cNvPicPr>
            <a:picLocks noChangeAspect="1"/>
          </p:cNvPicPr>
          <p:nvPr/>
        </p:nvPicPr>
        <p:blipFill rotWithShape="1">
          <a:blip r:embed="rId2">
            <a:extLst>
              <a:ext uri="{28A0092B-C50C-407E-A947-70E740481C1C}">
                <a14:useLocalDpi xmlns:a14="http://schemas.microsoft.com/office/drawing/2010/main" val="0"/>
              </a:ext>
            </a:extLst>
          </a:blip>
          <a:srcRect l="7452" t="38744" b="34673"/>
          <a:stretch/>
        </p:blipFill>
        <p:spPr>
          <a:xfrm>
            <a:off x="2306918" y="1938948"/>
            <a:ext cx="7102922" cy="86360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917" y="2792299"/>
            <a:ext cx="7102923" cy="3998203"/>
          </a:xfrm>
          <a:prstGeom prst="rect">
            <a:avLst/>
          </a:prstGeom>
        </p:spPr>
      </p:pic>
      <p:sp>
        <p:nvSpPr>
          <p:cNvPr id="7" name="CuadroTexto 6">
            <a:extLst/>
          </p:cNvPr>
          <p:cNvSpPr txBox="1"/>
          <p:nvPr/>
        </p:nvSpPr>
        <p:spPr>
          <a:xfrm>
            <a:off x="4625570" y="1286021"/>
            <a:ext cx="5089948"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sz="1600" dirty="0">
                <a:solidFill>
                  <a:schemeClr val="accent2">
                    <a:lumMod val="25000"/>
                  </a:schemeClr>
                </a:solidFill>
              </a:rPr>
              <a:t>Permite buscar información dentro del formato con criterios específicos</a:t>
            </a:r>
            <a:r>
              <a:rPr lang="es-MX" sz="1600" dirty="0"/>
              <a:t>.</a:t>
            </a:r>
          </a:p>
        </p:txBody>
      </p:sp>
      <p:cxnSp>
        <p:nvCxnSpPr>
          <p:cNvPr id="8" name="Conector recto de flecha 7">
            <a:extLst/>
          </p:cNvPr>
          <p:cNvCxnSpPr>
            <a:cxnSpLocks/>
            <a:stCxn id="7" idx="1"/>
            <a:endCxn id="12" idx="0"/>
          </p:cNvCxnSpPr>
          <p:nvPr/>
        </p:nvCxnSpPr>
        <p:spPr>
          <a:xfrm flipH="1">
            <a:off x="2966738" y="1578409"/>
            <a:ext cx="1658832" cy="432151"/>
          </a:xfrm>
          <a:prstGeom prst="straightConnector1">
            <a:avLst/>
          </a:prstGeom>
          <a:ln w="34925">
            <a:solidFill>
              <a:srgbClr val="22B14C"/>
            </a:solidFill>
            <a:tailEnd type="triangle"/>
          </a:ln>
        </p:spPr>
        <p:style>
          <a:lnRef idx="1">
            <a:schemeClr val="accent1"/>
          </a:lnRef>
          <a:fillRef idx="0">
            <a:schemeClr val="accent1"/>
          </a:fillRef>
          <a:effectRef idx="0">
            <a:schemeClr val="accent1"/>
          </a:effectRef>
          <a:fontRef idx="minor">
            <a:schemeClr val="tx1"/>
          </a:fontRef>
        </p:style>
      </p:cxnSp>
      <p:sp>
        <p:nvSpPr>
          <p:cNvPr id="9" name="CuadroTexto 8">
            <a:extLst/>
          </p:cNvPr>
          <p:cNvSpPr txBox="1"/>
          <p:nvPr/>
        </p:nvSpPr>
        <p:spPr>
          <a:xfrm>
            <a:off x="6733308" y="3140741"/>
            <a:ext cx="2982210" cy="1477328"/>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sz="1800" dirty="0">
                <a:solidFill>
                  <a:schemeClr val="accent2">
                    <a:lumMod val="25000"/>
                  </a:schemeClr>
                </a:solidFill>
              </a:rPr>
              <a:t>Los folios del “Comprobante de Procesamiento”, ayuda para la búsqueda de información específica.</a:t>
            </a:r>
          </a:p>
        </p:txBody>
      </p:sp>
      <p:sp>
        <p:nvSpPr>
          <p:cNvPr id="10" name="Rectángulo 9">
            <a:extLst/>
          </p:cNvPr>
          <p:cNvSpPr/>
          <p:nvPr/>
        </p:nvSpPr>
        <p:spPr>
          <a:xfrm>
            <a:off x="3208712" y="3873728"/>
            <a:ext cx="947652" cy="21360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1" name="Conector recto de flecha 10">
            <a:extLst/>
          </p:cNvPr>
          <p:cNvCxnSpPr>
            <a:cxnSpLocks/>
            <a:stCxn id="9" idx="1"/>
            <a:endCxn id="10" idx="3"/>
          </p:cNvCxnSpPr>
          <p:nvPr/>
        </p:nvCxnSpPr>
        <p:spPr>
          <a:xfrm flipH="1">
            <a:off x="4156364" y="3879405"/>
            <a:ext cx="2576944" cy="101126"/>
          </a:xfrm>
          <a:prstGeom prst="straightConnector1">
            <a:avLst/>
          </a:prstGeom>
          <a:ln w="57150">
            <a:solidFill>
              <a:srgbClr val="22B14C"/>
            </a:solidFill>
            <a:tailEnd type="triangle"/>
          </a:ln>
        </p:spPr>
        <p:style>
          <a:lnRef idx="1">
            <a:schemeClr val="accent1"/>
          </a:lnRef>
          <a:fillRef idx="0">
            <a:schemeClr val="accent1"/>
          </a:fillRef>
          <a:effectRef idx="0">
            <a:schemeClr val="accent1"/>
          </a:effectRef>
          <a:fontRef idx="minor">
            <a:schemeClr val="tx1"/>
          </a:fontRef>
        </p:style>
      </p:cxnSp>
      <p:sp>
        <p:nvSpPr>
          <p:cNvPr id="12" name="Elipse 11">
            <a:extLst/>
          </p:cNvPr>
          <p:cNvSpPr/>
          <p:nvPr/>
        </p:nvSpPr>
        <p:spPr>
          <a:xfrm>
            <a:off x="2377446" y="2010560"/>
            <a:ext cx="1178583" cy="320575"/>
          </a:xfrm>
          <a:prstGeom prst="ellipse">
            <a:avLst/>
          </a:prstGeom>
          <a:noFill/>
          <a:ln w="57150">
            <a:solidFill>
              <a:srgbClr val="22B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Globo: flecha izquierda 12"/>
          <p:cNvSpPr/>
          <p:nvPr/>
        </p:nvSpPr>
        <p:spPr>
          <a:xfrm>
            <a:off x="9369633" y="1761977"/>
            <a:ext cx="2432342" cy="799740"/>
          </a:xfrm>
          <a:prstGeom prst="leftArrowCallou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accent2">
                    <a:lumMod val="25000"/>
                  </a:schemeClr>
                </a:solidFill>
              </a:rPr>
              <a:t>Expande o contrae la ventana</a:t>
            </a:r>
          </a:p>
        </p:txBody>
      </p:sp>
    </p:spTree>
    <p:extLst>
      <p:ext uri="{BB962C8B-B14F-4D97-AF65-F5344CB8AC3E}">
        <p14:creationId xmlns:p14="http://schemas.microsoft.com/office/powerpoint/2010/main" val="154983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par>
                                <p:cTn id="19" presetID="6" presetClass="entr" presetSubtype="16"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2000"/>
                                        <p:tgtEl>
                                          <p:spTgt spid="11"/>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p:cNvSpPr txBox="1">
            <a:spLocks/>
          </p:cNvSpPr>
          <p:nvPr/>
        </p:nvSpPr>
        <p:spPr>
          <a:xfrm>
            <a:off x="0" y="439254"/>
            <a:ext cx="12192000" cy="571500"/>
          </a:xfrm>
          <a:prstGeom prst="rect">
            <a:avLst/>
          </a:prstGeom>
        </p:spPr>
        <p:txBody>
          <a:bodyPr vert="horz" lIns="91440" tIns="45720" rIns="91440" bIns="45720" rtlCol="0" anchor="ctr">
            <a:noAutofit/>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sz="3600" b="1" dirty="0" smtClean="0">
                <a:solidFill>
                  <a:schemeClr val="accent2">
                    <a:lumMod val="25000"/>
                  </a:schemeClr>
                </a:solidFill>
              </a:rPr>
              <a:t>a) Agregar </a:t>
            </a:r>
            <a:r>
              <a:rPr lang="es-MX" sz="3600" b="1" dirty="0">
                <a:solidFill>
                  <a:schemeClr val="accent2">
                    <a:lumMod val="25000"/>
                  </a:schemeClr>
                </a:solidFill>
              </a:rPr>
              <a:t>información por Formulario Web</a:t>
            </a:r>
          </a:p>
        </p:txBody>
      </p:sp>
      <p:pic>
        <p:nvPicPr>
          <p:cNvPr id="14" name="Marcador de contenido 3"/>
          <p:cNvPicPr>
            <a:picLocks noChangeAspect="1"/>
          </p:cNvPicPr>
          <p:nvPr/>
        </p:nvPicPr>
        <p:blipFill rotWithShape="1">
          <a:blip r:embed="rId2">
            <a:extLst>
              <a:ext uri="{28A0092B-C50C-407E-A947-70E740481C1C}">
                <a14:useLocalDpi xmlns:a14="http://schemas.microsoft.com/office/drawing/2010/main" val="0"/>
              </a:ext>
            </a:extLst>
          </a:blip>
          <a:srcRect r="13522" b="24432"/>
          <a:stretch/>
        </p:blipFill>
        <p:spPr>
          <a:xfrm>
            <a:off x="2510194" y="2337895"/>
            <a:ext cx="7584117" cy="3753777"/>
          </a:xfrm>
          <a:prstGeom prst="rect">
            <a:avLst/>
          </a:prstGeom>
          <a:ln w="57150">
            <a:solidFill>
              <a:srgbClr val="007365"/>
            </a:solidFill>
          </a:ln>
        </p:spPr>
      </p:pic>
      <p:pic>
        <p:nvPicPr>
          <p:cNvPr id="15" name="Imagen 14"/>
          <p:cNvPicPr>
            <a:picLocks noChangeAspect="1"/>
          </p:cNvPicPr>
          <p:nvPr/>
        </p:nvPicPr>
        <p:blipFill rotWithShape="1">
          <a:blip r:embed="rId3">
            <a:extLst>
              <a:ext uri="{28A0092B-C50C-407E-A947-70E740481C1C}">
                <a14:useLocalDpi xmlns:a14="http://schemas.microsoft.com/office/drawing/2010/main" val="0"/>
              </a:ext>
            </a:extLst>
          </a:blip>
          <a:srcRect l="24663" t="50497" r="32797" b="36720"/>
          <a:stretch/>
        </p:blipFill>
        <p:spPr>
          <a:xfrm>
            <a:off x="4074016" y="1334605"/>
            <a:ext cx="4272742" cy="481489"/>
          </a:xfrm>
          <a:prstGeom prst="rect">
            <a:avLst/>
          </a:prstGeom>
        </p:spPr>
      </p:pic>
      <p:sp>
        <p:nvSpPr>
          <p:cNvPr id="16" name="CuadroTexto 15">
            <a:extLst/>
          </p:cNvPr>
          <p:cNvSpPr txBox="1"/>
          <p:nvPr/>
        </p:nvSpPr>
        <p:spPr>
          <a:xfrm>
            <a:off x="1" y="930322"/>
            <a:ext cx="12191999" cy="369332"/>
          </a:xfrm>
          <a:prstGeom prst="rect">
            <a:avLst/>
          </a:prstGeom>
          <a:noFill/>
        </p:spPr>
        <p:txBody>
          <a:bodyPr wrap="square" rtlCol="0">
            <a:spAutoFit/>
          </a:bodyPr>
          <a:lstStyle/>
          <a:p>
            <a:pPr algn="ctr"/>
            <a:r>
              <a:rPr lang="es-MX" dirty="0">
                <a:solidFill>
                  <a:schemeClr val="accent2">
                    <a:lumMod val="25000"/>
                  </a:schemeClr>
                </a:solidFill>
              </a:rPr>
              <a:t>Permite crear un registro de forma manual. Se genera un “Acuse”.</a:t>
            </a:r>
          </a:p>
        </p:txBody>
      </p:sp>
      <p:sp>
        <p:nvSpPr>
          <p:cNvPr id="17" name="Elipse 16">
            <a:extLst/>
          </p:cNvPr>
          <p:cNvSpPr/>
          <p:nvPr/>
        </p:nvSpPr>
        <p:spPr>
          <a:xfrm>
            <a:off x="5833904" y="1404507"/>
            <a:ext cx="689811" cy="355311"/>
          </a:xfrm>
          <a:prstGeom prst="ellipse">
            <a:avLst/>
          </a:prstGeom>
          <a:noFill/>
          <a:ln w="57150">
            <a:solidFill>
              <a:srgbClr val="007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97657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 r="45759"/>
          <a:stretch/>
        </p:blipFill>
        <p:spPr>
          <a:xfrm>
            <a:off x="2402848" y="1336989"/>
            <a:ext cx="7096743" cy="3563945"/>
          </a:xfrm>
          <a:prstGeom prst="rect">
            <a:avLst/>
          </a:prstGeom>
          <a:ln w="57150">
            <a:solidFill>
              <a:srgbClr val="22B14C"/>
            </a:solidFill>
          </a:ln>
        </p:spPr>
      </p:pic>
      <p:sp>
        <p:nvSpPr>
          <p:cNvPr id="3" name="Título 1"/>
          <p:cNvSpPr txBox="1">
            <a:spLocks/>
          </p:cNvSpPr>
          <p:nvPr/>
        </p:nvSpPr>
        <p:spPr>
          <a:xfrm>
            <a:off x="0" y="412750"/>
            <a:ext cx="12192000" cy="571500"/>
          </a:xfrm>
          <a:prstGeom prst="rect">
            <a:avLst/>
          </a:prstGeom>
        </p:spPr>
        <p:txBody>
          <a:bodyPr vert="horz" lIns="91440" tIns="45720" rIns="91440" bIns="45720" rtlCol="0" anchor="ctr">
            <a:noAutofit/>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sz="3600" b="1" dirty="0">
                <a:solidFill>
                  <a:schemeClr val="accent2">
                    <a:lumMod val="25000"/>
                  </a:schemeClr>
                </a:solidFill>
              </a:rPr>
              <a:t>Acuse de carga por Formulario Web</a:t>
            </a:r>
          </a:p>
        </p:txBody>
      </p:sp>
      <p:sp>
        <p:nvSpPr>
          <p:cNvPr id="4" name="CuadroTexto 3">
            <a:extLst/>
          </p:cNvPr>
          <p:cNvSpPr txBox="1"/>
          <p:nvPr/>
        </p:nvSpPr>
        <p:spPr>
          <a:xfrm>
            <a:off x="2471428" y="5146994"/>
            <a:ext cx="7096744" cy="120032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MX" b="1" dirty="0">
                <a:solidFill>
                  <a:schemeClr val="accent2">
                    <a:lumMod val="25000"/>
                  </a:schemeClr>
                </a:solidFill>
              </a:rPr>
              <a:t>Aparece como ventana emergente</a:t>
            </a:r>
            <a:r>
              <a:rPr lang="es-MX" dirty="0">
                <a:solidFill>
                  <a:schemeClr val="accent2">
                    <a:lumMod val="25000"/>
                  </a:schemeClr>
                </a:solidFill>
              </a:rPr>
              <a:t>, por lo que se debe tener en cuenta que el explorador puede tener bloqueadas las ventanas emergentes, en este caso, aparecerá un aviso para abrir esta ventana.</a:t>
            </a:r>
          </a:p>
        </p:txBody>
      </p:sp>
    </p:spTree>
    <p:extLst>
      <p:ext uri="{BB962C8B-B14F-4D97-AF65-F5344CB8AC3E}">
        <p14:creationId xmlns:p14="http://schemas.microsoft.com/office/powerpoint/2010/main" val="27987576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 y="412750"/>
            <a:ext cx="12192001" cy="571500"/>
          </a:xfrm>
          <a:prstGeom prst="rect">
            <a:avLst/>
          </a:prstGeom>
        </p:spPr>
        <p:txBody>
          <a:bodyPr vert="horz" lIns="91440" tIns="45720" rIns="91440" bIns="45720" rtlCol="0" anchor="ctr">
            <a:noAutofit/>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sz="3600" b="1" dirty="0" smtClean="0">
                <a:solidFill>
                  <a:schemeClr val="accent2">
                    <a:lumMod val="25000"/>
                  </a:schemeClr>
                </a:solidFill>
              </a:rPr>
              <a:t>b) Modificación </a:t>
            </a:r>
            <a:r>
              <a:rPr lang="es-MX" sz="3600" b="1" dirty="0">
                <a:solidFill>
                  <a:schemeClr val="accent2">
                    <a:lumMod val="25000"/>
                  </a:schemeClr>
                </a:solidFill>
              </a:rPr>
              <a:t>de información (registro por registro)</a:t>
            </a:r>
          </a:p>
        </p:txBody>
      </p:sp>
      <p:pic>
        <p:nvPicPr>
          <p:cNvPr id="3" name="Imagen 2"/>
          <p:cNvPicPr>
            <a:picLocks noChangeAspect="1"/>
          </p:cNvPicPr>
          <p:nvPr/>
        </p:nvPicPr>
        <p:blipFill>
          <a:blip r:embed="rId2"/>
          <a:stretch>
            <a:fillRect/>
          </a:stretch>
        </p:blipFill>
        <p:spPr>
          <a:xfrm>
            <a:off x="1651027" y="1047729"/>
            <a:ext cx="9241541" cy="1908579"/>
          </a:xfrm>
          <a:prstGeom prst="rect">
            <a:avLst/>
          </a:prstGeom>
        </p:spPr>
      </p:pic>
      <p:sp>
        <p:nvSpPr>
          <p:cNvPr id="4" name="Elipse 3">
            <a:extLst/>
          </p:cNvPr>
          <p:cNvSpPr/>
          <p:nvPr/>
        </p:nvSpPr>
        <p:spPr>
          <a:xfrm>
            <a:off x="10003943" y="1682168"/>
            <a:ext cx="664211" cy="249867"/>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p:cNvPicPr>
            <a:picLocks noChangeAspect="1"/>
          </p:cNvPicPr>
          <p:nvPr/>
        </p:nvPicPr>
        <p:blipFill rotWithShape="1">
          <a:blip r:embed="rId3"/>
          <a:srcRect b="13616"/>
          <a:stretch/>
        </p:blipFill>
        <p:spPr>
          <a:xfrm>
            <a:off x="2188057" y="2645988"/>
            <a:ext cx="7815886" cy="3700046"/>
          </a:xfrm>
          <a:prstGeom prst="rect">
            <a:avLst/>
          </a:prstGeom>
        </p:spPr>
      </p:pic>
      <p:sp>
        <p:nvSpPr>
          <p:cNvPr id="6" name="Rectángulo 5"/>
          <p:cNvSpPr/>
          <p:nvPr/>
        </p:nvSpPr>
        <p:spPr>
          <a:xfrm>
            <a:off x="6096000" y="3077456"/>
            <a:ext cx="1025130" cy="365760"/>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549165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 r="45759"/>
          <a:stretch/>
        </p:blipFill>
        <p:spPr>
          <a:xfrm>
            <a:off x="2657166" y="1519108"/>
            <a:ext cx="7096743" cy="3563945"/>
          </a:xfrm>
          <a:prstGeom prst="rect">
            <a:avLst/>
          </a:prstGeom>
          <a:ln w="57150">
            <a:solidFill>
              <a:srgbClr val="22B14C"/>
            </a:solidFill>
          </a:ln>
        </p:spPr>
      </p:pic>
      <p:sp>
        <p:nvSpPr>
          <p:cNvPr id="3" name="Título 1"/>
          <p:cNvSpPr txBox="1">
            <a:spLocks/>
          </p:cNvSpPr>
          <p:nvPr/>
        </p:nvSpPr>
        <p:spPr>
          <a:xfrm>
            <a:off x="0" y="412750"/>
            <a:ext cx="12192000" cy="571500"/>
          </a:xfrm>
          <a:prstGeom prst="rect">
            <a:avLst/>
          </a:prstGeom>
        </p:spPr>
        <p:txBody>
          <a:bodyPr vert="horz" lIns="91440" tIns="45720" rIns="91440" bIns="45720" rtlCol="0" anchor="ctr">
            <a:noAutofit/>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sz="3600" b="1" dirty="0">
                <a:solidFill>
                  <a:schemeClr val="accent2">
                    <a:lumMod val="25000"/>
                  </a:schemeClr>
                </a:solidFill>
              </a:rPr>
              <a:t>Acuse de modificación por Formulario Web</a:t>
            </a:r>
          </a:p>
        </p:txBody>
      </p:sp>
      <p:sp>
        <p:nvSpPr>
          <p:cNvPr id="4" name="CuadroTexto 3">
            <a:extLst/>
          </p:cNvPr>
          <p:cNvSpPr txBox="1"/>
          <p:nvPr/>
        </p:nvSpPr>
        <p:spPr>
          <a:xfrm>
            <a:off x="2657166" y="5083053"/>
            <a:ext cx="7096744" cy="120032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MX" b="1" dirty="0">
                <a:solidFill>
                  <a:schemeClr val="accent2">
                    <a:lumMod val="25000"/>
                  </a:schemeClr>
                </a:solidFill>
              </a:rPr>
              <a:t>Aparece como ventana emergente</a:t>
            </a:r>
            <a:r>
              <a:rPr lang="es-MX" dirty="0">
                <a:solidFill>
                  <a:schemeClr val="accent2">
                    <a:lumMod val="25000"/>
                  </a:schemeClr>
                </a:solidFill>
              </a:rPr>
              <a:t>, por lo que se debe tener en cuenta que el explorador puede tener bloqueadas las ventanas emergentes, en este caso, aparecerá un aviso para abrir esta ventana.</a:t>
            </a:r>
          </a:p>
        </p:txBody>
      </p:sp>
      <p:pic>
        <p:nvPicPr>
          <p:cNvPr id="5" name="Imagen 4"/>
          <p:cNvPicPr>
            <a:picLocks noChangeAspect="1"/>
          </p:cNvPicPr>
          <p:nvPr/>
        </p:nvPicPr>
        <p:blipFill rotWithShape="1">
          <a:blip r:embed="rId3"/>
          <a:srcRect r="28543"/>
          <a:stretch/>
        </p:blipFill>
        <p:spPr>
          <a:xfrm>
            <a:off x="2809133" y="1715208"/>
            <a:ext cx="6639667" cy="2235992"/>
          </a:xfrm>
          <a:prstGeom prst="rect">
            <a:avLst/>
          </a:prstGeom>
        </p:spPr>
      </p:pic>
    </p:spTree>
    <p:extLst>
      <p:ext uri="{BB962C8B-B14F-4D97-AF65-F5344CB8AC3E}">
        <p14:creationId xmlns:p14="http://schemas.microsoft.com/office/powerpoint/2010/main" val="31435255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 y="412750"/>
            <a:ext cx="12192001" cy="571500"/>
          </a:xfrm>
          <a:prstGeom prst="rect">
            <a:avLst/>
          </a:prstGeom>
        </p:spPr>
        <p:txBody>
          <a:bodyPr vert="horz" lIns="91440" tIns="45720" rIns="91440" bIns="45720" rtlCol="0" anchor="ctr">
            <a:noAutofit/>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sz="2800" b="1" dirty="0" smtClean="0">
                <a:solidFill>
                  <a:schemeClr val="accent2">
                    <a:lumMod val="25000"/>
                  </a:schemeClr>
                </a:solidFill>
                <a:latin typeface="Montserrat" panose="00000500000000000000" pitchFamily="2" charset="0"/>
              </a:rPr>
              <a:t>c) Borrar </a:t>
            </a:r>
            <a:r>
              <a:rPr lang="es-MX" sz="2800" b="1" dirty="0">
                <a:solidFill>
                  <a:schemeClr val="accent2">
                    <a:lumMod val="25000"/>
                  </a:schemeClr>
                </a:solidFill>
                <a:latin typeface="Montserrat" panose="00000500000000000000" pitchFamily="2" charset="0"/>
              </a:rPr>
              <a:t>información</a:t>
            </a:r>
          </a:p>
        </p:txBody>
      </p:sp>
      <p:pic>
        <p:nvPicPr>
          <p:cNvPr id="3" name="Imagen 2"/>
          <p:cNvPicPr>
            <a:picLocks noChangeAspect="1"/>
          </p:cNvPicPr>
          <p:nvPr/>
        </p:nvPicPr>
        <p:blipFill>
          <a:blip r:embed="rId2"/>
          <a:stretch>
            <a:fillRect/>
          </a:stretch>
        </p:blipFill>
        <p:spPr>
          <a:xfrm>
            <a:off x="1459598" y="1593011"/>
            <a:ext cx="9272804" cy="4190337"/>
          </a:xfrm>
          <a:prstGeom prst="rect">
            <a:avLst/>
          </a:prstGeom>
        </p:spPr>
      </p:pic>
      <p:sp>
        <p:nvSpPr>
          <p:cNvPr id="4" name="Elipse 3">
            <a:extLst/>
          </p:cNvPr>
          <p:cNvSpPr/>
          <p:nvPr/>
        </p:nvSpPr>
        <p:spPr>
          <a:xfrm>
            <a:off x="6302867" y="1608695"/>
            <a:ext cx="1271111" cy="53578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1828077" y="4054300"/>
            <a:ext cx="548640" cy="172904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967372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6"/>
          <p:cNvSpPr txBox="1">
            <a:spLocks/>
          </p:cNvSpPr>
          <p:nvPr/>
        </p:nvSpPr>
        <p:spPr>
          <a:xfrm>
            <a:off x="155226" y="6027760"/>
            <a:ext cx="8923338" cy="584614"/>
          </a:xfrm>
          <a:prstGeom prst="rect">
            <a:avLst/>
          </a:prstGeom>
          <a:solidFill>
            <a:schemeClr val="accent3">
              <a:lumMod val="90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ormAutofit lnSpcReduction="10000"/>
          </a:bodyPr>
          <a:lstStyle>
            <a:lvl1pPr marL="220508" indent="-220508" algn="l" defTabSz="882030" rtl="0" eaLnBrk="1" latinLnBrk="0" hangingPunct="1">
              <a:lnSpc>
                <a:spcPct val="90000"/>
              </a:lnSpc>
              <a:spcBef>
                <a:spcPts val="965"/>
              </a:spcBef>
              <a:buFont typeface="Arial" panose="020B0604020202020204" pitchFamily="34" charset="0"/>
              <a:buChar char="•"/>
              <a:defRPr sz="2701" kern="1200">
                <a:solidFill>
                  <a:schemeClr val="tx1"/>
                </a:solidFill>
                <a:latin typeface="+mn-lt"/>
                <a:ea typeface="+mn-ea"/>
                <a:cs typeface="+mn-cs"/>
              </a:defRPr>
            </a:lvl1pPr>
            <a:lvl2pPr marL="661523" indent="-220508" algn="l" defTabSz="882030" rtl="0" eaLnBrk="1" latinLnBrk="0" hangingPunct="1">
              <a:lnSpc>
                <a:spcPct val="90000"/>
              </a:lnSpc>
              <a:spcBef>
                <a:spcPts val="482"/>
              </a:spcBef>
              <a:buFont typeface="Arial" panose="020B0604020202020204" pitchFamily="34" charset="0"/>
              <a:buChar char="•"/>
              <a:defRPr sz="2315" kern="1200">
                <a:solidFill>
                  <a:schemeClr val="tx1"/>
                </a:solidFill>
                <a:latin typeface="+mn-lt"/>
                <a:ea typeface="+mn-ea"/>
                <a:cs typeface="+mn-cs"/>
              </a:defRPr>
            </a:lvl2pPr>
            <a:lvl3pPr marL="1102538" indent="-220508" algn="l" defTabSz="882030" rtl="0" eaLnBrk="1" latinLnBrk="0" hangingPunct="1">
              <a:lnSpc>
                <a:spcPct val="90000"/>
              </a:lnSpc>
              <a:spcBef>
                <a:spcPts val="482"/>
              </a:spcBef>
              <a:buFont typeface="Arial" panose="020B0604020202020204" pitchFamily="34" charset="0"/>
              <a:buChar char="•"/>
              <a:defRPr sz="1929" kern="1200">
                <a:solidFill>
                  <a:schemeClr val="tx1"/>
                </a:solidFill>
                <a:latin typeface="+mn-lt"/>
                <a:ea typeface="+mn-ea"/>
                <a:cs typeface="+mn-cs"/>
              </a:defRPr>
            </a:lvl3pPr>
            <a:lvl4pPr marL="154355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4pPr>
            <a:lvl5pPr marL="1984568"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5pPr>
            <a:lvl6pPr marL="242558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6pPr>
            <a:lvl7pPr marL="2866598"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7pPr>
            <a:lvl8pPr marL="330761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8pPr>
            <a:lvl9pPr marL="3748629"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9pPr>
          </a:lstStyle>
          <a:p>
            <a:r>
              <a:rPr lang="es-MX" sz="2000" b="1" dirty="0">
                <a:solidFill>
                  <a:schemeClr val="accent2">
                    <a:lumMod val="25000"/>
                  </a:schemeClr>
                </a:solidFill>
                <a:latin typeface="Montserrat" panose="00000500000000000000" pitchFamily="2" charset="0"/>
              </a:rPr>
              <a:t>Seleccionar del catálogo la opción “Portales de Obligaciones de Transparencia”.</a:t>
            </a:r>
          </a:p>
        </p:txBody>
      </p:sp>
      <p:sp>
        <p:nvSpPr>
          <p:cNvPr id="14" name="Flecha arriba 8"/>
          <p:cNvSpPr/>
          <p:nvPr/>
        </p:nvSpPr>
        <p:spPr>
          <a:xfrm>
            <a:off x="5777947" y="3825059"/>
            <a:ext cx="761999" cy="2092037"/>
          </a:xfrm>
          <a:prstGeom prst="up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MX" dirty="0"/>
          </a:p>
        </p:txBody>
      </p:sp>
      <p:sp>
        <p:nvSpPr>
          <p:cNvPr id="15" name="Título 1"/>
          <p:cNvSpPr txBox="1">
            <a:spLocks/>
          </p:cNvSpPr>
          <p:nvPr/>
        </p:nvSpPr>
        <p:spPr>
          <a:xfrm>
            <a:off x="1075296" y="443252"/>
            <a:ext cx="10044113" cy="1081088"/>
          </a:xfrm>
          <a:prstGeom prst="rect">
            <a:avLst/>
          </a:prstGeom>
        </p:spPr>
        <p:txBody>
          <a:bodyPr vert="horz" lIns="91440" tIns="45720" rIns="91440" bIns="45720" rtlCol="0" anchor="ctr">
            <a:noAutofit/>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sz="2800" b="1" dirty="0" smtClean="0">
                <a:solidFill>
                  <a:schemeClr val="tx2">
                    <a:lumMod val="25000"/>
                  </a:schemeClr>
                </a:solidFill>
                <a:latin typeface="Montserrat" panose="00000500000000000000" pitchFamily="2" charset="0"/>
              </a:rPr>
              <a:t>Sistema de Portales de Obligaciones de Transparencia (SIPOT)</a:t>
            </a:r>
            <a:endParaRPr lang="es-MX" sz="2800" b="1" dirty="0">
              <a:solidFill>
                <a:schemeClr val="tx2">
                  <a:lumMod val="25000"/>
                </a:schemeClr>
              </a:solidFill>
              <a:latin typeface="Montserrat" panose="00000500000000000000" pitchFamily="2"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2803" y="1896195"/>
            <a:ext cx="9479749" cy="1901626"/>
          </a:xfrm>
          <a:prstGeom prst="rect">
            <a:avLst/>
          </a:prstGeom>
        </p:spPr>
      </p:pic>
      <p:sp>
        <p:nvSpPr>
          <p:cNvPr id="4" name="Rectángulo 3"/>
          <p:cNvSpPr/>
          <p:nvPr/>
        </p:nvSpPr>
        <p:spPr>
          <a:xfrm>
            <a:off x="2425148" y="3326296"/>
            <a:ext cx="4114798" cy="344556"/>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3727581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 r="45759"/>
          <a:stretch/>
        </p:blipFill>
        <p:spPr>
          <a:xfrm>
            <a:off x="2547628" y="1280569"/>
            <a:ext cx="7096743" cy="3563945"/>
          </a:xfrm>
          <a:prstGeom prst="rect">
            <a:avLst/>
          </a:prstGeom>
          <a:ln w="57150">
            <a:solidFill>
              <a:srgbClr val="22B14C"/>
            </a:solidFill>
          </a:ln>
        </p:spPr>
      </p:pic>
      <p:sp>
        <p:nvSpPr>
          <p:cNvPr id="3" name="Título 1"/>
          <p:cNvSpPr txBox="1">
            <a:spLocks/>
          </p:cNvSpPr>
          <p:nvPr/>
        </p:nvSpPr>
        <p:spPr>
          <a:xfrm>
            <a:off x="0" y="412750"/>
            <a:ext cx="12192000" cy="571500"/>
          </a:xfrm>
          <a:prstGeom prst="rect">
            <a:avLst/>
          </a:prstGeom>
        </p:spPr>
        <p:txBody>
          <a:bodyPr vert="horz" lIns="91440" tIns="45720" rIns="91440" bIns="45720" rtlCol="0" anchor="ctr">
            <a:noAutofit/>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sz="3600" b="1" dirty="0">
                <a:solidFill>
                  <a:schemeClr val="accent2">
                    <a:lumMod val="25000"/>
                  </a:schemeClr>
                </a:solidFill>
              </a:rPr>
              <a:t>Acuse de baja</a:t>
            </a:r>
          </a:p>
        </p:txBody>
      </p:sp>
      <p:sp>
        <p:nvSpPr>
          <p:cNvPr id="4" name="CuadroTexto 3">
            <a:extLst/>
          </p:cNvPr>
          <p:cNvSpPr txBox="1"/>
          <p:nvPr/>
        </p:nvSpPr>
        <p:spPr>
          <a:xfrm>
            <a:off x="2547628" y="4844514"/>
            <a:ext cx="7096744" cy="120032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MX" b="1" dirty="0">
                <a:solidFill>
                  <a:schemeClr val="accent2">
                    <a:lumMod val="25000"/>
                  </a:schemeClr>
                </a:solidFill>
              </a:rPr>
              <a:t>Aparece como ventana emergente</a:t>
            </a:r>
            <a:r>
              <a:rPr lang="es-MX" dirty="0">
                <a:solidFill>
                  <a:schemeClr val="accent2">
                    <a:lumMod val="25000"/>
                  </a:schemeClr>
                </a:solidFill>
              </a:rPr>
              <a:t>, por lo que se debe tener en cuenta que el explorador puede tener bloqueadas las ventanas emergentes, en este caso, aparecerá un aviso para abrir esta ventana.</a:t>
            </a:r>
          </a:p>
        </p:txBody>
      </p:sp>
      <p:pic>
        <p:nvPicPr>
          <p:cNvPr id="5" name="Imagen 4"/>
          <p:cNvPicPr>
            <a:picLocks noChangeAspect="1"/>
          </p:cNvPicPr>
          <p:nvPr/>
        </p:nvPicPr>
        <p:blipFill>
          <a:blip r:embed="rId3"/>
          <a:stretch>
            <a:fillRect/>
          </a:stretch>
        </p:blipFill>
        <p:spPr>
          <a:xfrm>
            <a:off x="2645850" y="1343051"/>
            <a:ext cx="6900300" cy="2567031"/>
          </a:xfrm>
          <a:prstGeom prst="rect">
            <a:avLst/>
          </a:prstGeom>
        </p:spPr>
      </p:pic>
    </p:spTree>
    <p:extLst>
      <p:ext uri="{BB962C8B-B14F-4D97-AF65-F5344CB8AC3E}">
        <p14:creationId xmlns:p14="http://schemas.microsoft.com/office/powerpoint/2010/main" val="33041807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 y="273050"/>
            <a:ext cx="12192001" cy="685800"/>
          </a:xfrm>
          <a:prstGeom prst="rect">
            <a:avLst/>
          </a:prstGeom>
        </p:spPr>
        <p:txBody>
          <a:bodyPr vert="horz" lIns="91440" tIns="45720" rIns="91440" bIns="45720" rtlCol="0" anchor="ctr">
            <a:normAutofit/>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sz="3600" b="1" dirty="0" smtClean="0">
                <a:solidFill>
                  <a:schemeClr val="accent2">
                    <a:lumMod val="25000"/>
                  </a:schemeClr>
                </a:solidFill>
              </a:rPr>
              <a:t>d) Descarga </a:t>
            </a:r>
            <a:r>
              <a:rPr lang="es-MX" sz="3600" b="1" dirty="0">
                <a:solidFill>
                  <a:schemeClr val="accent2">
                    <a:lumMod val="25000"/>
                  </a:schemeClr>
                </a:solidFill>
              </a:rPr>
              <a:t>de información</a:t>
            </a:r>
          </a:p>
        </p:txBody>
      </p:sp>
      <p:grpSp>
        <p:nvGrpSpPr>
          <p:cNvPr id="9" name="Grupo 8"/>
          <p:cNvGrpSpPr/>
          <p:nvPr/>
        </p:nvGrpSpPr>
        <p:grpSpPr>
          <a:xfrm>
            <a:off x="2632605" y="1777188"/>
            <a:ext cx="7217677" cy="731520"/>
            <a:chOff x="2632605" y="1777188"/>
            <a:chExt cx="7217677" cy="731520"/>
          </a:xfrm>
        </p:grpSpPr>
        <p:pic>
          <p:nvPicPr>
            <p:cNvPr id="4" name="Imagen 3">
              <a:extLst/>
            </p:cNvPr>
            <p:cNvPicPr>
              <a:picLocks noChangeAspect="1"/>
            </p:cNvPicPr>
            <p:nvPr/>
          </p:nvPicPr>
          <p:blipFill rotWithShape="1">
            <a:blip r:embed="rId2">
              <a:extLst>
                <a:ext uri="{28A0092B-C50C-407E-A947-70E740481C1C}">
                  <a14:useLocalDpi xmlns:a14="http://schemas.microsoft.com/office/drawing/2010/main" val="0"/>
                </a:ext>
              </a:extLst>
            </a:blip>
            <a:srcRect l="21023" t="51920" r="17810" b="38147"/>
            <a:stretch/>
          </p:blipFill>
          <p:spPr>
            <a:xfrm>
              <a:off x="2632605" y="1777188"/>
              <a:ext cx="7217677" cy="731520"/>
            </a:xfrm>
            <a:prstGeom prst="rect">
              <a:avLst/>
            </a:prstGeom>
          </p:spPr>
        </p:pic>
        <p:sp>
          <p:nvSpPr>
            <p:cNvPr id="5" name="Rectángulo: esquinas redondeadas 4">
              <a:extLst/>
            </p:cNvPr>
            <p:cNvSpPr/>
            <p:nvPr/>
          </p:nvSpPr>
          <p:spPr>
            <a:xfrm>
              <a:off x="6646600" y="1926379"/>
              <a:ext cx="1177201" cy="433137"/>
            </a:xfrm>
            <a:prstGeom prst="roundRect">
              <a:avLst>
                <a:gd name="adj" fmla="val 29630"/>
              </a:avLst>
            </a:prstGeom>
            <a:noFill/>
            <a:ln w="57150">
              <a:solidFill>
                <a:srgbClr val="22B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6" name="CuadroTexto 5">
            <a:extLst/>
          </p:cNvPr>
          <p:cNvSpPr txBox="1"/>
          <p:nvPr/>
        </p:nvSpPr>
        <p:spPr>
          <a:xfrm>
            <a:off x="850928" y="981665"/>
            <a:ext cx="10490142" cy="646331"/>
          </a:xfrm>
          <a:prstGeom prst="rect">
            <a:avLst/>
          </a:prstGeom>
          <a:noFill/>
        </p:spPr>
        <p:txBody>
          <a:bodyPr wrap="square" rtlCol="0">
            <a:spAutoFit/>
          </a:bodyPr>
          <a:lstStyle/>
          <a:p>
            <a:pPr algn="just"/>
            <a:r>
              <a:rPr lang="es-MX" dirty="0">
                <a:solidFill>
                  <a:schemeClr val="accent2">
                    <a:lumMod val="25000"/>
                  </a:schemeClr>
                </a:solidFill>
              </a:rPr>
              <a:t>Con este archivo NO PODRÁS DAR DE ALTA NUEVOS REGISTROS, </a:t>
            </a:r>
            <a:r>
              <a:rPr lang="es-MX" dirty="0" smtClean="0">
                <a:solidFill>
                  <a:schemeClr val="accent2">
                    <a:lumMod val="25000"/>
                  </a:schemeClr>
                </a:solidFill>
              </a:rPr>
              <a:t>sólo </a:t>
            </a:r>
            <a:r>
              <a:rPr lang="es-MX" b="1" dirty="0">
                <a:solidFill>
                  <a:schemeClr val="accent2">
                    <a:lumMod val="25000"/>
                  </a:schemeClr>
                </a:solidFill>
              </a:rPr>
              <a:t>cambiar</a:t>
            </a:r>
            <a:r>
              <a:rPr lang="es-MX" dirty="0">
                <a:solidFill>
                  <a:schemeClr val="accent2">
                    <a:lumMod val="25000"/>
                  </a:schemeClr>
                </a:solidFill>
              </a:rPr>
              <a:t> o dar de </a:t>
            </a:r>
            <a:r>
              <a:rPr lang="es-MX" b="1" dirty="0">
                <a:solidFill>
                  <a:schemeClr val="accent2">
                    <a:lumMod val="25000"/>
                  </a:schemeClr>
                </a:solidFill>
              </a:rPr>
              <a:t>baja</a:t>
            </a:r>
            <a:r>
              <a:rPr lang="es-MX" dirty="0">
                <a:solidFill>
                  <a:schemeClr val="accent2">
                    <a:lumMod val="25000"/>
                  </a:schemeClr>
                </a:solidFill>
              </a:rPr>
              <a:t> registros previamente </a:t>
            </a:r>
            <a:r>
              <a:rPr lang="es-MX" dirty="0" smtClean="0">
                <a:solidFill>
                  <a:schemeClr val="accent2">
                    <a:lumMod val="25000"/>
                  </a:schemeClr>
                </a:solidFill>
              </a:rPr>
              <a:t>cargados; ello en la Sección de Carga de Archivos.</a:t>
            </a:r>
            <a:endParaRPr lang="es-MX" dirty="0">
              <a:solidFill>
                <a:schemeClr val="accent2">
                  <a:lumMod val="25000"/>
                </a:schemeClr>
              </a:solidFill>
            </a:endParaRPr>
          </a:p>
        </p:txBody>
      </p:sp>
      <p:grpSp>
        <p:nvGrpSpPr>
          <p:cNvPr id="10" name="Grupo 9"/>
          <p:cNvGrpSpPr/>
          <p:nvPr/>
        </p:nvGrpSpPr>
        <p:grpSpPr>
          <a:xfrm>
            <a:off x="2351532" y="2953268"/>
            <a:ext cx="7488934" cy="3377636"/>
            <a:chOff x="1208409" y="2900259"/>
            <a:chExt cx="7488934" cy="3377636"/>
          </a:xfrm>
        </p:grpSpPr>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r="63147" b="33099"/>
            <a:stretch/>
          </p:blipFill>
          <p:spPr>
            <a:xfrm>
              <a:off x="3440675" y="2900259"/>
              <a:ext cx="5256668" cy="3377636"/>
            </a:xfrm>
            <a:prstGeom prst="rect">
              <a:avLst/>
            </a:prstGeom>
          </p:spPr>
        </p:pic>
        <p:sp>
          <p:nvSpPr>
            <p:cNvPr id="7" name="CuadroTexto 6">
              <a:extLst/>
            </p:cNvPr>
            <p:cNvSpPr txBox="1"/>
            <p:nvPr/>
          </p:nvSpPr>
          <p:spPr>
            <a:xfrm>
              <a:off x="1208409" y="4335901"/>
              <a:ext cx="1860884" cy="92333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dirty="0">
                  <a:solidFill>
                    <a:schemeClr val="accent2">
                      <a:lumMod val="25000"/>
                    </a:schemeClr>
                  </a:solidFill>
                </a:rPr>
                <a:t>Código de identificación del registro. </a:t>
              </a:r>
            </a:p>
          </p:txBody>
        </p:sp>
        <p:sp>
          <p:nvSpPr>
            <p:cNvPr id="8" name="Flecha: hacia la izquierda 7">
              <a:extLst/>
            </p:cNvPr>
            <p:cNvSpPr/>
            <p:nvPr/>
          </p:nvSpPr>
          <p:spPr>
            <a:xfrm>
              <a:off x="3069293" y="4335901"/>
              <a:ext cx="641683" cy="1380196"/>
            </a:xfrm>
            <a:prstGeom prst="leftArrow">
              <a:avLst>
                <a:gd name="adj1" fmla="val 38377"/>
                <a:gd name="adj2" fmla="val 50000"/>
              </a:avLst>
            </a:prstGeom>
            <a:solidFill>
              <a:srgbClr val="22B14C"/>
            </a:solidFill>
            <a:ln>
              <a:solidFill>
                <a:srgbClr val="22B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Flecha derecha 10">
            <a:hlinkClick r:id="rId4" action="ppaction://hlinksldjump"/>
          </p:cNvPr>
          <p:cNvSpPr/>
          <p:nvPr/>
        </p:nvSpPr>
        <p:spPr>
          <a:xfrm rot="10800000">
            <a:off x="10949940" y="6167074"/>
            <a:ext cx="601980" cy="327660"/>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p:cNvSpPr/>
          <p:nvPr/>
        </p:nvSpPr>
        <p:spPr>
          <a:xfrm>
            <a:off x="10395175" y="6457369"/>
            <a:ext cx="1388868" cy="307777"/>
          </a:xfrm>
          <a:prstGeom prst="rect">
            <a:avLst/>
          </a:prstGeom>
        </p:spPr>
        <p:txBody>
          <a:bodyPr wrap="none">
            <a:spAutoFit/>
          </a:bodyPr>
          <a:lstStyle/>
          <a:p>
            <a:r>
              <a:rPr lang="es-MX" sz="1400" b="1" u="sng" dirty="0" smtClean="0">
                <a:solidFill>
                  <a:schemeClr val="accent5"/>
                </a:solidFill>
              </a:rPr>
              <a:t>Regresar a cambio</a:t>
            </a:r>
            <a:endParaRPr lang="en-US" sz="1400" b="1" u="sng" dirty="0">
              <a:solidFill>
                <a:schemeClr val="accent5"/>
              </a:solidFill>
            </a:endParaRPr>
          </a:p>
        </p:txBody>
      </p:sp>
    </p:spTree>
    <p:extLst>
      <p:ext uri="{BB962C8B-B14F-4D97-AF65-F5344CB8AC3E}">
        <p14:creationId xmlns:p14="http://schemas.microsoft.com/office/powerpoint/2010/main" val="35064787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624251" y="2801894"/>
            <a:ext cx="6862354" cy="3170099"/>
          </a:xfrm>
          <a:prstGeom prst="rect">
            <a:avLst/>
          </a:prstGeom>
        </p:spPr>
        <p:txBody>
          <a:bodyPr wrap="square">
            <a:spAutoFit/>
          </a:bodyPr>
          <a:lstStyle/>
          <a:p>
            <a:endParaRPr lang="es-MX" sz="4000" dirty="0">
              <a:solidFill>
                <a:schemeClr val="accent5">
                  <a:lumMod val="75000"/>
                </a:schemeClr>
              </a:solidFill>
              <a:effectLst>
                <a:outerShdw blurRad="38100" dist="38100" dir="2700000" algn="tl">
                  <a:srgbClr val="000000">
                    <a:alpha val="43137"/>
                  </a:srgbClr>
                </a:outerShdw>
              </a:effectLst>
              <a:latin typeface="Montserrat" panose="00000500000000000000" pitchFamily="2" charset="0"/>
            </a:endParaRPr>
          </a:p>
          <a:p>
            <a:pPr algn="just"/>
            <a:r>
              <a:rPr lang="es-MX" sz="4000" dirty="0">
                <a:solidFill>
                  <a:schemeClr val="accent2">
                    <a:lumMod val="25000"/>
                  </a:schemeClr>
                </a:solidFill>
                <a:effectLst>
                  <a:outerShdw blurRad="38100" dist="38100" dir="2700000" algn="tl">
                    <a:srgbClr val="000000">
                      <a:alpha val="43137"/>
                    </a:srgbClr>
                  </a:outerShdw>
                </a:effectLst>
                <a:latin typeface="Montserrat" panose="00000500000000000000" pitchFamily="2" charset="0"/>
              </a:rPr>
              <a:t>4</a:t>
            </a:r>
            <a:r>
              <a:rPr lang="es-MX" sz="4000" dirty="0" smtClean="0">
                <a:solidFill>
                  <a:schemeClr val="accent2">
                    <a:lumMod val="25000"/>
                  </a:schemeClr>
                </a:solidFill>
                <a:effectLst>
                  <a:outerShdw blurRad="38100" dist="38100" dir="2700000" algn="tl">
                    <a:srgbClr val="000000">
                      <a:alpha val="43137"/>
                    </a:srgbClr>
                  </a:outerShdw>
                </a:effectLst>
                <a:latin typeface="Montserrat" panose="00000500000000000000" pitchFamily="2" charset="0"/>
              </a:rPr>
              <a:t>.- Verificación </a:t>
            </a:r>
            <a:r>
              <a:rPr lang="es-MX" sz="4000" dirty="0">
                <a:solidFill>
                  <a:schemeClr val="accent2">
                    <a:lumMod val="25000"/>
                  </a:schemeClr>
                </a:solidFill>
                <a:effectLst>
                  <a:outerShdw blurRad="38100" dist="38100" dir="2700000" algn="tl">
                    <a:srgbClr val="000000">
                      <a:alpha val="43137"/>
                    </a:srgbClr>
                  </a:outerShdw>
                </a:effectLst>
                <a:latin typeface="Montserrat" panose="00000500000000000000" pitchFamily="2" charset="0"/>
              </a:rPr>
              <a:t>de registros  cargados, en consulta pública SIPOT.</a:t>
            </a:r>
          </a:p>
          <a:p>
            <a:pPr lvl="0"/>
            <a:endParaRPr lang="es-MX" sz="4000" dirty="0">
              <a:solidFill>
                <a:srgbClr val="C3F7EC">
                  <a:lumMod val="25000"/>
                </a:srgbClr>
              </a:solidFill>
              <a:effectLst>
                <a:outerShdw blurRad="38100" dist="38100" dir="2700000" algn="tl">
                  <a:srgbClr val="000000">
                    <a:alpha val="43137"/>
                  </a:srgbClr>
                </a:outerShdw>
              </a:effectLst>
              <a:latin typeface="Montserrat" panose="00000500000000000000" pitchFamily="2" charset="0"/>
            </a:endParaRPr>
          </a:p>
        </p:txBody>
      </p:sp>
    </p:spTree>
    <p:extLst>
      <p:ext uri="{BB962C8B-B14F-4D97-AF65-F5344CB8AC3E}">
        <p14:creationId xmlns:p14="http://schemas.microsoft.com/office/powerpoint/2010/main" val="26013454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22513" y="304800"/>
            <a:ext cx="11086012" cy="1077218"/>
          </a:xfrm>
          <a:prstGeom prst="rect">
            <a:avLst/>
          </a:prstGeom>
        </p:spPr>
        <p:txBody>
          <a:bodyPr wrap="square">
            <a:spAutoFit/>
          </a:bodyPr>
          <a:lstStyle/>
          <a:p>
            <a:pPr algn="ctr"/>
            <a:r>
              <a:rPr lang="es-MX" sz="3200" b="1" dirty="0" smtClean="0">
                <a:solidFill>
                  <a:schemeClr val="accent2">
                    <a:lumMod val="25000"/>
                  </a:schemeClr>
                </a:solidFill>
                <a:latin typeface="Montserrat" panose="00000500000000000000" pitchFamily="2" charset="0"/>
              </a:rPr>
              <a:t>4.- Verificación </a:t>
            </a:r>
            <a:r>
              <a:rPr lang="es-MX" sz="3200" b="1" dirty="0">
                <a:solidFill>
                  <a:schemeClr val="accent2">
                    <a:lumMod val="25000"/>
                  </a:schemeClr>
                </a:solidFill>
                <a:latin typeface="Montserrat" panose="00000500000000000000" pitchFamily="2" charset="0"/>
              </a:rPr>
              <a:t>de registros  cargados, en consulta pública SIPOT</a:t>
            </a:r>
            <a:r>
              <a:rPr lang="es-MX" sz="3200" b="1" dirty="0" smtClean="0">
                <a:solidFill>
                  <a:schemeClr val="accent2">
                    <a:lumMod val="25000"/>
                  </a:schemeClr>
                </a:solidFill>
                <a:latin typeface="Montserrat" panose="00000500000000000000" pitchFamily="2" charset="0"/>
              </a:rPr>
              <a:t>.</a:t>
            </a:r>
          </a:p>
        </p:txBody>
      </p:sp>
      <p:sp>
        <p:nvSpPr>
          <p:cNvPr id="4" name="Rectángulo 3"/>
          <p:cNvSpPr/>
          <p:nvPr/>
        </p:nvSpPr>
        <p:spPr>
          <a:xfrm>
            <a:off x="661851" y="1651504"/>
            <a:ext cx="10946674" cy="1477328"/>
          </a:xfrm>
          <a:prstGeom prst="rect">
            <a:avLst/>
          </a:prstGeom>
        </p:spPr>
        <p:txBody>
          <a:bodyPr wrap="square">
            <a:spAutoFit/>
          </a:bodyPr>
          <a:lstStyle/>
          <a:p>
            <a:pPr algn="just"/>
            <a:r>
              <a:rPr lang="es-MX" dirty="0" smtClean="0">
                <a:solidFill>
                  <a:schemeClr val="accent2">
                    <a:lumMod val="25000"/>
                  </a:schemeClr>
                </a:solidFill>
                <a:effectLst>
                  <a:outerShdw blurRad="38100" dist="38100" dir="2700000" algn="tl">
                    <a:srgbClr val="000000">
                      <a:alpha val="43137"/>
                    </a:srgbClr>
                  </a:outerShdw>
                </a:effectLst>
                <a:latin typeface="Montserrat" panose="00000500000000000000" pitchFamily="2" charset="0"/>
              </a:rPr>
              <a:t>Para verificar que la información fue cargada en SIPOT y puede visualizarse en vista pública, puede </a:t>
            </a:r>
            <a:r>
              <a:rPr lang="es-MX" dirty="0">
                <a:solidFill>
                  <a:schemeClr val="accent2">
                    <a:lumMod val="25000"/>
                  </a:schemeClr>
                </a:solidFill>
                <a:effectLst>
                  <a:outerShdw blurRad="38100" dist="38100" dir="2700000" algn="tl">
                    <a:srgbClr val="000000">
                      <a:alpha val="43137"/>
                    </a:srgbClr>
                  </a:outerShdw>
                </a:effectLst>
                <a:latin typeface="Montserrat" panose="00000500000000000000" pitchFamily="2" charset="0"/>
              </a:rPr>
              <a:t>ingresar a </a:t>
            </a:r>
            <a:r>
              <a:rPr lang="es-MX" b="1" dirty="0">
                <a:solidFill>
                  <a:schemeClr val="accent2">
                    <a:lumMod val="25000"/>
                  </a:schemeClr>
                </a:solidFill>
                <a:effectLst>
                  <a:outerShdw blurRad="38100" dist="38100" dir="2700000" algn="tl">
                    <a:srgbClr val="000000">
                      <a:alpha val="43137"/>
                    </a:srgbClr>
                  </a:outerShdw>
                </a:effectLst>
                <a:latin typeface="Montserrat" panose="00000500000000000000" pitchFamily="2" charset="0"/>
              </a:rPr>
              <a:t>https://transparencia.banobras.gob.mx</a:t>
            </a:r>
            <a:r>
              <a:rPr lang="es-MX" b="1" dirty="0" smtClean="0">
                <a:solidFill>
                  <a:schemeClr val="accent2">
                    <a:lumMod val="25000"/>
                  </a:schemeClr>
                </a:solidFill>
                <a:effectLst>
                  <a:outerShdw blurRad="38100" dist="38100" dir="2700000" algn="tl">
                    <a:srgbClr val="000000">
                      <a:alpha val="43137"/>
                    </a:srgbClr>
                  </a:outerShdw>
                </a:effectLst>
                <a:latin typeface="Montserrat" panose="00000500000000000000" pitchFamily="2" charset="0"/>
              </a:rPr>
              <a:t>/ </a:t>
            </a:r>
            <a:r>
              <a:rPr lang="es-MX" dirty="0" smtClean="0">
                <a:solidFill>
                  <a:schemeClr val="accent2">
                    <a:lumMod val="25000"/>
                  </a:schemeClr>
                </a:solidFill>
                <a:effectLst>
                  <a:outerShdw blurRad="38100" dist="38100" dir="2700000" algn="tl">
                    <a:srgbClr val="000000">
                      <a:alpha val="43137"/>
                    </a:srgbClr>
                  </a:outerShdw>
                </a:effectLst>
                <a:latin typeface="Montserrat" panose="00000500000000000000" pitchFamily="2" charset="0"/>
              </a:rPr>
              <a:t>y dar clic en el logo Sistema de Portales de Obligaciones de Transparencia, para que sea desplegado un menú por cada Sujeto Obligado a Cargo de BANOBRAS.</a:t>
            </a:r>
          </a:p>
          <a:p>
            <a:pPr algn="just"/>
            <a:endParaRPr lang="es-MX" dirty="0">
              <a:solidFill>
                <a:schemeClr val="accent2">
                  <a:lumMod val="25000"/>
                </a:schemeClr>
              </a:solidFill>
              <a:effectLst>
                <a:outerShdw blurRad="38100" dist="38100" dir="2700000" algn="tl">
                  <a:srgbClr val="000000">
                    <a:alpha val="43137"/>
                  </a:srgbClr>
                </a:outerShdw>
              </a:effectLst>
              <a:latin typeface="Montserrat" panose="00000500000000000000" pitchFamily="2" charset="0"/>
            </a:endParaRPr>
          </a:p>
        </p:txBody>
      </p:sp>
      <p:pic>
        <p:nvPicPr>
          <p:cNvPr id="5" name="Imagen 4"/>
          <p:cNvPicPr>
            <a:picLocks noChangeAspect="1"/>
          </p:cNvPicPr>
          <p:nvPr/>
        </p:nvPicPr>
        <p:blipFill>
          <a:blip r:embed="rId2"/>
          <a:stretch>
            <a:fillRect/>
          </a:stretch>
        </p:blipFill>
        <p:spPr>
          <a:xfrm>
            <a:off x="1097280" y="2931462"/>
            <a:ext cx="4554582" cy="3547716"/>
          </a:xfrm>
          <a:prstGeom prst="rect">
            <a:avLst/>
          </a:prstGeom>
        </p:spPr>
      </p:pic>
      <p:pic>
        <p:nvPicPr>
          <p:cNvPr id="6" name="Imagen 5"/>
          <p:cNvPicPr>
            <a:picLocks noChangeAspect="1"/>
          </p:cNvPicPr>
          <p:nvPr/>
        </p:nvPicPr>
        <p:blipFill>
          <a:blip r:embed="rId3"/>
          <a:stretch>
            <a:fillRect/>
          </a:stretch>
        </p:blipFill>
        <p:spPr>
          <a:xfrm>
            <a:off x="6254387" y="2931462"/>
            <a:ext cx="4465864" cy="3547716"/>
          </a:xfrm>
          <a:prstGeom prst="rect">
            <a:avLst/>
          </a:prstGeom>
        </p:spPr>
      </p:pic>
    </p:spTree>
    <p:extLst>
      <p:ext uri="{BB962C8B-B14F-4D97-AF65-F5344CB8AC3E}">
        <p14:creationId xmlns:p14="http://schemas.microsoft.com/office/powerpoint/2010/main" val="12380428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988015" y="1236617"/>
            <a:ext cx="10664053" cy="5303520"/>
          </a:xfrm>
          <a:prstGeom prst="rect">
            <a:avLst/>
          </a:prstGeom>
        </p:spPr>
      </p:pic>
      <p:sp>
        <p:nvSpPr>
          <p:cNvPr id="5" name="Rectángulo 4"/>
          <p:cNvSpPr/>
          <p:nvPr/>
        </p:nvSpPr>
        <p:spPr>
          <a:xfrm>
            <a:off x="705394" y="378378"/>
            <a:ext cx="10946674" cy="646331"/>
          </a:xfrm>
          <a:prstGeom prst="rect">
            <a:avLst/>
          </a:prstGeom>
        </p:spPr>
        <p:txBody>
          <a:bodyPr wrap="square">
            <a:spAutoFit/>
          </a:bodyPr>
          <a:lstStyle/>
          <a:p>
            <a:pPr algn="just"/>
            <a:r>
              <a:rPr lang="es-MX" dirty="0" smtClean="0">
                <a:solidFill>
                  <a:schemeClr val="accent2">
                    <a:lumMod val="25000"/>
                  </a:schemeClr>
                </a:solidFill>
                <a:effectLst>
                  <a:outerShdw blurRad="38100" dist="38100" dir="2700000" algn="tl">
                    <a:srgbClr val="000000">
                      <a:alpha val="43137"/>
                    </a:srgbClr>
                  </a:outerShdw>
                </a:effectLst>
                <a:latin typeface="Montserrat" panose="00000500000000000000" pitchFamily="2" charset="0"/>
              </a:rPr>
              <a:t>Se mostrará la siguiente pantalla, donde se elegirá el Periodo (2018), el Artículo y el Formato, para después dar clic en “Realizar Consulta” y visualizar los registros reportados.</a:t>
            </a:r>
          </a:p>
        </p:txBody>
      </p:sp>
    </p:spTree>
    <p:extLst>
      <p:ext uri="{BB962C8B-B14F-4D97-AF65-F5344CB8AC3E}">
        <p14:creationId xmlns:p14="http://schemas.microsoft.com/office/powerpoint/2010/main" val="1237021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3988106" y="2244082"/>
            <a:ext cx="8203894" cy="2834693"/>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4000" dirty="0">
                <a:solidFill>
                  <a:schemeClr val="accent2">
                    <a:lumMod val="25000"/>
                  </a:schemeClr>
                </a:solidFill>
                <a:effectLst>
                  <a:outerShdw blurRad="38100" dist="38100" dir="2700000" algn="tl">
                    <a:srgbClr val="000000">
                      <a:alpha val="43137"/>
                    </a:srgbClr>
                  </a:outerShdw>
                </a:effectLst>
                <a:latin typeface="Montserrat" panose="00000500000000000000" pitchFamily="2" charset="0"/>
              </a:rPr>
              <a:t>2.-Sección Carga de </a:t>
            </a:r>
            <a:r>
              <a:rPr lang="es-MX" sz="4000" dirty="0" smtClean="0">
                <a:solidFill>
                  <a:schemeClr val="accent2">
                    <a:lumMod val="25000"/>
                  </a:schemeClr>
                </a:solidFill>
                <a:effectLst>
                  <a:outerShdw blurRad="38100" dist="38100" dir="2700000" algn="tl">
                    <a:srgbClr val="000000">
                      <a:alpha val="43137"/>
                    </a:srgbClr>
                  </a:outerShdw>
                </a:effectLst>
                <a:latin typeface="Montserrat" panose="00000500000000000000" pitchFamily="2" charset="0"/>
              </a:rPr>
              <a:t>Archivos </a:t>
            </a:r>
            <a:r>
              <a:rPr lang="es-MX" sz="4000" dirty="0">
                <a:solidFill>
                  <a:schemeClr val="accent2">
                    <a:lumMod val="25000"/>
                  </a:schemeClr>
                </a:solidFill>
                <a:effectLst>
                  <a:outerShdw blurRad="38100" dist="38100" dir="2700000" algn="tl">
                    <a:srgbClr val="000000">
                      <a:alpha val="43137"/>
                    </a:srgbClr>
                  </a:outerShdw>
                </a:effectLst>
                <a:latin typeface="Montserrat" panose="00000500000000000000" pitchFamily="2" charset="0"/>
              </a:rPr>
              <a:t>(Alta, Cambio y Baja).</a:t>
            </a:r>
          </a:p>
          <a:p>
            <a:endParaRPr lang="es-MX" sz="4000" dirty="0">
              <a:solidFill>
                <a:schemeClr val="accent2">
                  <a:lumMod val="25000"/>
                </a:schemeClr>
              </a:solidFill>
              <a:effectLst>
                <a:outerShdw blurRad="38100" dist="38100" dir="2700000" algn="tl">
                  <a:srgbClr val="000000">
                    <a:alpha val="43137"/>
                  </a:srgbClr>
                </a:outerShdw>
              </a:effectLst>
              <a:latin typeface="Montserrat" panose="00000500000000000000" pitchFamily="2" charset="0"/>
            </a:endParaRPr>
          </a:p>
        </p:txBody>
      </p:sp>
    </p:spTree>
    <p:extLst>
      <p:ext uri="{BB962C8B-B14F-4D97-AF65-F5344CB8AC3E}">
        <p14:creationId xmlns:p14="http://schemas.microsoft.com/office/powerpoint/2010/main" val="3236387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82254" y="1585640"/>
            <a:ext cx="10830196" cy="5179659"/>
          </a:xfrm>
          <a:prstGeom prst="rect">
            <a:avLst/>
          </a:prstGeom>
        </p:spPr>
      </p:pic>
      <p:sp>
        <p:nvSpPr>
          <p:cNvPr id="4" name="Título 1"/>
          <p:cNvSpPr txBox="1">
            <a:spLocks/>
          </p:cNvSpPr>
          <p:nvPr/>
        </p:nvSpPr>
        <p:spPr>
          <a:xfrm>
            <a:off x="1075296" y="443252"/>
            <a:ext cx="10044113" cy="1081088"/>
          </a:xfrm>
          <a:prstGeom prst="rect">
            <a:avLst/>
          </a:prstGeom>
        </p:spPr>
        <p:txBody>
          <a:bodyPr vert="horz" lIns="91440" tIns="45720" rIns="91440" bIns="45720" rtlCol="0" anchor="ctr">
            <a:noAutofit/>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sz="2800" b="1" dirty="0" smtClean="0">
                <a:solidFill>
                  <a:schemeClr val="tx2">
                    <a:lumMod val="25000"/>
                  </a:schemeClr>
                </a:solidFill>
                <a:latin typeface="Montserrat" panose="00000500000000000000" pitchFamily="2" charset="0"/>
              </a:rPr>
              <a:t>2.- Sección Carga de Archivos </a:t>
            </a:r>
          </a:p>
          <a:p>
            <a:pPr algn="ctr"/>
            <a:r>
              <a:rPr lang="es-MX" sz="2800" dirty="0" smtClean="0">
                <a:solidFill>
                  <a:schemeClr val="tx2">
                    <a:lumMod val="25000"/>
                  </a:schemeClr>
                </a:solidFill>
                <a:latin typeface="Montserrat" panose="00000500000000000000" pitchFamily="2" charset="0"/>
              </a:rPr>
              <a:t>En esta sección localizaremos las opciones de carga: Alta, Cambio y Baja (a través de formato).</a:t>
            </a:r>
            <a:endParaRPr lang="es-MX" sz="2800" dirty="0">
              <a:solidFill>
                <a:schemeClr val="tx2">
                  <a:lumMod val="25000"/>
                </a:schemeClr>
              </a:solidFill>
              <a:latin typeface="Montserrat" panose="00000500000000000000" pitchFamily="2" charset="0"/>
            </a:endParaRPr>
          </a:p>
        </p:txBody>
      </p:sp>
    </p:spTree>
    <p:extLst>
      <p:ext uri="{BB962C8B-B14F-4D97-AF65-F5344CB8AC3E}">
        <p14:creationId xmlns:p14="http://schemas.microsoft.com/office/powerpoint/2010/main" val="1764566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6">
            <a:extLst/>
          </p:cNvPr>
          <p:cNvSpPr txBox="1">
            <a:spLocks/>
          </p:cNvSpPr>
          <p:nvPr/>
        </p:nvSpPr>
        <p:spPr>
          <a:xfrm>
            <a:off x="1376040" y="305078"/>
            <a:ext cx="8662988" cy="1497013"/>
          </a:xfrm>
          <a:prstGeom prst="rect">
            <a:avLst/>
          </a:prstGeom>
        </p:spPr>
        <p:txBody>
          <a:bodyPr vert="horz" lIns="91440" tIns="45720" rIns="91440" bIns="45720" rtlCol="0" anchor="ctr">
            <a:normAutofit/>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sz="3600" b="1" dirty="0">
                <a:solidFill>
                  <a:schemeClr val="accent2">
                    <a:lumMod val="25000"/>
                  </a:schemeClr>
                </a:solidFill>
              </a:rPr>
              <a:t>Tres opciones de carga:</a:t>
            </a:r>
            <a:r>
              <a:rPr lang="es-MX" sz="3600" b="1" dirty="0">
                <a:solidFill>
                  <a:schemeClr val="accent5">
                    <a:lumMod val="50000"/>
                  </a:schemeClr>
                </a:solidFill>
              </a:rPr>
              <a:t/>
            </a:r>
            <a:br>
              <a:rPr lang="es-MX" sz="3600" b="1" dirty="0">
                <a:solidFill>
                  <a:schemeClr val="accent5">
                    <a:lumMod val="50000"/>
                  </a:schemeClr>
                </a:solidFill>
              </a:rPr>
            </a:br>
            <a:endParaRPr lang="es-MX" sz="3600" b="1" dirty="0">
              <a:solidFill>
                <a:schemeClr val="accent5">
                  <a:lumMod val="50000"/>
                </a:schemeClr>
              </a:solidFill>
            </a:endParaRPr>
          </a:p>
        </p:txBody>
      </p:sp>
      <p:pic>
        <p:nvPicPr>
          <p:cNvPr id="3" name="Marcador de contenido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8124" y="1214331"/>
            <a:ext cx="9132888" cy="5035550"/>
          </a:xfrm>
          <a:prstGeom prst="rect">
            <a:avLst/>
          </a:prstGeom>
        </p:spPr>
      </p:pic>
      <p:sp>
        <p:nvSpPr>
          <p:cNvPr id="4" name="CuadroTexto 3"/>
          <p:cNvSpPr txBox="1"/>
          <p:nvPr/>
        </p:nvSpPr>
        <p:spPr>
          <a:xfrm>
            <a:off x="6783802" y="2827468"/>
            <a:ext cx="1786647"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sz="1600" b="1" dirty="0">
                <a:solidFill>
                  <a:schemeClr val="accent2">
                    <a:lumMod val="25000"/>
                  </a:schemeClr>
                </a:solidFill>
                <a:latin typeface="Montserrat" panose="00000500000000000000" pitchFamily="2" charset="0"/>
              </a:rPr>
              <a:t>Elegir una opción </a:t>
            </a:r>
          </a:p>
        </p:txBody>
      </p:sp>
      <p:cxnSp>
        <p:nvCxnSpPr>
          <p:cNvPr id="5" name="Conector recto de flecha 4"/>
          <p:cNvCxnSpPr/>
          <p:nvPr/>
        </p:nvCxnSpPr>
        <p:spPr>
          <a:xfrm flipH="1">
            <a:off x="6419486" y="3412243"/>
            <a:ext cx="728632" cy="1243600"/>
          </a:xfrm>
          <a:prstGeom prst="straightConnector1">
            <a:avLst/>
          </a:prstGeom>
          <a:ln w="57150">
            <a:solidFill>
              <a:srgbClr val="68AA3B"/>
            </a:solidFill>
            <a:tailEnd type="triangle"/>
          </a:ln>
        </p:spPr>
        <p:style>
          <a:lnRef idx="1">
            <a:schemeClr val="accent1"/>
          </a:lnRef>
          <a:fillRef idx="0">
            <a:schemeClr val="accent1"/>
          </a:fillRef>
          <a:effectRef idx="0">
            <a:schemeClr val="accent1"/>
          </a:effectRef>
          <a:fontRef idx="minor">
            <a:schemeClr val="tx1"/>
          </a:fontRef>
        </p:style>
      </p:cxnSp>
      <p:sp>
        <p:nvSpPr>
          <p:cNvPr id="6" name="Rectángulo 5"/>
          <p:cNvSpPr/>
          <p:nvPr/>
        </p:nvSpPr>
        <p:spPr>
          <a:xfrm>
            <a:off x="4620243" y="3891955"/>
            <a:ext cx="1721724" cy="1418021"/>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483621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6">
            <a:extLst/>
          </p:cNvPr>
          <p:cNvSpPr txBox="1">
            <a:spLocks/>
          </p:cNvSpPr>
          <p:nvPr/>
        </p:nvSpPr>
        <p:spPr>
          <a:xfrm>
            <a:off x="4001156" y="533867"/>
            <a:ext cx="4189688" cy="1049095"/>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4000" b="1" dirty="0" smtClean="0">
                <a:solidFill>
                  <a:schemeClr val="accent2">
                    <a:lumMod val="25000"/>
                  </a:schemeClr>
                </a:solidFill>
              </a:rPr>
              <a:t>a) Alta</a:t>
            </a:r>
            <a:endParaRPr lang="es-MX" sz="4000" b="1" dirty="0">
              <a:solidFill>
                <a:schemeClr val="accent2">
                  <a:lumMod val="25000"/>
                </a:schemeClr>
              </a:solidFill>
            </a:endParaRPr>
          </a:p>
        </p:txBody>
      </p:sp>
      <p:sp>
        <p:nvSpPr>
          <p:cNvPr id="3" name="Marcador de contenido 2"/>
          <p:cNvSpPr txBox="1">
            <a:spLocks/>
          </p:cNvSpPr>
          <p:nvPr/>
        </p:nvSpPr>
        <p:spPr>
          <a:xfrm>
            <a:off x="1597438" y="1903267"/>
            <a:ext cx="8997123" cy="4041395"/>
          </a:xfrm>
          <a:prstGeom prst="rect">
            <a:avLst/>
          </a:prstGeom>
        </p:spPr>
        <p:txBody>
          <a:bodyPr vert="horz" lIns="91440" tIns="45720" rIns="91440" bIns="45720" rtlCol="0">
            <a:normAutofit/>
          </a:bodyPr>
          <a:lstStyle>
            <a:lvl1pPr marL="251094" indent="-251094" algn="l" defTabSz="1004377" rtl="0" eaLnBrk="1" latinLnBrk="0" hangingPunct="1">
              <a:lnSpc>
                <a:spcPct val="90000"/>
              </a:lnSpc>
              <a:spcBef>
                <a:spcPts val="1098"/>
              </a:spcBef>
              <a:buFont typeface="Arial" panose="020B0604020202020204" pitchFamily="34" charset="0"/>
              <a:buChar char="•"/>
              <a:defRPr sz="3076" kern="1200">
                <a:solidFill>
                  <a:schemeClr val="tx1"/>
                </a:solidFill>
                <a:latin typeface="+mn-lt"/>
                <a:ea typeface="+mn-ea"/>
                <a:cs typeface="+mn-cs"/>
              </a:defRPr>
            </a:lvl1pPr>
            <a:lvl2pPr marL="753283" indent="-251094" algn="l" defTabSz="1004377" rtl="0" eaLnBrk="1" latinLnBrk="0" hangingPunct="1">
              <a:lnSpc>
                <a:spcPct val="90000"/>
              </a:lnSpc>
              <a:spcBef>
                <a:spcPts val="549"/>
              </a:spcBef>
              <a:buFont typeface="Arial" panose="020B0604020202020204" pitchFamily="34" charset="0"/>
              <a:buChar char="•"/>
              <a:defRPr sz="2636" kern="1200">
                <a:solidFill>
                  <a:schemeClr val="tx1"/>
                </a:solidFill>
                <a:latin typeface="+mn-lt"/>
                <a:ea typeface="+mn-ea"/>
                <a:cs typeface="+mn-cs"/>
              </a:defRPr>
            </a:lvl2pPr>
            <a:lvl3pPr marL="1255471" indent="-251094" algn="l" defTabSz="1004377" rtl="0" eaLnBrk="1" latinLnBrk="0" hangingPunct="1">
              <a:lnSpc>
                <a:spcPct val="90000"/>
              </a:lnSpc>
              <a:spcBef>
                <a:spcPts val="549"/>
              </a:spcBef>
              <a:buFont typeface="Arial" panose="020B0604020202020204" pitchFamily="34" charset="0"/>
              <a:buChar char="•"/>
              <a:defRPr sz="2197" kern="1200">
                <a:solidFill>
                  <a:schemeClr val="tx1"/>
                </a:solidFill>
                <a:latin typeface="+mn-lt"/>
                <a:ea typeface="+mn-ea"/>
                <a:cs typeface="+mn-cs"/>
              </a:defRPr>
            </a:lvl3pPr>
            <a:lvl4pPr marL="1757660"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4pPr>
            <a:lvl5pPr marL="2259848"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just"/>
            <a:r>
              <a:rPr lang="es-MX" dirty="0">
                <a:solidFill>
                  <a:schemeClr val="accent2">
                    <a:lumMod val="25000"/>
                  </a:schemeClr>
                </a:solidFill>
              </a:rPr>
              <a:t>Se utiliza para cargar nuevos registros al SIPOT.</a:t>
            </a:r>
          </a:p>
          <a:p>
            <a:pPr algn="just"/>
            <a:r>
              <a:rPr lang="es-MX" dirty="0">
                <a:solidFill>
                  <a:schemeClr val="accent2">
                    <a:lumMod val="25000"/>
                  </a:schemeClr>
                </a:solidFill>
              </a:rPr>
              <a:t>Únicamente se aceptan los archivos de carga masiva que NO cuentan con un ID de registro en la columna A. Este archivo es descargado desde el botón “Descargar” ubicado en el submenú “Carga de Archivos”.</a:t>
            </a:r>
          </a:p>
          <a:p>
            <a:pPr lvl="1" algn="just">
              <a:buFont typeface="Courier New" panose="02070309020205020404" pitchFamily="49" charset="0"/>
              <a:buChar char="o"/>
            </a:pPr>
            <a:endParaRPr lang="es-MX" dirty="0">
              <a:solidFill>
                <a:srgbClr val="7030A0"/>
              </a:solidFill>
            </a:endParaRPr>
          </a:p>
        </p:txBody>
      </p:sp>
    </p:spTree>
    <p:extLst>
      <p:ext uri="{BB962C8B-B14F-4D97-AF65-F5344CB8AC3E}">
        <p14:creationId xmlns:p14="http://schemas.microsoft.com/office/powerpoint/2010/main" val="2174153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371600" y="323586"/>
            <a:ext cx="10044112" cy="1030288"/>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3200" b="1" dirty="0" smtClean="0">
                <a:solidFill>
                  <a:schemeClr val="accent2">
                    <a:lumMod val="25000"/>
                  </a:schemeClr>
                </a:solidFill>
                <a:latin typeface="Montserrat" panose="00000500000000000000" pitchFamily="2" charset="0"/>
              </a:rPr>
              <a:t>Descarga de Formato para la carga de información (Alta).</a:t>
            </a:r>
            <a:endParaRPr lang="es-MX" sz="3200" b="1" dirty="0">
              <a:solidFill>
                <a:schemeClr val="accent2">
                  <a:lumMod val="25000"/>
                </a:schemeClr>
              </a:solidFill>
              <a:latin typeface="Montserrat" panose="00000500000000000000" pitchFamily="2" charset="0"/>
            </a:endParaRPr>
          </a:p>
        </p:txBody>
      </p:sp>
      <p:sp>
        <p:nvSpPr>
          <p:cNvPr id="6" name="CuadroTexto 5"/>
          <p:cNvSpPr txBox="1"/>
          <p:nvPr/>
        </p:nvSpPr>
        <p:spPr>
          <a:xfrm>
            <a:off x="2135763" y="4511546"/>
            <a:ext cx="3207414" cy="175432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just"/>
            <a:r>
              <a:rPr lang="es-MX" dirty="0">
                <a:solidFill>
                  <a:schemeClr val="accent2">
                    <a:lumMod val="25000"/>
                  </a:schemeClr>
                </a:solidFill>
              </a:rPr>
              <a:t>Se deberá de elegir la Normatividad de la que se cargará la información; y acto seguido deberás de dar clic en el botón “Buscar”.</a:t>
            </a:r>
          </a:p>
        </p:txBody>
      </p:sp>
      <p:pic>
        <p:nvPicPr>
          <p:cNvPr id="9" name="Imagen 8"/>
          <p:cNvPicPr>
            <a:picLocks noChangeAspect="1"/>
          </p:cNvPicPr>
          <p:nvPr/>
        </p:nvPicPr>
        <p:blipFill>
          <a:blip r:embed="rId2"/>
          <a:stretch>
            <a:fillRect/>
          </a:stretch>
        </p:blipFill>
        <p:spPr>
          <a:xfrm>
            <a:off x="5974080" y="4393576"/>
            <a:ext cx="5590895" cy="1362701"/>
          </a:xfrm>
          <a:prstGeom prst="rect">
            <a:avLst/>
          </a:prstGeom>
        </p:spPr>
      </p:pic>
      <p:pic>
        <p:nvPicPr>
          <p:cNvPr id="7" name="Imagen 6"/>
          <p:cNvPicPr>
            <a:picLocks noChangeAspect="1"/>
          </p:cNvPicPr>
          <p:nvPr/>
        </p:nvPicPr>
        <p:blipFill>
          <a:blip r:embed="rId3"/>
          <a:stretch>
            <a:fillRect/>
          </a:stretch>
        </p:blipFill>
        <p:spPr>
          <a:xfrm>
            <a:off x="430530" y="1534962"/>
            <a:ext cx="11087100" cy="2238375"/>
          </a:xfrm>
          <a:prstGeom prst="rect">
            <a:avLst/>
          </a:prstGeom>
        </p:spPr>
      </p:pic>
      <p:cxnSp>
        <p:nvCxnSpPr>
          <p:cNvPr id="10" name="Conector recto de flecha 9"/>
          <p:cNvCxnSpPr>
            <a:cxnSpLocks/>
          </p:cNvCxnSpPr>
          <p:nvPr/>
        </p:nvCxnSpPr>
        <p:spPr>
          <a:xfrm flipV="1">
            <a:off x="5155474" y="2821578"/>
            <a:ext cx="2194560" cy="2333896"/>
          </a:xfrm>
          <a:prstGeom prst="straightConnector1">
            <a:avLst/>
          </a:prstGeom>
          <a:ln w="57150">
            <a:solidFill>
              <a:srgbClr val="68AA3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900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ector">
  <a:themeElements>
    <a:clrScheme name="Personalizado 3">
      <a:dk1>
        <a:sysClr val="windowText" lastClr="000000"/>
      </a:dk1>
      <a:lt1>
        <a:sysClr val="window" lastClr="FFFFFF"/>
      </a:lt1>
      <a:dk2>
        <a:srgbClr val="F2F2F2"/>
      </a:dk2>
      <a:lt2>
        <a:srgbClr val="C3F7EC"/>
      </a:lt2>
      <a:accent1>
        <a:srgbClr val="E2F4C9"/>
      </a:accent1>
      <a:accent2>
        <a:srgbClr val="C3F7EC"/>
      </a:accent2>
      <a:accent3>
        <a:srgbClr val="E2F4C9"/>
      </a:accent3>
      <a:accent4>
        <a:srgbClr val="F2F2F2"/>
      </a:accent4>
      <a:accent5>
        <a:srgbClr val="4F7617"/>
      </a:accent5>
      <a:accent6>
        <a:srgbClr val="F2F2F2"/>
      </a:accent6>
      <a:hlink>
        <a:srgbClr val="E2F4C9"/>
      </a:hlink>
      <a:folHlink>
        <a:srgbClr val="F2F2F2"/>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5694</TotalTime>
  <Words>1359</Words>
  <Application>Microsoft Office PowerPoint</Application>
  <PresentationFormat>Panorámica</PresentationFormat>
  <Paragraphs>111</Paragraphs>
  <Slides>44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44</vt:i4>
      </vt:variant>
    </vt:vector>
  </HeadingPairs>
  <TitlesOfParts>
    <vt:vector size="51" baseType="lpstr">
      <vt:lpstr>Arial</vt:lpstr>
      <vt:lpstr>Calibri</vt:lpstr>
      <vt:lpstr>Century Gothic</vt:lpstr>
      <vt:lpstr>Courier New</vt:lpstr>
      <vt:lpstr>Montserrat</vt:lpstr>
      <vt:lpstr>Wingdings 3</vt:lpstr>
      <vt:lpstr>Sector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Lineamientos Técnicos Generales para la publicación de las Obligaciones de Transparencia</dc:title>
  <dc:creator>Isaak Pacheco Izquierdo</dc:creator>
  <cp:lastModifiedBy>Melo Zapata, Margarita Eugenia</cp:lastModifiedBy>
  <cp:revision>517</cp:revision>
  <cp:lastPrinted>2019-04-05T02:06:06Z</cp:lastPrinted>
  <dcterms:created xsi:type="dcterms:W3CDTF">2016-04-04T14:51:25Z</dcterms:created>
  <dcterms:modified xsi:type="dcterms:W3CDTF">2019-04-05T02:06:47Z</dcterms:modified>
</cp:coreProperties>
</file>