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3"/>
  </p:notesMasterIdLst>
  <p:sldIdLst>
    <p:sldId id="256" r:id="rId5"/>
    <p:sldId id="266" r:id="rId6"/>
    <p:sldId id="271" r:id="rId7"/>
    <p:sldId id="277" r:id="rId8"/>
    <p:sldId id="272" r:id="rId9"/>
    <p:sldId id="273" r:id="rId10"/>
    <p:sldId id="276" r:id="rId11"/>
    <p:sldId id="274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F34"/>
    <a:srgbClr val="007836"/>
    <a:srgbClr val="807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11" autoAdjust="0"/>
    <p:restoredTop sz="94628" autoAdjust="0"/>
  </p:normalViewPr>
  <p:slideViewPr>
    <p:cSldViewPr snapToGrid="0" snapToObjects="1">
      <p:cViewPr varScale="1">
        <p:scale>
          <a:sx n="83" d="100"/>
          <a:sy n="83" d="100"/>
        </p:scale>
        <p:origin x="16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ED178C-0EA5-4062-8C1D-8FEE922AFAFF}" type="datetimeFigureOut">
              <a:rPr lang="es-MX" smtClean="0"/>
              <a:t>01/04/2019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925987-5597-4921-B0B1-A85BB200E9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129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0A10-9041-4413-B8C0-CE8295617C92}" type="datetime1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73D7-D231-49C5-A7D4-2E9510165F50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23622"/>
            <a:ext cx="2057400" cy="4502541"/>
          </a:xfrm>
        </p:spPr>
        <p:txBody>
          <a:bodyPr vert="eaVert"/>
          <a:lstStyle>
            <a:lvl1pPr>
              <a:defRPr>
                <a:solidFill>
                  <a:srgbClr val="807F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23622"/>
            <a:ext cx="6019800" cy="45025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944C-AD2C-437F-ABBC-8DE0FCC78BF6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rgbClr val="807F83"/>
                </a:solidFill>
                <a:latin typeface="Trajan Pro"/>
                <a:ea typeface="+mj-ea"/>
                <a:cs typeface="Trajan Pro"/>
              </a:defRPr>
            </a:lvl1pPr>
          </a:lstStyle>
          <a:p>
            <a:r>
              <a:rPr lang="en-US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FD13-A1D5-4539-8823-2558CDBCDC79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60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807F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49E-9A70-4C3B-8C0A-1809F0089103}" type="datetime1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35170"/>
            <a:ext cx="3784600" cy="527214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0300" y="1035170"/>
            <a:ext cx="3746500" cy="527214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5659-763A-4F9D-82DD-F93FA59084C5}" type="datetime1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60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057"/>
            <a:ext cx="381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91818"/>
            <a:ext cx="3810000" cy="46327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4900" y="1052057"/>
            <a:ext cx="37719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4900" y="1691818"/>
            <a:ext cx="3771900" cy="46327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6EE4-CDF7-4AD7-B30A-0052FB66E21D}" type="datetime1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60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3C790-0118-4105-8191-2310BC9E1093}" type="datetime1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60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8A1A-47BD-4579-98D3-FBFEEAFEBE56}" type="datetime1">
              <a:rPr lang="en-US" smtClean="0"/>
              <a:t>4/1/2019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432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900" y="1051986"/>
            <a:ext cx="4286250" cy="527261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1986"/>
            <a:ext cx="3784600" cy="52726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5E65-F00A-474A-9B2F-D06B66807FA6}" type="datetime1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432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59703"/>
            <a:ext cx="5486400" cy="306787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393F-7701-4CE4-B744-3E9089E30D94}" type="datetime1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760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rgbClr val="807F83"/>
                </a:solidFill>
                <a:latin typeface="Copperplate Gothic Light" pitchFamily="34" charset="0"/>
                <a:ea typeface="+mj-ea"/>
                <a:cs typeface="Copperplate Gothic Light" pitchFamily="34" charset="0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95000"/>
                <a:alpha val="53000"/>
              </a:schemeClr>
            </a:gs>
            <a:gs pos="0">
              <a:schemeClr val="bg1">
                <a:lumMod val="85000"/>
                <a:alpha val="47000"/>
              </a:schemeClr>
            </a:gs>
            <a:gs pos="50000">
              <a:schemeClr val="bg1">
                <a:alpha val="49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457200" y="162500"/>
            <a:ext cx="6007999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2500"/>
            <a:ext cx="8229600" cy="872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 smtClean="0"/>
              <a:t>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5170"/>
            <a:ext cx="8229600" cy="5315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339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cs typeface="Baskerville Old Face" pitchFamily="18" charset="0"/>
              </a:defRPr>
            </a:lvl1pPr>
          </a:lstStyle>
          <a:p>
            <a:fld id="{D08BB44D-6C83-42F9-8115-BB1CD72A5FEA}" type="datetime1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398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cs typeface="Baskerville Old Face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339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cs typeface="Baskerville Old Face" pitchFamily="18" charset="0"/>
              </a:defRPr>
            </a:lvl1pPr>
          </a:lstStyle>
          <a:p>
            <a:fld id="{2066355A-084C-D24E-9AD2-7E4FC41EA62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1" name="Conector recto 20"/>
          <p:cNvCxnSpPr/>
          <p:nvPr userDrawn="1"/>
        </p:nvCxnSpPr>
        <p:spPr>
          <a:xfrm>
            <a:off x="448574" y="1008812"/>
            <a:ext cx="8229600" cy="0"/>
          </a:xfrm>
          <a:prstGeom prst="line">
            <a:avLst/>
          </a:prstGeom>
          <a:ln>
            <a:solidFill>
              <a:srgbClr val="BE0F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 userDrawn="1"/>
        </p:nvSpPr>
        <p:spPr>
          <a:xfrm>
            <a:off x="457200" y="6350558"/>
            <a:ext cx="8229600" cy="57547"/>
          </a:xfrm>
          <a:prstGeom prst="rect">
            <a:avLst/>
          </a:prstGeom>
          <a:solidFill>
            <a:srgbClr val="807F8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3" name="Picture 4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5" b="17618"/>
          <a:stretch/>
        </p:blipFill>
        <p:spPr bwMode="auto">
          <a:xfrm>
            <a:off x="466880" y="30485"/>
            <a:ext cx="1603460" cy="48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71" t="33195" r="9271" b="45139"/>
          <a:stretch/>
        </p:blipFill>
        <p:spPr>
          <a:xfrm>
            <a:off x="7105651" y="144075"/>
            <a:ext cx="1572524" cy="31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000" kern="1200" baseline="0">
          <a:solidFill>
            <a:srgbClr val="807F83"/>
          </a:solidFill>
          <a:latin typeface="Copperplate Gothic Light" pitchFamily="34" charset="0"/>
          <a:ea typeface="+mj-ea"/>
          <a:cs typeface="Copperplate Gothic Light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Baskerville Old Face" pitchFamily="18" charset="0"/>
          <a:ea typeface="+mn-ea"/>
          <a:cs typeface="Baskerville Old Face" pitchFamily="18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Baskerville Old Face" pitchFamily="18" charset="0"/>
          <a:ea typeface="+mn-ea"/>
          <a:cs typeface="Baskerville Old Face" pitchFamily="18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Baskerville Old Face" pitchFamily="18" charset="0"/>
          <a:ea typeface="+mn-ea"/>
          <a:cs typeface="Baskerville Old Face" pitchFamily="18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Baskerville Old Face" pitchFamily="18" charset="0"/>
          <a:ea typeface="+mn-ea"/>
          <a:cs typeface="Baskerville Old Face" pitchFamily="18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Baskerville Old Face" pitchFamily="18" charset="0"/>
          <a:ea typeface="+mn-ea"/>
          <a:cs typeface="Baskerville Old Face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0">
          <a:gsLst>
            <a:gs pos="0">
              <a:schemeClr val="bg1">
                <a:lumMod val="85000"/>
                <a:alpha val="70000"/>
              </a:schemeClr>
            </a:gs>
            <a:gs pos="100000">
              <a:schemeClr val="bg1">
                <a:lumMod val="75000"/>
                <a:alpha val="70000"/>
              </a:schemeClr>
            </a:gs>
            <a:gs pos="84000">
              <a:schemeClr val="bg1">
                <a:lumMod val="85000"/>
                <a:alpha val="20000"/>
              </a:schemeClr>
            </a:gs>
            <a:gs pos="19000">
              <a:schemeClr val="bg1">
                <a:lumMod val="85000"/>
                <a:alpha val="20000"/>
              </a:schemeClr>
            </a:gs>
            <a:gs pos="50000">
              <a:schemeClr val="bg1">
                <a:alpha val="88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3399773"/>
            <a:ext cx="9144000" cy="3491465"/>
          </a:xfrm>
          <a:prstGeom prst="rect">
            <a:avLst/>
          </a:prstGeom>
          <a:solidFill>
            <a:srgbClr val="807F8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3962639"/>
            <a:ext cx="9144000" cy="1532976"/>
          </a:xfrm>
        </p:spPr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Reunión de Trabajo con </a:t>
            </a:r>
            <a:br>
              <a:rPr lang="es-ES" dirty="0" smtClean="0">
                <a:solidFill>
                  <a:srgbClr val="FFFFFF"/>
                </a:solidFill>
              </a:rPr>
            </a:br>
            <a:r>
              <a:rPr lang="es-ES" dirty="0" smtClean="0">
                <a:solidFill>
                  <a:srgbClr val="FFFFFF"/>
                </a:solidFill>
              </a:rPr>
              <a:t>Enlaces de Transparencia</a:t>
            </a:r>
            <a:br>
              <a:rPr lang="es-ES" dirty="0" smtClean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/>
            </a:r>
            <a:br>
              <a:rPr lang="es-ES" dirty="0">
                <a:solidFill>
                  <a:srgbClr val="FFFFFF"/>
                </a:solidFill>
              </a:rPr>
            </a:br>
            <a:r>
              <a:rPr lang="es-ES" sz="2400" dirty="0" smtClean="0">
                <a:solidFill>
                  <a:srgbClr val="FFFFFF"/>
                </a:solidFill>
              </a:rPr>
              <a:t>Unidad de Transparencia</a:t>
            </a:r>
            <a:r>
              <a:rPr lang="es-ES" dirty="0">
                <a:solidFill>
                  <a:srgbClr val="FFFFFF"/>
                </a:solidFill>
              </a:rPr>
              <a:t/>
            </a:r>
            <a:br>
              <a:rPr lang="es-ES" dirty="0">
                <a:solidFill>
                  <a:srgbClr val="FFFFFF"/>
                </a:solidFill>
              </a:rPr>
            </a:b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2" name="Imagen 11" descr="SHCP_Vertical_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58" y="608013"/>
            <a:ext cx="2001190" cy="2314584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1</a:t>
            </a:fld>
            <a:endParaRPr lang="en-US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0" t="26563" r="9678" b="29311"/>
          <a:stretch/>
        </p:blipFill>
        <p:spPr>
          <a:xfrm>
            <a:off x="5229087" y="1400175"/>
            <a:ext cx="2797528" cy="1139582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5909441" y="6279394"/>
            <a:ext cx="2971799" cy="577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ea typeface="+mn-ea"/>
                <a:cs typeface="Baskerville Old Face" pitchFamily="18" charset="0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ea typeface="+mn-ea"/>
                <a:cs typeface="Baskerville Old Face" pitchFamily="18" charset="0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ea typeface="+mn-ea"/>
                <a:cs typeface="Baskerville Old Face" pitchFamily="18" charset="0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ea typeface="+mn-ea"/>
                <a:cs typeface="Baskerville Old Face" pitchFamily="18" charset="0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ea typeface="+mn-ea"/>
                <a:cs typeface="Baskerville Old Face" pitchFamily="18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2000" dirty="0" smtClean="0">
                <a:solidFill>
                  <a:schemeClr val="bg1"/>
                </a:solidFill>
                <a:latin typeface="Adobe Caslon Pro" pitchFamily="18" charset="0"/>
                <a:cs typeface="Adobe Caslon Pro Bold"/>
              </a:rPr>
              <a:t>6 de diciembre 2016</a:t>
            </a:r>
            <a:endParaRPr lang="es-ES" sz="2000" dirty="0">
              <a:solidFill>
                <a:schemeClr val="bg1"/>
              </a:solidFill>
              <a:latin typeface="Adobe Caslon Pro" pitchFamily="18" charset="0"/>
              <a:cs typeface="Adobe Caslon Pro Bold"/>
            </a:endParaRPr>
          </a:p>
        </p:txBody>
      </p:sp>
      <p:sp>
        <p:nvSpPr>
          <p:cNvPr id="11" name="3 Marcador de número de diapositiva"/>
          <p:cNvSpPr txBox="1">
            <a:spLocks/>
          </p:cNvSpPr>
          <p:nvPr/>
        </p:nvSpPr>
        <p:spPr>
          <a:xfrm>
            <a:off x="6705600" y="65863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Baskerville Old Face" pitchFamily="18" charset="0"/>
                <a:ea typeface="+mn-ea"/>
                <a:cs typeface="Baskerville Old Face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F88E988-FB04-AB4E-BE5A-59F242AF7F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37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contenido"/>
          <p:cNvSpPr>
            <a:spLocks noGrp="1"/>
          </p:cNvSpPr>
          <p:nvPr>
            <p:ph idx="1"/>
          </p:nvPr>
        </p:nvSpPr>
        <p:spPr>
          <a:xfrm>
            <a:off x="325821" y="1314775"/>
            <a:ext cx="8544910" cy="44554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600" b="1" dirty="0" smtClean="0">
                <a:latin typeface="Calibri Light" panose="020F0302020204030204" pitchFamily="34" charset="0"/>
              </a:rPr>
              <a:t>Principales temas:</a:t>
            </a:r>
          </a:p>
          <a:p>
            <a:pPr lvl="0">
              <a:lnSpc>
                <a:spcPct val="150000"/>
              </a:lnSpc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Nuevo 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procedimiento vía electrónica para atender solicitudes de información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. (Banco Verde)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Plazos para responder las solicitudes de información.</a:t>
            </a:r>
          </a:p>
          <a:p>
            <a:pPr lvl="0">
              <a:lnSpc>
                <a:spcPct val="150000"/>
              </a:lnSpc>
            </a:pP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Respuestas a solicitudes de información.</a:t>
            </a:r>
          </a:p>
          <a:p>
            <a:pPr lvl="0">
              <a:lnSpc>
                <a:spcPct val="150000"/>
              </a:lnSpc>
            </a:pP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Asuntos a consideración del Comité de Transparencia:</a:t>
            </a:r>
          </a:p>
          <a:p>
            <a:pPr lvl="1">
              <a:lnSpc>
                <a:spcPct val="150000"/>
              </a:lnSpc>
            </a:pP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Clasificación de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información: reservada / confidencial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Versiones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públicas: ¿cuándo y cómo se hacen?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Inexistencia de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información: Circunstancias de tiempo, modo y lugar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Ampliación de plazo de respuesta</a:t>
            </a:r>
          </a:p>
          <a:p>
            <a:pPr lvl="1">
              <a:lnSpc>
                <a:spcPct val="150000"/>
              </a:lnSpc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Incompetencia de las </a:t>
            </a:r>
            <a:r>
              <a:rPr lang="es-MX" sz="16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DGAs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Nuevos Fideicomisos como Sujetos Obligados</a:t>
            </a:r>
          </a:p>
          <a:p>
            <a:pPr lvl="0">
              <a:lnSpc>
                <a:spcPct val="150000"/>
              </a:lnSpc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Carga 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de información al Sistema de Portal de Obligaciones de Transparencia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.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433984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2</a:t>
            </a:fld>
            <a:endParaRPr lang="en-US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489098"/>
            <a:ext cx="8229600" cy="546072"/>
          </a:xfrm>
        </p:spPr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Temas de la Reunión de Trabajo</a:t>
            </a: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553200" y="6433984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>
                <a:latin typeface="Calibri" panose="020F0502020204030204" pitchFamily="34" charset="0"/>
              </a:rPr>
              <a:t>3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478456"/>
            <a:ext cx="8229600" cy="556713"/>
          </a:xfrm>
        </p:spPr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Nuevo Procedimiento</a:t>
            </a: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292395" y="1598420"/>
            <a:ext cx="1881963" cy="109515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Calibri" panose="020F0502020204030204" pitchFamily="34" charset="0"/>
              </a:rPr>
              <a:t>UT turna vía correo electrónico</a:t>
            </a:r>
            <a:endParaRPr lang="es-MX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Flecha derecha 3"/>
          <p:cNvSpPr/>
          <p:nvPr/>
        </p:nvSpPr>
        <p:spPr>
          <a:xfrm>
            <a:off x="2456124" y="1917396"/>
            <a:ext cx="914400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3540639" y="1614369"/>
            <a:ext cx="1881963" cy="109515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Enlaces de Transparencia (ET) turnan al interior </a:t>
            </a:r>
            <a:r>
              <a:rPr lang="es-MX" sz="1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DGAs</a:t>
            </a: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y emiten acuse de recibo</a:t>
            </a:r>
            <a:endParaRPr lang="es-MX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836736" y="1408814"/>
            <a:ext cx="1786270" cy="4412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Registro al Control de Gestión (ET)*</a:t>
            </a:r>
            <a:endParaRPr lang="es-MX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Flecha derecha 9"/>
          <p:cNvSpPr/>
          <p:nvPr/>
        </p:nvSpPr>
        <p:spPr>
          <a:xfrm>
            <a:off x="5592717" y="1842969"/>
            <a:ext cx="914400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6831423" y="2044992"/>
            <a:ext cx="1855377" cy="77617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Todas las gestiones al interior </a:t>
            </a:r>
            <a:r>
              <a:rPr lang="es-MX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DGAs</a:t>
            </a:r>
            <a:r>
              <a:rPr lang="es-MX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“electrónicas”</a:t>
            </a:r>
            <a:endParaRPr lang="es-MX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38342" y="1140103"/>
            <a:ext cx="2176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b="1" dirty="0" smtClean="0">
                <a:latin typeface="Calibri" panose="020F0502020204030204" pitchFamily="34" charset="0"/>
              </a:rPr>
              <a:t>Turno de la solicitud:</a:t>
            </a:r>
            <a:endParaRPr lang="es-MX" b="1" dirty="0">
              <a:latin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20966" y="3194367"/>
            <a:ext cx="1224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b="1" dirty="0" smtClean="0">
                <a:latin typeface="Calibri" panose="020F0502020204030204" pitchFamily="34" charset="0"/>
              </a:rPr>
              <a:t>Respuesta:</a:t>
            </a:r>
            <a:endParaRPr lang="es-MX" b="1" dirty="0">
              <a:latin typeface="Calibri" panose="020F0502020204030204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292394" y="3739108"/>
            <a:ext cx="1881963" cy="109515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Todas las respuestas serán vía oficio impreso y al correo de la UT </a:t>
            </a:r>
          </a:p>
          <a:p>
            <a:pPr algn="ctr"/>
            <a:r>
              <a:rPr lang="es-MX" sz="15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(única impresión)</a:t>
            </a:r>
            <a:endParaRPr lang="es-MX" sz="1500" b="1" u="sng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3072817" y="3739108"/>
            <a:ext cx="2083985" cy="109515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 UT acusa de recibido, y la </a:t>
            </a:r>
            <a:r>
              <a:rPr lang="es-MX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DGAs</a:t>
            </a:r>
            <a:r>
              <a:rPr lang="es-MX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envían respuesta con sello de acuse al CT</a:t>
            </a:r>
            <a:endParaRPr lang="es-MX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2360846" y="4058084"/>
            <a:ext cx="552478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072816" y="5071714"/>
            <a:ext cx="2083985" cy="109515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 información de respuesta se enviará a la UT vía electrónica (correo, USB, CD, etc.)</a:t>
            </a:r>
            <a:endParaRPr lang="es-MX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326620" y="5292620"/>
            <a:ext cx="17640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latin typeface="Calibri" panose="020F0502020204030204" pitchFamily="34" charset="0"/>
              </a:rPr>
              <a:t>No se imprimen los documentos de la respuesta:</a:t>
            </a:r>
            <a:endParaRPr lang="es-MX" sz="1400" b="1" u="sng" dirty="0">
              <a:latin typeface="Calibri" panose="020F0502020204030204" pitchFamily="34" charset="0"/>
            </a:endParaRPr>
          </a:p>
        </p:txBody>
      </p:sp>
      <p:sp>
        <p:nvSpPr>
          <p:cNvPr id="19" name="Flecha derecha 18"/>
          <p:cNvSpPr/>
          <p:nvPr/>
        </p:nvSpPr>
        <p:spPr>
          <a:xfrm>
            <a:off x="5422602" y="4715521"/>
            <a:ext cx="676948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6365350" y="3617674"/>
            <a:ext cx="2452585" cy="24454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Dependiendo de la respuesta, se somete al Comité de Transparencia:</a:t>
            </a:r>
          </a:p>
          <a:p>
            <a:pPr algn="ctr"/>
            <a:endParaRPr lang="es-MX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Información pública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Reservada (CT)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Confidencial </a:t>
            </a:r>
            <a:r>
              <a:rPr lang="es-MX" sz="1400" dirty="0">
                <a:solidFill>
                  <a:schemeClr val="tx1"/>
                </a:solidFill>
                <a:latin typeface="Calibri" panose="020F0502020204030204" pitchFamily="34" charset="0"/>
              </a:rPr>
              <a:t>(CT</a:t>
            </a: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Inexistencia </a:t>
            </a:r>
            <a:r>
              <a:rPr lang="es-MX" sz="1400" dirty="0">
                <a:solidFill>
                  <a:schemeClr val="tx1"/>
                </a:solidFill>
                <a:latin typeface="Calibri" panose="020F0502020204030204" pitchFamily="34" charset="0"/>
              </a:rPr>
              <a:t>(CT</a:t>
            </a: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Versión Pública </a:t>
            </a:r>
            <a:r>
              <a:rPr lang="es-MX" sz="1400" dirty="0">
                <a:solidFill>
                  <a:schemeClr val="tx1"/>
                </a:solidFill>
                <a:latin typeface="Calibri" panose="020F0502020204030204" pitchFamily="34" charset="0"/>
              </a:rPr>
              <a:t>(CT</a:t>
            </a: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Incompetencia </a:t>
            </a:r>
            <a:r>
              <a:rPr lang="es-MX" sz="1400" dirty="0">
                <a:solidFill>
                  <a:schemeClr val="tx1"/>
                </a:solidFill>
                <a:latin typeface="Calibri" panose="020F0502020204030204" pitchFamily="34" charset="0"/>
              </a:rPr>
              <a:t>(CT</a:t>
            </a:r>
            <a:r>
              <a:rPr lang="es-MX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  <a:endParaRPr lang="es-MX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370524" y="6433984"/>
            <a:ext cx="513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libri" panose="020F0502020204030204" pitchFamily="34" charset="0"/>
              </a:rPr>
              <a:t>* El </a:t>
            </a:r>
            <a:r>
              <a:rPr lang="es-MX" sz="1200" dirty="0">
                <a:latin typeface="Calibri" panose="020F0502020204030204" pitchFamily="34" charset="0"/>
              </a:rPr>
              <a:t>descargo al Control de Gestión, se realizará por los Enlaces de Transparencia utilizando el acuse de respuesta de la solicitud de información digitalizado</a:t>
            </a:r>
          </a:p>
        </p:txBody>
      </p:sp>
    </p:spTree>
    <p:extLst>
      <p:ext uri="{BB962C8B-B14F-4D97-AF65-F5344CB8AC3E}">
        <p14:creationId xmlns:p14="http://schemas.microsoft.com/office/powerpoint/2010/main" val="228742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553200" y="6433984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4</a:t>
            </a:fld>
            <a:endParaRPr lang="en-US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499730"/>
            <a:ext cx="8229600" cy="535440"/>
          </a:xfrm>
        </p:spPr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Acuse de recibido</a:t>
            </a: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109609" y="1613970"/>
            <a:ext cx="671416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Laris </a:t>
            </a:r>
            <a:r>
              <a:rPr lang="es-MX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Cutiño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Suplente del Titular de la Unidad de Transparencia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acusa la recepción de la solicitud de acceso a información con folio 0632000028316 en la fecha y hora señalados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Dirección General Adjunta Fiduciaria emitirá la respuesta que corresponda procurando atender a los plazos señalados por la Unidad de Transparencia y en apego a lo establecido en la normativa vigente en materia de Transparencia y acceso a la información pública.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Saludos,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84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553200" y="6433984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414670"/>
            <a:ext cx="8229600" cy="620500"/>
          </a:xfrm>
        </p:spPr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 (Nuevos) Plazos para responder solicitudes de Información</a:t>
            </a:r>
            <a:endParaRPr lang="es-MX" dirty="0">
              <a:latin typeface="Calibri" panose="020F050202020403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06077"/>
              </p:ext>
            </p:extLst>
          </p:nvPr>
        </p:nvGraphicFramePr>
        <p:xfrm>
          <a:off x="595424" y="1224833"/>
          <a:ext cx="8091376" cy="4856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11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0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0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Concepto</a:t>
                      </a:r>
                      <a:endParaRPr lang="es-MX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Días hábiles para dar 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respuesta a la UT</a:t>
                      </a:r>
                      <a:endParaRPr lang="es-MX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86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 proporciona la 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información el 100% pública.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 (nuevo plazo)</a:t>
                      </a:r>
                      <a:endParaRPr lang="es-MX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553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clasificada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(*):</a:t>
                      </a:r>
                      <a:endParaRPr lang="es-MX" sz="13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confidencial</a:t>
                      </a:r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 parcialmente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confidencial</a:t>
                      </a:r>
                      <a:endParaRPr lang="es-MX" sz="1300" b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Información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reservada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parcialmente reservada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MX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39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inexistente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(*)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la </a:t>
                      </a:r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no se encuentra en los archivos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unidad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administrativa </a:t>
                      </a: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Especificar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criterios de búsqueda: 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tiempo, modo y lugar.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MX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454"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Incompetencia que no sea notoria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(*)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compete a la DGA, especificar porqué no es competente.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619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Ampliación del plazo de respuesta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(*)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 proporcionan 10 días hábiles adicionales, una vez aprobado por el Comité de Transparencia.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618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Requerimiento de información adicional (RIA):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insuficiente, incompleta o errónea.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MX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1721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3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Información se encuentra disponible al 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público: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publicada en páginas de internet o portales de transparencia.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862345" y="6468201"/>
            <a:ext cx="40123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(*)Requiere aprobación del Comité de Transparencia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66230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553200" y="6433984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6</a:t>
            </a:fld>
            <a:endParaRPr lang="en-US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425302"/>
            <a:ext cx="8229600" cy="609868"/>
          </a:xfrm>
        </p:spPr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Asuntos a consideración del Comité de Transparencia</a:t>
            </a: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65547" y="1532583"/>
            <a:ext cx="72726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Clasificación </a:t>
            </a:r>
            <a:r>
              <a:rPr lang="es-MX" sz="1600" b="1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de información: 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reservada /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confidencial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Las </a:t>
            </a:r>
            <a:r>
              <a:rPr lang="es-MX" sz="16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DGAs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 deben revisar la información que envían a la Unidad de Transparencia y revisar si hay información susceptible de clasificarse.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Se debe indicar el fundamento y el motivo de la clasificación.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Se debe solicitar al Comité de Transparencia confirme la clasificación.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Versiones públicas: 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¿cuándo y cómo se hacen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?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Cualquier información clasificada puede entregarse en versión pública.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Se debe indicar el fundamento y el motivo de la clasificación.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Se debe solicitar el Comité de Transparencia apruebe la versión pública.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Se debe anexar la “Leyenda de Clasificación”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18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553200" y="6433984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7</a:t>
            </a:fld>
            <a:endParaRPr lang="en-US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425302"/>
            <a:ext cx="8229600" cy="609868"/>
          </a:xfrm>
        </p:spPr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Asuntos a consideración del Comité de Transparencia</a:t>
            </a: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33647" y="1651026"/>
            <a:ext cx="72726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Inexistencia </a:t>
            </a:r>
            <a:r>
              <a:rPr lang="es-MX" sz="1600" b="1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de información: 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Circunstancias de tiempo, modo y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lugar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Se deben indicar las </a:t>
            </a: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circunstancias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 de tiempo, modo y lugar: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Tiempo: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se buscó en el periodo solicitado.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Modo: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la DGA cuenta con atribuciones para conocer y tener la información.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Lugar: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se buscó en los archivos y expedientes de la DGA.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Indicar los </a:t>
            </a: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criterios de búsqueda 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utilizados para su localización.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Orientar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 sobre su posible ubicación (en otra área).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0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6553200" y="6433984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446566"/>
            <a:ext cx="8229600" cy="588603"/>
          </a:xfrm>
        </p:spPr>
        <p:txBody>
          <a:bodyPr/>
          <a:lstStyle/>
          <a:p>
            <a:r>
              <a:rPr lang="es-MX" dirty="0" smtClean="0">
                <a:latin typeface="Calibri" panose="020F0502020204030204" pitchFamily="34" charset="0"/>
              </a:rPr>
              <a:t>Nuevos Fideicomisos como Sujetos Obligados</a:t>
            </a: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37954" y="1237780"/>
            <a:ext cx="72726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Fideicomisos y fondos públicos en proceso de </a:t>
            </a:r>
            <a:r>
              <a:rPr lang="es-MX" sz="1600" b="1" u="sng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extinción:</a:t>
            </a:r>
            <a:endParaRPr lang="es-MX" sz="1600" u="sng" dirty="0" smtClean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Fid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. 66.- Gobierno Federal para créditos especiales.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Fid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. 285.- Promotora de desarrollo urbano.- Fraccionamiento Bosques del Valle Coacalco.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Fid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. 351.- Unidad Morazán.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M. 133.- Fraccionamiento Agua Hedionda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b="1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Fondos y fideicomisos: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Fid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. 2065.- Plan de pensiones de los jubilados de BANOBRAS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err="1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Fid</a:t>
            </a: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. 2160.- Fondo de pensiones de contribución definida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Fideicomiso 1936 Fondo Nacional de Infraestructura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Fideicomiso Fondo de Apoyo a Municipios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</a:rPr>
              <a:t>*(Para apoyar la construcción y equipamiento del nuevo recinto legislativo de la Cámara de Senadores)</a:t>
            </a:r>
            <a:endParaRPr lang="es-MX" sz="16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42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nobras 1">
      <a:majorFont>
        <a:latin typeface="Copperplate Gothic Light"/>
        <a:ea typeface=""/>
        <a:cs typeface=""/>
      </a:majorFont>
      <a:minorFont>
        <a:latin typeface="Baskerville Old 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_x0020_Vigencia xmlns="9b1a0808-3e1c-46da-84b2-b763d45946a2">2018-01-04T06:00:00+00:00</Fecha_x0020_Vigencia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957B9C43DEEE45854EAAFFF04865AD" ma:contentTypeVersion="1" ma:contentTypeDescription="Crear nuevo documento." ma:contentTypeScope="" ma:versionID="77f249646bcdaf90eb076ebf20d19b6e">
  <xsd:schema xmlns:xsd="http://www.w3.org/2001/XMLSchema" xmlns:xs="http://www.w3.org/2001/XMLSchema" xmlns:p="http://schemas.microsoft.com/office/2006/metadata/properties" xmlns:ns2="9b1a0808-3e1c-46da-84b2-b763d45946a2" targetNamespace="http://schemas.microsoft.com/office/2006/metadata/properties" ma:root="true" ma:fieldsID="96a1eba1c920262fd19b15f1e42ca5f0" ns2:_="">
    <xsd:import namespace="9b1a0808-3e1c-46da-84b2-b763d45946a2"/>
    <xsd:element name="properties">
      <xsd:complexType>
        <xsd:sequence>
          <xsd:element name="documentManagement">
            <xsd:complexType>
              <xsd:all>
                <xsd:element ref="ns2:Fecha_x0020_Vigenc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1a0808-3e1c-46da-84b2-b763d45946a2" elementFormDefault="qualified">
    <xsd:import namespace="http://schemas.microsoft.com/office/2006/documentManagement/types"/>
    <xsd:import namespace="http://schemas.microsoft.com/office/infopath/2007/PartnerControls"/>
    <xsd:element name="Fecha_x0020_Vigencia" ma:index="8" nillable="true" ma:displayName="Fecha Vigencia" ma:default="[today]" ma:format="DateOnly" ma:internalName="Fecha_x0020_Vigencia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b1a0808-3e1c-46da-84b2-b763d45946a2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70B0E2-7C1B-4E1F-A063-079B12F69B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1a0808-3e1c-46da-84b2-b763d45946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1255</TotalTime>
  <Words>763</Words>
  <Application>Microsoft Office PowerPoint</Application>
  <PresentationFormat>Presentación en pantalla (4:3)</PresentationFormat>
  <Paragraphs>102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9" baseType="lpstr">
      <vt:lpstr>Adobe Caslon Pro</vt:lpstr>
      <vt:lpstr>Adobe Caslon Pro Bold</vt:lpstr>
      <vt:lpstr>Arial</vt:lpstr>
      <vt:lpstr>Baskerville Old Face</vt:lpstr>
      <vt:lpstr>Calibri</vt:lpstr>
      <vt:lpstr>Calibri Light</vt:lpstr>
      <vt:lpstr>Copperplate Gothic Light</vt:lpstr>
      <vt:lpstr>Times New Roman</vt:lpstr>
      <vt:lpstr>Trajan Pro</vt:lpstr>
      <vt:lpstr>Wingdings</vt:lpstr>
      <vt:lpstr>Office Theme</vt:lpstr>
      <vt:lpstr>Reunión de Trabajo con  Enlaces de Transparencia  Unidad de Transparencia </vt:lpstr>
      <vt:lpstr>Temas de la Reunión de Trabajo</vt:lpstr>
      <vt:lpstr>Nuevo Procedimiento</vt:lpstr>
      <vt:lpstr>Acuse de recibido</vt:lpstr>
      <vt:lpstr> (Nuevos) Plazos para responder solicitudes de Información</vt:lpstr>
      <vt:lpstr>Asuntos a consideración del Comité de Transparencia</vt:lpstr>
      <vt:lpstr>Asuntos a consideración del Comité de Transparencia</vt:lpstr>
      <vt:lpstr>Nuevos Fideicomisos como Sujetos Obligados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Laris Cutino, Christian</cp:lastModifiedBy>
  <cp:revision>191</cp:revision>
  <dcterms:created xsi:type="dcterms:W3CDTF">2010-04-12T23:12:02Z</dcterms:created>
  <dcterms:modified xsi:type="dcterms:W3CDTF">2019-04-01T23:06:31Z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0x010100AF957B9C43DEEE45854EAAFFF04865AD</vt:lpwstr>
  </property>
</Properties>
</file>