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4" r:id="rId4"/>
  </p:sldMasterIdLst>
  <p:notesMasterIdLst>
    <p:notesMasterId r:id="rId20"/>
  </p:notesMasterIdLst>
  <p:handoutMasterIdLst>
    <p:handoutMasterId r:id="rId21"/>
  </p:handoutMasterIdLst>
  <p:sldIdLst>
    <p:sldId id="266" r:id="rId5"/>
    <p:sldId id="344" r:id="rId6"/>
    <p:sldId id="354" r:id="rId7"/>
    <p:sldId id="353" r:id="rId8"/>
    <p:sldId id="351" r:id="rId9"/>
    <p:sldId id="345" r:id="rId10"/>
    <p:sldId id="356" r:id="rId11"/>
    <p:sldId id="346" r:id="rId12"/>
    <p:sldId id="347" r:id="rId13"/>
    <p:sldId id="357" r:id="rId14"/>
    <p:sldId id="348" r:id="rId15"/>
    <p:sldId id="358" r:id="rId16"/>
    <p:sldId id="349" r:id="rId17"/>
    <p:sldId id="350" r:id="rId18"/>
    <p:sldId id="359" r:id="rId19"/>
  </p:sldIdLst>
  <p:sldSz cx="12192000" cy="6858000"/>
  <p:notesSz cx="7010400" cy="9296400"/>
  <p:defaultTextStyle>
    <a:defPPr>
      <a:defRPr lang="es-419"/>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63"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5A4E"/>
    <a:srgbClr val="B69563"/>
    <a:srgbClr val="345C50"/>
    <a:srgbClr val="34594D"/>
    <a:srgbClr val="942E45"/>
    <a:srgbClr val="BE9C67"/>
    <a:srgbClr val="69132A"/>
    <a:srgbClr val="602133"/>
    <a:srgbClr val="B69663"/>
    <a:srgbClr val="932E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2" autoAdjust="0"/>
    <p:restoredTop sz="94666"/>
  </p:normalViewPr>
  <p:slideViewPr>
    <p:cSldViewPr snapToGrid="0" snapToObjects="1">
      <p:cViewPr varScale="1">
        <p:scale>
          <a:sx n="91" d="100"/>
          <a:sy n="91" d="100"/>
        </p:scale>
        <p:origin x="365" y="62"/>
      </p:cViewPr>
      <p:guideLst>
        <p:guide pos="3863"/>
        <p:guide orient="horz" pos="216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30" d="100"/>
          <a:sy n="130" d="100"/>
        </p:scale>
        <p:origin x="2400" y="1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7132E33-CA49-4F4E-B89B-7C6D55DB1C57}" type="datetimeFigureOut">
              <a:rPr lang="en-US" smtClean="0"/>
              <a:t>4/4/2019</a:t>
            </a:fld>
            <a:endParaRPr lang="en-US"/>
          </a:p>
        </p:txBody>
      </p:sp>
      <p:sp>
        <p:nvSpPr>
          <p:cNvPr id="4" name="Marcador de pie de página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Marcador de número de diapositiva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59DC0-0DA0-43DC-AAFD-11FD718FA90A}" type="slidenum">
              <a:rPr lang="en-US" smtClean="0"/>
              <a:t>‹Nº›</a:t>
            </a:fld>
            <a:endParaRPr lang="en-US"/>
          </a:p>
        </p:txBody>
      </p:sp>
    </p:spTree>
    <p:extLst>
      <p:ext uri="{BB962C8B-B14F-4D97-AF65-F5344CB8AC3E}">
        <p14:creationId xmlns:p14="http://schemas.microsoft.com/office/powerpoint/2010/main" val="804571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419"/>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D17C9A8-7753-6F48-8A9F-FEE76612B9CA}" type="datetimeFigureOut">
              <a:rPr lang="es-419" smtClean="0"/>
              <a:t>4/4/2019</a:t>
            </a:fld>
            <a:endParaRPr lang="es-419"/>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419"/>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r>
              <a:rPr lang="es-ES"/>
              <a:t>Editar los estilos de texto del patrón
Segundo nivel
Tercer nivel
Cuarto nivel
Quinto nivel</a:t>
            </a:r>
            <a:endParaRPr lang="es-419"/>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419"/>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5A4009D-1440-784B-BC98-1949764F7993}" type="slidenum">
              <a:rPr lang="es-419" smtClean="0"/>
              <a:t>‹Nº›</a:t>
            </a:fld>
            <a:endParaRPr lang="es-419"/>
          </a:p>
        </p:txBody>
      </p:sp>
    </p:spTree>
    <p:extLst>
      <p:ext uri="{BB962C8B-B14F-4D97-AF65-F5344CB8AC3E}">
        <p14:creationId xmlns:p14="http://schemas.microsoft.com/office/powerpoint/2010/main" val="799634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608463"/>
            <a:ext cx="9144000" cy="43516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5256FA5-EEA6-7D4C-955C-21E3F5E9A21C}" type="datetime1">
              <a:rPr lang="es-419" smtClean="0"/>
              <a:t>4/4/2019</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3D6F0D97-A1BD-3943-A3C4-B98B3C0B7906}" type="slidenum">
              <a:rPr lang="es-419" smtClean="0"/>
              <a:t>‹Nº›</a:t>
            </a:fld>
            <a:endParaRPr lang="es-419"/>
          </a:p>
        </p:txBody>
      </p:sp>
      <p:sp>
        <p:nvSpPr>
          <p:cNvPr id="7" name="Title Placeholder 1">
            <a:extLst>
              <a:ext uri="{FF2B5EF4-FFF2-40B4-BE49-F238E27FC236}">
                <a16:creationId xmlns:a16="http://schemas.microsoft.com/office/drawing/2014/main" id="{3CECC475-4DBF-0247-B980-381AA46476D0}"/>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65502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1608463"/>
            <a:ext cx="9144000" cy="43516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5256FA5-EEA6-7D4C-955C-21E3F5E9A21C}" type="datetime1">
              <a:rPr lang="es-419" smtClean="0"/>
              <a:t>4/4/2019</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3D6F0D97-A1BD-3943-A3C4-B98B3C0B7906}" type="slidenum">
              <a:rPr lang="es-419" smtClean="0"/>
              <a:t>‹Nº›</a:t>
            </a:fld>
            <a:endParaRPr lang="es-419"/>
          </a:p>
        </p:txBody>
      </p:sp>
      <p:sp>
        <p:nvSpPr>
          <p:cNvPr id="7" name="Title Placeholder 1">
            <a:extLst>
              <a:ext uri="{FF2B5EF4-FFF2-40B4-BE49-F238E27FC236}">
                <a16:creationId xmlns:a16="http://schemas.microsoft.com/office/drawing/2014/main" id="{3CECC475-4DBF-0247-B980-381AA46476D0}"/>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4153568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mparació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
Cuarto nivel
Quinto nivel</a:t>
            </a:r>
            <a:endParaRPr lang="en-US" dirty="0"/>
          </a:p>
        </p:txBody>
      </p:sp>
      <p:sp>
        <p:nvSpPr>
          <p:cNvPr id="4" name="Content Placeholder 3"/>
          <p:cNvSpPr>
            <a:spLocks noGrp="1"/>
          </p:cNvSpPr>
          <p:nvPr>
            <p:ph sz="half" idx="2"/>
          </p:nvPr>
        </p:nvSpPr>
        <p:spPr>
          <a:xfrm>
            <a:off x="839788" y="2505075"/>
            <a:ext cx="5157787" cy="3684588"/>
          </a:xfrm>
        </p:spPr>
        <p:txBody>
          <a:bodyPr/>
          <a:lstStyle/>
          <a:p>
            <a:pPr lvl="0"/>
            <a:r>
              <a:rPr lang="es-ES" smtClean="0"/>
              <a:t>Editar el estilo de texto del patrón</a:t>
            </a:r>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
Cuarto nivel
Quinto nivel</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s-ES" smtClean="0"/>
              <a:t>Editar el estilo de texto del patrón</a:t>
            </a:r>
          </a:p>
        </p:txBody>
      </p:sp>
      <p:sp>
        <p:nvSpPr>
          <p:cNvPr id="7" name="Date Placeholder 6"/>
          <p:cNvSpPr>
            <a:spLocks noGrp="1"/>
          </p:cNvSpPr>
          <p:nvPr>
            <p:ph type="dt" sz="half" idx="10"/>
          </p:nvPr>
        </p:nvSpPr>
        <p:spPr/>
        <p:txBody>
          <a:bodyPr/>
          <a:lstStyle/>
          <a:p>
            <a:fld id="{985F64D7-36CE-634B-9F84-43786A9F2622}" type="datetime1">
              <a:rPr lang="es-419" smtClean="0"/>
              <a:t>4/4/2019</a:t>
            </a:fld>
            <a:endParaRPr lang="es-419"/>
          </a:p>
        </p:txBody>
      </p:sp>
      <p:sp>
        <p:nvSpPr>
          <p:cNvPr id="8" name="Footer Placeholder 7"/>
          <p:cNvSpPr>
            <a:spLocks noGrp="1"/>
          </p:cNvSpPr>
          <p:nvPr>
            <p:ph type="ftr" sz="quarter" idx="11"/>
          </p:nvPr>
        </p:nvSpPr>
        <p:spPr/>
        <p:txBody>
          <a:bodyPr/>
          <a:lstStyle/>
          <a:p>
            <a:endParaRPr lang="es-419"/>
          </a:p>
        </p:txBody>
      </p:sp>
      <p:sp>
        <p:nvSpPr>
          <p:cNvPr id="9" name="Slide Number Placeholder 8"/>
          <p:cNvSpPr>
            <a:spLocks noGrp="1"/>
          </p:cNvSpPr>
          <p:nvPr>
            <p:ph type="sldNum" sz="quarter" idx="12"/>
          </p:nvPr>
        </p:nvSpPr>
        <p:spPr/>
        <p:txBody>
          <a:bodyPr/>
          <a:lstStyle/>
          <a:p>
            <a:fld id="{3D6F0D97-A1BD-3943-A3C4-B98B3C0B7906}" type="slidenum">
              <a:rPr lang="es-419" smtClean="0"/>
              <a:t>‹Nº›</a:t>
            </a:fld>
            <a:endParaRPr lang="es-419"/>
          </a:p>
        </p:txBody>
      </p:sp>
      <p:sp>
        <p:nvSpPr>
          <p:cNvPr id="10" name="Title Placeholder 1">
            <a:extLst>
              <a:ext uri="{FF2B5EF4-FFF2-40B4-BE49-F238E27FC236}">
                <a16:creationId xmlns:a16="http://schemas.microsoft.com/office/drawing/2014/main" id="{4DB4C07C-B754-0648-B675-DE23036CB960}"/>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2011004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5CFDC-1C11-B94D-9B93-3232D4D9CAF1}" type="datetime1">
              <a:rPr lang="es-419" smtClean="0"/>
              <a:t>4/4/2019</a:t>
            </a:fld>
            <a:endParaRPr lang="es-419"/>
          </a:p>
        </p:txBody>
      </p:sp>
      <p:sp>
        <p:nvSpPr>
          <p:cNvPr id="3" name="Footer Placeholder 2"/>
          <p:cNvSpPr>
            <a:spLocks noGrp="1"/>
          </p:cNvSpPr>
          <p:nvPr>
            <p:ph type="ftr" sz="quarter" idx="11"/>
          </p:nvPr>
        </p:nvSpPr>
        <p:spPr/>
        <p:txBody>
          <a:bodyPr/>
          <a:lstStyle/>
          <a:p>
            <a:endParaRPr lang="es-419"/>
          </a:p>
        </p:txBody>
      </p:sp>
      <p:sp>
        <p:nvSpPr>
          <p:cNvPr id="4" name="Slide Number Placeholder 3"/>
          <p:cNvSpPr>
            <a:spLocks noGrp="1"/>
          </p:cNvSpPr>
          <p:nvPr>
            <p:ph type="sldNum" sz="quarter" idx="12"/>
          </p:nvPr>
        </p:nvSpPr>
        <p:spPr/>
        <p:txBody>
          <a:bodyPr/>
          <a:lstStyle/>
          <a:p>
            <a:fld id="{3D6F0D97-A1BD-3943-A3C4-B98B3C0B7906}" type="slidenum">
              <a:rPr lang="es-419" smtClean="0"/>
              <a:t>‹Nº›</a:t>
            </a:fld>
            <a:endParaRPr lang="es-419"/>
          </a:p>
        </p:txBody>
      </p:sp>
      <p:sp>
        <p:nvSpPr>
          <p:cNvPr id="5" name="Title Placeholder 1">
            <a:extLst>
              <a:ext uri="{FF2B5EF4-FFF2-40B4-BE49-F238E27FC236}">
                <a16:creationId xmlns:a16="http://schemas.microsoft.com/office/drawing/2014/main" id="{65528322-59A1-1E44-973E-CF9A67C23AAD}"/>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36514495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696598"/>
            <a:ext cx="6172200" cy="41644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820BDB7-35DA-3646-9CAB-649E780DC78E}" type="datetime1">
              <a:rPr lang="es-419" smtClean="0"/>
              <a:t>4/4/2019</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3D6F0D97-A1BD-3943-A3C4-B98B3C0B7906}" type="slidenum">
              <a:rPr lang="es-419" smtClean="0"/>
              <a:t>‹Nº›</a:t>
            </a:fld>
            <a:endParaRPr lang="es-419"/>
          </a:p>
        </p:txBody>
      </p:sp>
      <p:sp>
        <p:nvSpPr>
          <p:cNvPr id="8" name="Title Placeholder 1">
            <a:extLst>
              <a:ext uri="{FF2B5EF4-FFF2-40B4-BE49-F238E27FC236}">
                <a16:creationId xmlns:a16="http://schemas.microsoft.com/office/drawing/2014/main" id="{69273172-D80F-F847-9D0C-6BBCC7FB157D}"/>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27295329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PT_Banobras_18_12_18">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586429"/>
            <a:ext cx="6172200" cy="427462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6BE2D974-47F3-B649-B716-E351F636FAB6}" type="datetime1">
              <a:rPr lang="es-419" smtClean="0"/>
              <a:t>4/4/2019</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3D6F0D97-A1BD-3943-A3C4-B98B3C0B7906}" type="slidenum">
              <a:rPr lang="es-419" smtClean="0"/>
              <a:t>‹Nº›</a:t>
            </a:fld>
            <a:endParaRPr lang="es-419"/>
          </a:p>
        </p:txBody>
      </p:sp>
      <p:sp>
        <p:nvSpPr>
          <p:cNvPr id="8" name="Title Placeholder 1">
            <a:extLst>
              <a:ext uri="{FF2B5EF4-FFF2-40B4-BE49-F238E27FC236}">
                <a16:creationId xmlns:a16="http://schemas.microsoft.com/office/drawing/2014/main" id="{BAAD6652-B7E6-9D4E-9E75-BB29A471A936}"/>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791322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200"/>
            </a:lvl1pPr>
            <a:lvl2pPr>
              <a:defRPr sz="2000"/>
            </a:lvl2pPr>
            <a:lvl3pPr>
              <a:defRPr sz="18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619FD13-A1D5-4539-8823-2558CDBCDC79}" type="datetime1">
              <a:rPr lang="en-US" smtClean="0"/>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‹Nº›</a:t>
            </a:fld>
            <a:endParaRPr lang="en-US"/>
          </a:p>
        </p:txBody>
      </p:sp>
      <p:sp>
        <p:nvSpPr>
          <p:cNvPr id="7" name="Title Placeholder 1"/>
          <p:cNvSpPr>
            <a:spLocks noGrp="1"/>
          </p:cNvSpPr>
          <p:nvPr>
            <p:ph type="title" hasCustomPrompt="1"/>
          </p:nvPr>
        </p:nvSpPr>
        <p:spPr>
          <a:xfrm>
            <a:off x="609600" y="274638"/>
            <a:ext cx="10972800" cy="760532"/>
          </a:xfrm>
          <a:prstGeom prst="rect">
            <a:avLst/>
          </a:prstGeom>
        </p:spPr>
        <p:txBody>
          <a:bodyPr vert="horz" lIns="91440" tIns="45720" rIns="91440" bIns="45720" rtlCol="0" anchor="ctr">
            <a:noAutofit/>
          </a:bodyPr>
          <a:lstStyle>
            <a:lvl1pPr>
              <a:defRPr/>
            </a:lvl1pPr>
          </a:lstStyle>
          <a:p>
            <a:r>
              <a:rPr lang="en-US" dirty="0" smtClean="0"/>
              <a:t/>
            </a:r>
            <a:br>
              <a:rPr lang="en-US" dirty="0" smtClean="0"/>
            </a:br>
            <a:r>
              <a:rPr lang="en-US" dirty="0" err="1" smtClean="0"/>
              <a:t>Título</a:t>
            </a:r>
            <a:endParaRPr lang="en-US" dirty="0"/>
          </a:p>
        </p:txBody>
      </p:sp>
    </p:spTree>
    <p:extLst>
      <p:ext uri="{BB962C8B-B14F-4D97-AF65-F5344CB8AC3E}">
        <p14:creationId xmlns:p14="http://schemas.microsoft.com/office/powerpoint/2010/main" val="1311639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B941BDD-3720-634C-A26F-FFFE3720F916}" type="datetime1">
              <a:rPr lang="es-419" smtClean="0"/>
              <a:t>4/4/2019</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3D6F0D97-A1BD-3943-A3C4-B98B3C0B7906}" type="slidenum">
              <a:rPr lang="es-419" smtClean="0"/>
              <a:t>‹Nº›</a:t>
            </a:fld>
            <a:endParaRPr lang="es-419"/>
          </a:p>
        </p:txBody>
      </p:sp>
    </p:spTree>
    <p:extLst>
      <p:ext uri="{BB962C8B-B14F-4D97-AF65-F5344CB8AC3E}">
        <p14:creationId xmlns:p14="http://schemas.microsoft.com/office/powerpoint/2010/main" val="2736208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702956"/>
          </a:xfrm>
        </p:spPr>
        <p:txBody>
          <a:bodyPr anchor="b"/>
          <a:lstStyle>
            <a:lvl1pPr algn="ctr">
              <a:defRPr sz="2800">
                <a:solidFill>
                  <a:schemeClr val="bg1">
                    <a:lumMod val="50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2599981"/>
            <a:ext cx="10515600" cy="348966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D1179340-CB83-6245-BD46-A4FAA75C743E}" type="datetime1">
              <a:rPr lang="es-419" smtClean="0"/>
              <a:t>4/4/2019</a:t>
            </a:fld>
            <a:endParaRPr lang="es-419"/>
          </a:p>
        </p:txBody>
      </p:sp>
      <p:sp>
        <p:nvSpPr>
          <p:cNvPr id="5" name="Footer Placeholder 4"/>
          <p:cNvSpPr>
            <a:spLocks noGrp="1"/>
          </p:cNvSpPr>
          <p:nvPr>
            <p:ph type="ftr" sz="quarter" idx="11"/>
          </p:nvPr>
        </p:nvSpPr>
        <p:spPr/>
        <p:txBody>
          <a:bodyPr/>
          <a:lstStyle/>
          <a:p>
            <a:endParaRPr lang="es-419"/>
          </a:p>
        </p:txBody>
      </p:sp>
      <p:sp>
        <p:nvSpPr>
          <p:cNvPr id="6" name="Slide Number Placeholder 5"/>
          <p:cNvSpPr>
            <a:spLocks noGrp="1"/>
          </p:cNvSpPr>
          <p:nvPr>
            <p:ph type="sldNum" sz="quarter" idx="12"/>
          </p:nvPr>
        </p:nvSpPr>
        <p:spPr/>
        <p:txBody>
          <a:bodyPr/>
          <a:lstStyle/>
          <a:p>
            <a:fld id="{3D6F0D97-A1BD-3943-A3C4-B98B3C0B7906}" type="slidenum">
              <a:rPr lang="es-419" smtClean="0"/>
              <a:t>‹Nº›</a:t>
            </a:fld>
            <a:endParaRPr lang="es-419"/>
          </a:p>
        </p:txBody>
      </p:sp>
      <p:sp>
        <p:nvSpPr>
          <p:cNvPr id="8" name="Title Placeholder 1">
            <a:extLst>
              <a:ext uri="{FF2B5EF4-FFF2-40B4-BE49-F238E27FC236}">
                <a16:creationId xmlns:a16="http://schemas.microsoft.com/office/drawing/2014/main" id="{9907CDD9-98B5-0E40-AB80-73324E9A7B76}"/>
              </a:ext>
            </a:extLst>
          </p:cNvPr>
          <p:cNvSpPr txBox="1">
            <a:spLocks/>
          </p:cNvSpPr>
          <p:nvPr/>
        </p:nvSpPr>
        <p:spPr>
          <a:xfrm>
            <a:off x="7271133" y="264405"/>
            <a:ext cx="4890112" cy="1145754"/>
          </a:xfrm>
          <a:prstGeom prst="rect">
            <a:avLst/>
          </a:prstGeom>
        </p:spPr>
        <p:txBody>
          <a:bodyPr vert="horz" lIns="91440" tIns="45720" rIns="91440" bIns="45720" rtlCol="0" anchor="ctr">
            <a:noAutofit/>
          </a:bodyPr>
          <a:lstStyle>
            <a:lvl1pPr algn="r" defTabSz="914400" rtl="0" eaLnBrk="1" latinLnBrk="0" hangingPunct="1">
              <a:lnSpc>
                <a:spcPct val="90000"/>
              </a:lnSpc>
              <a:spcBef>
                <a:spcPct val="0"/>
              </a:spcBef>
              <a:buNone/>
              <a:defRPr sz="2400" b="1" i="0" kern="1200">
                <a:solidFill>
                  <a:schemeClr val="bg1"/>
                </a:solidFill>
                <a:latin typeface="Montserrat SemiBold" pitchFamily="2" charset="77"/>
                <a:ea typeface="+mj-ea"/>
                <a:cs typeface="+mj-cs"/>
              </a:defRPr>
            </a:lvl1pPr>
          </a:lstStyle>
          <a:p>
            <a:r>
              <a:rPr lang="es-ES"/>
              <a:t>Haga clic para modificar el estilo de título del patrón</a:t>
            </a:r>
            <a:endParaRPr lang="en-US" dirty="0"/>
          </a:p>
        </p:txBody>
      </p:sp>
      <p:sp>
        <p:nvSpPr>
          <p:cNvPr id="9" name="Title Placeholder 1">
            <a:extLst>
              <a:ext uri="{FF2B5EF4-FFF2-40B4-BE49-F238E27FC236}">
                <a16:creationId xmlns:a16="http://schemas.microsoft.com/office/drawing/2014/main" id="{40D0BA85-0851-DD43-9CE5-009EA17BB190}"/>
              </a:ext>
            </a:extLst>
          </p:cNvPr>
          <p:cNvSpPr txBox="1">
            <a:spLocks/>
          </p:cNvSpPr>
          <p:nvPr userDrawn="1"/>
        </p:nvSpPr>
        <p:spPr>
          <a:xfrm>
            <a:off x="7271133" y="264405"/>
            <a:ext cx="4890112" cy="1145754"/>
          </a:xfrm>
          <a:prstGeom prst="rect">
            <a:avLst/>
          </a:prstGeom>
        </p:spPr>
        <p:txBody>
          <a:bodyPr vert="horz" lIns="91440" tIns="45720" rIns="91440" bIns="45720" rtlCol="0" anchor="ctr">
            <a:noAutofit/>
          </a:bodyPr>
          <a:lstStyle>
            <a:lvl1pPr algn="r" defTabSz="914400" rtl="0" eaLnBrk="1" latinLnBrk="0" hangingPunct="1">
              <a:lnSpc>
                <a:spcPct val="90000"/>
              </a:lnSpc>
              <a:spcBef>
                <a:spcPct val="0"/>
              </a:spcBef>
              <a:buNone/>
              <a:defRPr sz="2400" b="1" i="0" kern="1200">
                <a:solidFill>
                  <a:schemeClr val="bg1"/>
                </a:solidFill>
                <a:latin typeface="Montserrat SemiBold" pitchFamily="2" charset="77"/>
                <a:ea typeface="+mj-ea"/>
                <a:cs typeface="+mj-cs"/>
              </a:defRPr>
            </a:lvl1pPr>
          </a:lstStyle>
          <a:p>
            <a:r>
              <a:rPr lang="es-ES" dirty="0"/>
              <a:t>Haga clic para modificar el estilo de título del patrón</a:t>
            </a:r>
            <a:endParaRPr lang="en-US" dirty="0"/>
          </a:p>
        </p:txBody>
      </p:sp>
    </p:spTree>
    <p:extLst>
      <p:ext uri="{BB962C8B-B14F-4D97-AF65-F5344CB8AC3E}">
        <p14:creationId xmlns:p14="http://schemas.microsoft.com/office/powerpoint/2010/main" val="2676246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Editar el estilo de texto del patrón</a:t>
            </a:r>
          </a:p>
        </p:txBody>
      </p:sp>
      <p:sp>
        <p:nvSpPr>
          <p:cNvPr id="4" name="Content Placeholder 3"/>
          <p:cNvSpPr>
            <a:spLocks noGrp="1"/>
          </p:cNvSpPr>
          <p:nvPr>
            <p:ph sz="half" idx="2"/>
          </p:nvPr>
        </p:nvSpPr>
        <p:spPr>
          <a:xfrm>
            <a:off x="6172200" y="1825625"/>
            <a:ext cx="5181600" cy="4351338"/>
          </a:xfrm>
        </p:spPr>
        <p:txBody>
          <a:body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9A6E6C2-A983-4E4C-AD42-447BC2AB7525}" type="datetime1">
              <a:rPr lang="es-419" smtClean="0"/>
              <a:t>4/4/2019</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3D6F0D97-A1BD-3943-A3C4-B98B3C0B7906}" type="slidenum">
              <a:rPr lang="es-419" smtClean="0"/>
              <a:t>‹Nº›</a:t>
            </a:fld>
            <a:endParaRPr lang="es-419"/>
          </a:p>
        </p:txBody>
      </p:sp>
    </p:spTree>
    <p:extLst>
      <p:ext uri="{BB962C8B-B14F-4D97-AF65-F5344CB8AC3E}">
        <p14:creationId xmlns:p14="http://schemas.microsoft.com/office/powerpoint/2010/main" val="425973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
Cuarto nivel
Quinto nivel</a:t>
            </a:r>
            <a:endParaRPr lang="en-US" dirty="0"/>
          </a:p>
        </p:txBody>
      </p:sp>
      <p:sp>
        <p:nvSpPr>
          <p:cNvPr id="4" name="Content Placeholder 3"/>
          <p:cNvSpPr>
            <a:spLocks noGrp="1"/>
          </p:cNvSpPr>
          <p:nvPr>
            <p:ph sz="half" idx="2"/>
          </p:nvPr>
        </p:nvSpPr>
        <p:spPr>
          <a:xfrm>
            <a:off x="839788" y="2505075"/>
            <a:ext cx="5157787" cy="3684588"/>
          </a:xfrm>
        </p:spPr>
        <p:txBody>
          <a:bodyPr/>
          <a:lstStyle/>
          <a:p>
            <a:pPr lvl="0"/>
            <a:r>
              <a:rPr lang="es-ES" smtClean="0"/>
              <a:t>Editar el estilo de texto del patrón</a:t>
            </a:r>
          </a:p>
        </p:txBody>
      </p:sp>
      <p:sp>
        <p:nvSpPr>
          <p:cNvPr id="5" name="Text Placeholder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
Cuarto nivel
Quinto nivel</a:t>
            </a:r>
            <a:endParaRPr lang="en-US" dirty="0"/>
          </a:p>
        </p:txBody>
      </p:sp>
      <p:sp>
        <p:nvSpPr>
          <p:cNvPr id="6" name="Content Placeholder 5"/>
          <p:cNvSpPr>
            <a:spLocks noGrp="1"/>
          </p:cNvSpPr>
          <p:nvPr>
            <p:ph sz="quarter" idx="4"/>
          </p:nvPr>
        </p:nvSpPr>
        <p:spPr>
          <a:xfrm>
            <a:off x="6172200" y="2505075"/>
            <a:ext cx="5183188" cy="3684588"/>
          </a:xfrm>
        </p:spPr>
        <p:txBody>
          <a:bodyPr/>
          <a:lstStyle/>
          <a:p>
            <a:pPr lvl="0"/>
            <a:r>
              <a:rPr lang="es-ES" smtClean="0"/>
              <a:t>Editar el estilo de texto del patrón</a:t>
            </a:r>
          </a:p>
        </p:txBody>
      </p:sp>
      <p:sp>
        <p:nvSpPr>
          <p:cNvPr id="7" name="Date Placeholder 6"/>
          <p:cNvSpPr>
            <a:spLocks noGrp="1"/>
          </p:cNvSpPr>
          <p:nvPr>
            <p:ph type="dt" sz="half" idx="10"/>
          </p:nvPr>
        </p:nvSpPr>
        <p:spPr/>
        <p:txBody>
          <a:bodyPr/>
          <a:lstStyle/>
          <a:p>
            <a:fld id="{985F64D7-36CE-634B-9F84-43786A9F2622}" type="datetime1">
              <a:rPr lang="es-419" smtClean="0"/>
              <a:t>4/4/2019</a:t>
            </a:fld>
            <a:endParaRPr lang="es-419"/>
          </a:p>
        </p:txBody>
      </p:sp>
      <p:sp>
        <p:nvSpPr>
          <p:cNvPr id="8" name="Footer Placeholder 7"/>
          <p:cNvSpPr>
            <a:spLocks noGrp="1"/>
          </p:cNvSpPr>
          <p:nvPr>
            <p:ph type="ftr" sz="quarter" idx="11"/>
          </p:nvPr>
        </p:nvSpPr>
        <p:spPr/>
        <p:txBody>
          <a:bodyPr/>
          <a:lstStyle/>
          <a:p>
            <a:endParaRPr lang="es-419"/>
          </a:p>
        </p:txBody>
      </p:sp>
      <p:sp>
        <p:nvSpPr>
          <p:cNvPr id="9" name="Slide Number Placeholder 8"/>
          <p:cNvSpPr>
            <a:spLocks noGrp="1"/>
          </p:cNvSpPr>
          <p:nvPr>
            <p:ph type="sldNum" sz="quarter" idx="12"/>
          </p:nvPr>
        </p:nvSpPr>
        <p:spPr/>
        <p:txBody>
          <a:bodyPr/>
          <a:lstStyle/>
          <a:p>
            <a:fld id="{3D6F0D97-A1BD-3943-A3C4-B98B3C0B7906}" type="slidenum">
              <a:rPr lang="es-419" smtClean="0"/>
              <a:t>‹Nº›</a:t>
            </a:fld>
            <a:endParaRPr lang="es-419"/>
          </a:p>
        </p:txBody>
      </p:sp>
      <p:sp>
        <p:nvSpPr>
          <p:cNvPr id="10" name="Title Placeholder 1">
            <a:extLst>
              <a:ext uri="{FF2B5EF4-FFF2-40B4-BE49-F238E27FC236}">
                <a16:creationId xmlns:a16="http://schemas.microsoft.com/office/drawing/2014/main" id="{4DB4C07C-B754-0648-B675-DE23036CB960}"/>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3283382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3FC7BDA-506F-E14E-8D02-E75AF3EF5C74}" type="datetime1">
              <a:rPr lang="es-419" smtClean="0"/>
              <a:t>4/4/2019</a:t>
            </a:fld>
            <a:endParaRPr lang="es-419"/>
          </a:p>
        </p:txBody>
      </p:sp>
      <p:sp>
        <p:nvSpPr>
          <p:cNvPr id="4" name="Footer Placeholder 3"/>
          <p:cNvSpPr>
            <a:spLocks noGrp="1"/>
          </p:cNvSpPr>
          <p:nvPr>
            <p:ph type="ftr" sz="quarter" idx="11"/>
          </p:nvPr>
        </p:nvSpPr>
        <p:spPr/>
        <p:txBody>
          <a:bodyPr/>
          <a:lstStyle/>
          <a:p>
            <a:endParaRPr lang="es-419"/>
          </a:p>
        </p:txBody>
      </p:sp>
      <p:sp>
        <p:nvSpPr>
          <p:cNvPr id="5" name="Slide Number Placeholder 4"/>
          <p:cNvSpPr>
            <a:spLocks noGrp="1"/>
          </p:cNvSpPr>
          <p:nvPr>
            <p:ph type="sldNum" sz="quarter" idx="12"/>
          </p:nvPr>
        </p:nvSpPr>
        <p:spPr/>
        <p:txBody>
          <a:bodyPr/>
          <a:lstStyle/>
          <a:p>
            <a:fld id="{3D6F0D97-A1BD-3943-A3C4-B98B3C0B7906}" type="slidenum">
              <a:rPr lang="es-419" smtClean="0"/>
              <a:t>‹Nº›</a:t>
            </a:fld>
            <a:endParaRPr lang="es-419"/>
          </a:p>
        </p:txBody>
      </p:sp>
    </p:spTree>
    <p:extLst>
      <p:ext uri="{BB962C8B-B14F-4D97-AF65-F5344CB8AC3E}">
        <p14:creationId xmlns:p14="http://schemas.microsoft.com/office/powerpoint/2010/main" val="61615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2D267-7946-AC48-9F6C-5AE00B8ADEC5}" type="datetime1">
              <a:rPr lang="es-419" smtClean="0"/>
              <a:t>4/4/2019</a:t>
            </a:fld>
            <a:endParaRPr lang="es-419"/>
          </a:p>
        </p:txBody>
      </p:sp>
      <p:sp>
        <p:nvSpPr>
          <p:cNvPr id="3" name="Footer Placeholder 2"/>
          <p:cNvSpPr>
            <a:spLocks noGrp="1"/>
          </p:cNvSpPr>
          <p:nvPr>
            <p:ph type="ftr" sz="quarter" idx="11"/>
          </p:nvPr>
        </p:nvSpPr>
        <p:spPr/>
        <p:txBody>
          <a:bodyPr/>
          <a:lstStyle/>
          <a:p>
            <a:endParaRPr lang="es-419"/>
          </a:p>
        </p:txBody>
      </p:sp>
      <p:sp>
        <p:nvSpPr>
          <p:cNvPr id="4" name="Slide Number Placeholder 3"/>
          <p:cNvSpPr>
            <a:spLocks noGrp="1"/>
          </p:cNvSpPr>
          <p:nvPr>
            <p:ph type="sldNum" sz="quarter" idx="12"/>
          </p:nvPr>
        </p:nvSpPr>
        <p:spPr/>
        <p:txBody>
          <a:bodyPr/>
          <a:lstStyle/>
          <a:p>
            <a:fld id="{3D6F0D97-A1BD-3943-A3C4-B98B3C0B7906}" type="slidenum">
              <a:rPr lang="es-419" smtClean="0"/>
              <a:t>‹Nº›</a:t>
            </a:fld>
            <a:endParaRPr lang="es-419"/>
          </a:p>
        </p:txBody>
      </p:sp>
      <p:sp>
        <p:nvSpPr>
          <p:cNvPr id="5" name="Title Placeholder 1">
            <a:extLst>
              <a:ext uri="{FF2B5EF4-FFF2-40B4-BE49-F238E27FC236}">
                <a16:creationId xmlns:a16="http://schemas.microsoft.com/office/drawing/2014/main" id="{65528322-59A1-1E44-973E-CF9A67C23AAD}"/>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415411638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1696598"/>
            <a:ext cx="6172200" cy="41644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D820BDB7-35DA-3646-9CAB-649E780DC78E}" type="datetime1">
              <a:rPr lang="es-419" smtClean="0"/>
              <a:t>4/4/2019</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3D6F0D97-A1BD-3943-A3C4-B98B3C0B7906}" type="slidenum">
              <a:rPr lang="es-419" smtClean="0"/>
              <a:t>‹Nº›</a:t>
            </a:fld>
            <a:endParaRPr lang="es-419"/>
          </a:p>
        </p:txBody>
      </p:sp>
      <p:sp>
        <p:nvSpPr>
          <p:cNvPr id="8" name="Title Placeholder 1">
            <a:extLst>
              <a:ext uri="{FF2B5EF4-FFF2-40B4-BE49-F238E27FC236}">
                <a16:creationId xmlns:a16="http://schemas.microsoft.com/office/drawing/2014/main" id="{69273172-D80F-F847-9D0C-6BBCC7FB157D}"/>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136583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PT_Banobras_18_12_18">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586429"/>
            <a:ext cx="6172200" cy="427462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822D267-7946-AC48-9F6C-5AE00B8ADEC5}" type="datetime1">
              <a:rPr lang="es-419" smtClean="0"/>
              <a:t>4/4/2019</a:t>
            </a:fld>
            <a:endParaRPr lang="es-419"/>
          </a:p>
        </p:txBody>
      </p:sp>
      <p:sp>
        <p:nvSpPr>
          <p:cNvPr id="6" name="Footer Placeholder 5"/>
          <p:cNvSpPr>
            <a:spLocks noGrp="1"/>
          </p:cNvSpPr>
          <p:nvPr>
            <p:ph type="ftr" sz="quarter" idx="11"/>
          </p:nvPr>
        </p:nvSpPr>
        <p:spPr/>
        <p:txBody>
          <a:bodyPr/>
          <a:lstStyle/>
          <a:p>
            <a:endParaRPr lang="es-419"/>
          </a:p>
        </p:txBody>
      </p:sp>
      <p:sp>
        <p:nvSpPr>
          <p:cNvPr id="7" name="Slide Number Placeholder 6"/>
          <p:cNvSpPr>
            <a:spLocks noGrp="1"/>
          </p:cNvSpPr>
          <p:nvPr>
            <p:ph type="sldNum" sz="quarter" idx="12"/>
          </p:nvPr>
        </p:nvSpPr>
        <p:spPr/>
        <p:txBody>
          <a:bodyPr/>
          <a:lstStyle/>
          <a:p>
            <a:fld id="{3D6F0D97-A1BD-3943-A3C4-B98B3C0B7906}" type="slidenum">
              <a:rPr lang="es-419" smtClean="0"/>
              <a:t>‹Nº›</a:t>
            </a:fld>
            <a:endParaRPr lang="es-419"/>
          </a:p>
        </p:txBody>
      </p:sp>
      <p:sp>
        <p:nvSpPr>
          <p:cNvPr id="8" name="Title Placeholder 1">
            <a:extLst>
              <a:ext uri="{FF2B5EF4-FFF2-40B4-BE49-F238E27FC236}">
                <a16:creationId xmlns:a16="http://schemas.microsoft.com/office/drawing/2014/main" id="{BAAD6652-B7E6-9D4E-9E75-BB29A471A936}"/>
              </a:ext>
            </a:extLst>
          </p:cNvPr>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Tree>
    <p:extLst>
      <p:ext uri="{BB962C8B-B14F-4D97-AF65-F5344CB8AC3E}">
        <p14:creationId xmlns:p14="http://schemas.microsoft.com/office/powerpoint/2010/main" val="357051433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71133" y="264405"/>
            <a:ext cx="4890112" cy="11457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2D267-7946-AC48-9F6C-5AE00B8ADEC5}" type="datetime1">
              <a:rPr lang="es-419" smtClean="0"/>
              <a:t>4/4/2019</a:t>
            </a:fld>
            <a:endParaRPr lang="es-419"/>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419"/>
          </a:p>
        </p:txBody>
      </p:sp>
      <p:sp>
        <p:nvSpPr>
          <p:cNvPr id="6" name="Slide Number Placeholder 5"/>
          <p:cNvSpPr>
            <a:spLocks noGrp="1"/>
          </p:cNvSpPr>
          <p:nvPr>
            <p:ph type="sldNum" sz="quarter" idx="4"/>
          </p:nvPr>
        </p:nvSpPr>
        <p:spPr>
          <a:xfrm>
            <a:off x="8610600" y="632329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6F0D97-A1BD-3943-A3C4-B98B3C0B7906}" type="slidenum">
              <a:rPr lang="es-419" smtClean="0"/>
              <a:t>‹Nº›</a:t>
            </a:fld>
            <a:endParaRPr lang="es-419"/>
          </a:p>
        </p:txBody>
      </p:sp>
    </p:spTree>
    <p:extLst>
      <p:ext uri="{BB962C8B-B14F-4D97-AF65-F5344CB8AC3E}">
        <p14:creationId xmlns:p14="http://schemas.microsoft.com/office/powerpoint/2010/main" val="1879071667"/>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673" r:id="rId10"/>
    <p:sldLayoutId id="2147483677" r:id="rId11"/>
    <p:sldLayoutId id="2147483679" r:id="rId12"/>
    <p:sldLayoutId id="2147483680" r:id="rId13"/>
    <p:sldLayoutId id="2147483681" r:id="rId14"/>
    <p:sldLayoutId id="2147483718" r:id="rId15"/>
  </p:sldLayoutIdLst>
  <p:hf hdr="0" ftr="0" dt="0"/>
  <p:txStyles>
    <p:titleStyle>
      <a:lvl1pPr algn="r" defTabSz="914400" rtl="0" eaLnBrk="1" latinLnBrk="0" hangingPunct="1">
        <a:lnSpc>
          <a:spcPct val="90000"/>
        </a:lnSpc>
        <a:spcBef>
          <a:spcPct val="0"/>
        </a:spcBef>
        <a:buNone/>
        <a:defRPr sz="2400" b="1" i="0" kern="1200">
          <a:solidFill>
            <a:schemeClr val="bg1"/>
          </a:solidFill>
          <a:latin typeface="Montserrat SemiBold"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lumMod val="50000"/>
            </a:schemeClr>
          </a:solidFill>
          <a:latin typeface="Montserrat"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13D77A49-E0A3-B046-8667-89D6842B330B}"/>
              </a:ext>
            </a:extLst>
          </p:cNvPr>
          <p:cNvPicPr>
            <a:picLocks noChangeAspect="1"/>
          </p:cNvPicPr>
          <p:nvPr/>
        </p:nvPicPr>
        <p:blipFill>
          <a:blip r:embed="rId2"/>
          <a:stretch>
            <a:fillRect/>
          </a:stretch>
        </p:blipFill>
        <p:spPr>
          <a:xfrm>
            <a:off x="-54430" y="-65315"/>
            <a:ext cx="12466523" cy="7021285"/>
          </a:xfrm>
          <a:prstGeom prst="rect">
            <a:avLst/>
          </a:prstGeom>
        </p:spPr>
      </p:pic>
      <p:sp>
        <p:nvSpPr>
          <p:cNvPr id="3" name="Subtítulo 2">
            <a:extLst>
              <a:ext uri="{FF2B5EF4-FFF2-40B4-BE49-F238E27FC236}">
                <a16:creationId xmlns:a16="http://schemas.microsoft.com/office/drawing/2014/main" id="{47590F8F-55F5-7A40-A122-1BB75A58512B}"/>
              </a:ext>
            </a:extLst>
          </p:cNvPr>
          <p:cNvSpPr>
            <a:spLocks noGrp="1"/>
          </p:cNvSpPr>
          <p:nvPr>
            <p:ph type="subTitle" idx="1"/>
          </p:nvPr>
        </p:nvSpPr>
        <p:spPr>
          <a:xfrm>
            <a:off x="1528816" y="5877152"/>
            <a:ext cx="9144000" cy="447448"/>
          </a:xfrm>
        </p:spPr>
        <p:txBody>
          <a:bodyPr>
            <a:normAutofit/>
          </a:bodyPr>
          <a:lstStyle/>
          <a:p>
            <a:r>
              <a:rPr lang="es-419" sz="2000" dirty="0">
                <a:solidFill>
                  <a:schemeClr val="bg1"/>
                </a:solidFill>
                <a:latin typeface="Montserrat Medium" pitchFamily="2" charset="77"/>
              </a:rPr>
              <a:t>5</a:t>
            </a:r>
            <a:r>
              <a:rPr lang="es-419" sz="2000" dirty="0" smtClean="0">
                <a:solidFill>
                  <a:schemeClr val="bg1"/>
                </a:solidFill>
                <a:latin typeface="Montserrat Medium" pitchFamily="2" charset="77"/>
              </a:rPr>
              <a:t> de abril de 2019</a:t>
            </a:r>
            <a:endParaRPr lang="es-419" sz="2000" dirty="0">
              <a:solidFill>
                <a:schemeClr val="bg1"/>
              </a:solidFill>
              <a:latin typeface="Montserrat Medium" pitchFamily="2" charset="77"/>
            </a:endParaRPr>
          </a:p>
        </p:txBody>
      </p:sp>
      <p:sp>
        <p:nvSpPr>
          <p:cNvPr id="4" name="Marcador de número de diapositiva 3">
            <a:extLst>
              <a:ext uri="{FF2B5EF4-FFF2-40B4-BE49-F238E27FC236}">
                <a16:creationId xmlns:a16="http://schemas.microsoft.com/office/drawing/2014/main" id="{49EBC018-39F3-1342-B101-80C090B92A7A}"/>
              </a:ext>
            </a:extLst>
          </p:cNvPr>
          <p:cNvSpPr>
            <a:spLocks noGrp="1"/>
          </p:cNvSpPr>
          <p:nvPr>
            <p:ph type="sldNum" sz="quarter" idx="12"/>
          </p:nvPr>
        </p:nvSpPr>
        <p:spPr/>
        <p:txBody>
          <a:bodyPr/>
          <a:lstStyle/>
          <a:p>
            <a:fld id="{3D6F0D97-A1BD-3943-A3C4-B98B3C0B7906}" type="slidenum">
              <a:rPr lang="es-419" smtClean="0"/>
              <a:t>1</a:t>
            </a:fld>
            <a:endParaRPr lang="es-419" dirty="0"/>
          </a:p>
        </p:txBody>
      </p:sp>
      <p:sp>
        <p:nvSpPr>
          <p:cNvPr id="2" name="Título 1">
            <a:extLst>
              <a:ext uri="{FF2B5EF4-FFF2-40B4-BE49-F238E27FC236}">
                <a16:creationId xmlns:a16="http://schemas.microsoft.com/office/drawing/2014/main" id="{3582A9C2-B12B-C94E-9E6E-DC931A2B1AE4}"/>
              </a:ext>
            </a:extLst>
          </p:cNvPr>
          <p:cNvSpPr>
            <a:spLocks noGrp="1"/>
          </p:cNvSpPr>
          <p:nvPr>
            <p:ph type="title"/>
          </p:nvPr>
        </p:nvSpPr>
        <p:spPr>
          <a:xfrm>
            <a:off x="1528816" y="2446679"/>
            <a:ext cx="9144000" cy="2523033"/>
          </a:xfrm>
        </p:spPr>
        <p:txBody>
          <a:bodyPr>
            <a:normAutofit fontScale="90000"/>
          </a:bodyPr>
          <a:lstStyle/>
          <a:p>
            <a:pPr algn="ctr"/>
            <a:r>
              <a:rPr lang="es-419" sz="3200" dirty="0" smtClean="0">
                <a:latin typeface="Montserrat" pitchFamily="2" charset="77"/>
              </a:rPr>
              <a:t>“Manual de Transparencia, Acceso a la Información y Protección de Datos Personales”</a:t>
            </a:r>
            <a:br>
              <a:rPr lang="es-419" sz="3200" dirty="0" smtClean="0">
                <a:latin typeface="Montserrat" pitchFamily="2" charset="77"/>
              </a:rPr>
            </a:br>
            <a:r>
              <a:rPr lang="es-419" sz="3200" dirty="0">
                <a:latin typeface="Montserrat" pitchFamily="2" charset="77"/>
              </a:rPr>
              <a:t/>
            </a:r>
            <a:br>
              <a:rPr lang="es-419" sz="3200" dirty="0">
                <a:latin typeface="Montserrat" pitchFamily="2" charset="77"/>
              </a:rPr>
            </a:br>
            <a:r>
              <a:rPr lang="es-419" sz="3200" dirty="0">
                <a:latin typeface="Montserrat" pitchFamily="2" charset="77"/>
              </a:rPr>
              <a:t/>
            </a:r>
            <a:br>
              <a:rPr lang="es-419" sz="3200" dirty="0">
                <a:latin typeface="Montserrat" pitchFamily="2" charset="77"/>
              </a:rPr>
            </a:br>
            <a:r>
              <a:rPr lang="es-419" dirty="0" smtClean="0">
                <a:latin typeface="Montserrat" pitchFamily="2" charset="77"/>
              </a:rPr>
              <a:t>Dirección General Adjunta Jurídica</a:t>
            </a:r>
            <a:br>
              <a:rPr lang="es-419" dirty="0" smtClean="0">
                <a:latin typeface="Montserrat" pitchFamily="2" charset="77"/>
              </a:rPr>
            </a:br>
            <a:r>
              <a:rPr lang="es-419" dirty="0" smtClean="0">
                <a:latin typeface="Montserrat" pitchFamily="2" charset="77"/>
              </a:rPr>
              <a:t>Unidad de Transparencia y Acceso a la Información</a:t>
            </a:r>
            <a:endParaRPr lang="es-419" b="1" dirty="0">
              <a:solidFill>
                <a:schemeClr val="bg1"/>
              </a:solidFill>
              <a:latin typeface="Montserrat" pitchFamily="2" charset="77"/>
            </a:endParaRPr>
          </a:p>
        </p:txBody>
      </p:sp>
      <p:pic>
        <p:nvPicPr>
          <p:cNvPr id="10" name="Imagen 9">
            <a:extLst>
              <a:ext uri="{FF2B5EF4-FFF2-40B4-BE49-F238E27FC236}">
                <a16:creationId xmlns:a16="http://schemas.microsoft.com/office/drawing/2014/main" id="{9487D9CF-2670-0544-B63A-0F6A10785E6A}"/>
              </a:ext>
            </a:extLst>
          </p:cNvPr>
          <p:cNvPicPr>
            <a:picLocks noChangeAspect="1"/>
          </p:cNvPicPr>
          <p:nvPr/>
        </p:nvPicPr>
        <p:blipFill>
          <a:blip r:embed="rId3"/>
          <a:stretch>
            <a:fillRect/>
          </a:stretch>
        </p:blipFill>
        <p:spPr>
          <a:xfrm>
            <a:off x="2746452" y="956114"/>
            <a:ext cx="6785174" cy="840137"/>
          </a:xfrm>
          <a:prstGeom prst="rect">
            <a:avLst/>
          </a:prstGeom>
        </p:spPr>
      </p:pic>
    </p:spTree>
    <p:extLst>
      <p:ext uri="{BB962C8B-B14F-4D97-AF65-F5344CB8AC3E}">
        <p14:creationId xmlns:p14="http://schemas.microsoft.com/office/powerpoint/2010/main" val="1723225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10</a:t>
            </a:fld>
            <a:endParaRPr lang="en-US"/>
          </a:p>
        </p:txBody>
      </p:sp>
      <p:sp>
        <p:nvSpPr>
          <p:cNvPr id="6" name="3 Título"/>
          <p:cNvSpPr>
            <a:spLocks noGrp="1"/>
          </p:cNvSpPr>
          <p:nvPr>
            <p:ph type="title"/>
          </p:nvPr>
        </p:nvSpPr>
        <p:spPr>
          <a:xfrm>
            <a:off x="5111884" y="585813"/>
            <a:ext cx="6866171" cy="546072"/>
          </a:xfrm>
        </p:spPr>
        <p:txBody>
          <a:bodyPr/>
          <a:lstStyle/>
          <a:p>
            <a:r>
              <a:rPr lang="es-MX" sz="1900" dirty="0" smtClean="0">
                <a:latin typeface="Montserrat" panose="00000500000000000000" pitchFamily="2" charset="0"/>
              </a:rPr>
              <a:t>Procedimiento de Inexistencia de la Información:</a:t>
            </a:r>
            <a:br>
              <a:rPr lang="es-MX" sz="1900" dirty="0" smtClean="0">
                <a:latin typeface="Montserrat" panose="00000500000000000000" pitchFamily="2" charset="0"/>
              </a:rPr>
            </a:br>
            <a:r>
              <a:rPr lang="es-MX" sz="1900" i="1" dirty="0" smtClean="0">
                <a:latin typeface="Montserrat" panose="00000500000000000000" pitchFamily="2" charset="0"/>
              </a:rPr>
              <a:t>Criterios de interpretación INAI</a:t>
            </a:r>
            <a:endParaRPr lang="es-MX" sz="1900" i="1" dirty="0">
              <a:latin typeface="Montserrat" panose="00000500000000000000" pitchFamily="2" charset="0"/>
            </a:endParaRPr>
          </a:p>
        </p:txBody>
      </p:sp>
      <p:sp>
        <p:nvSpPr>
          <p:cNvPr id="4" name="2 CuadroTexto"/>
          <p:cNvSpPr txBox="1"/>
          <p:nvPr/>
        </p:nvSpPr>
        <p:spPr>
          <a:xfrm>
            <a:off x="1121166" y="2156697"/>
            <a:ext cx="3356138"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Criterio 14-17.- Inexistencia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86585" y="2810175"/>
            <a:ext cx="4625299" cy="1421928"/>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La </a:t>
            </a:r>
            <a:r>
              <a:rPr lang="es-MX" sz="1600" dirty="0">
                <a:latin typeface="Montserrat" panose="00000500000000000000" pitchFamily="2" charset="0"/>
              </a:rPr>
              <a:t>inexistencia es una cuestión de hecho que se atribuye a la información solicitada e implica que ésta no se encuentra en los archivos del sujeto obligado, no obstante que cuenta con facultades para poseerla. </a:t>
            </a:r>
          </a:p>
        </p:txBody>
      </p:sp>
      <p:sp>
        <p:nvSpPr>
          <p:cNvPr id="10" name="2 CuadroTexto"/>
          <p:cNvSpPr txBox="1"/>
          <p:nvPr/>
        </p:nvSpPr>
        <p:spPr>
          <a:xfrm>
            <a:off x="6832615" y="1470737"/>
            <a:ext cx="4825753" cy="1077218"/>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Criterio 07-17.- Casos en los que no es necesario que el Comité de Transparencia confirme formalmente la inexistencia de la información </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1" name="3 Rectángulo"/>
          <p:cNvSpPr/>
          <p:nvPr/>
        </p:nvSpPr>
        <p:spPr>
          <a:xfrm>
            <a:off x="6620998" y="2657775"/>
            <a:ext cx="5248985" cy="3776418"/>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La </a:t>
            </a:r>
            <a:r>
              <a:rPr lang="es-MX" sz="1400" dirty="0">
                <a:latin typeface="Montserrat" panose="00000500000000000000" pitchFamily="2" charset="0"/>
              </a:rPr>
              <a:t>Ley General de Transparencia y Acceso a la Información Pública y la Ley Federal de Transparencia y Acceso a la Información Pública establecen el procedimiento que deben seguir los sujetos obligados cuando la información solicitada no se encuentre en sus archivos; el cual implica, entre otras cosas, que el Comité de Transparencia confirme la inexistencia manifestada por las áreas competentes que hubiesen realizado la búsqueda de la información. No obstante lo anterior, en aquellos casos en que no se advierta obligación alguna de los sujetos obligados para contar con la información, derivado del análisis a la normativa aplicable a la materia de la solicitud; y además no se tengan elementos de convicción que permitan suponer que ésta debe obrar en sus archivos, no será necesario que el Comité de Transparencia emita una resolución que confirme la inexistencia de la información. </a:t>
            </a:r>
          </a:p>
        </p:txBody>
      </p:sp>
    </p:spTree>
    <p:extLst>
      <p:ext uri="{BB962C8B-B14F-4D97-AF65-F5344CB8AC3E}">
        <p14:creationId xmlns:p14="http://schemas.microsoft.com/office/powerpoint/2010/main" val="446123954"/>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11</a:t>
            </a:fld>
            <a:endParaRPr lang="en-US"/>
          </a:p>
        </p:txBody>
      </p:sp>
      <p:sp>
        <p:nvSpPr>
          <p:cNvPr id="6" name="3 Título"/>
          <p:cNvSpPr>
            <a:spLocks noGrp="1"/>
          </p:cNvSpPr>
          <p:nvPr>
            <p:ph type="title"/>
          </p:nvPr>
        </p:nvSpPr>
        <p:spPr>
          <a:xfrm>
            <a:off x="6471138" y="585813"/>
            <a:ext cx="5506916" cy="546072"/>
          </a:xfrm>
        </p:spPr>
        <p:txBody>
          <a:bodyPr/>
          <a:lstStyle/>
          <a:p>
            <a:r>
              <a:rPr lang="es-MX" sz="1900" dirty="0" smtClean="0">
                <a:latin typeface="Montserrat" panose="00000500000000000000" pitchFamily="2" charset="0"/>
              </a:rPr>
              <a:t>Procedimiento de No Competencia</a:t>
            </a:r>
            <a:endParaRPr lang="es-MX" sz="1900" dirty="0">
              <a:latin typeface="Montserrat" panose="00000500000000000000" pitchFamily="2" charset="0"/>
            </a:endParaRPr>
          </a:p>
        </p:txBody>
      </p:sp>
      <p:sp>
        <p:nvSpPr>
          <p:cNvPr id="4" name="2 CuadroTexto"/>
          <p:cNvSpPr txBox="1"/>
          <p:nvPr/>
        </p:nvSpPr>
        <p:spPr>
          <a:xfrm>
            <a:off x="1366700" y="1918528"/>
            <a:ext cx="2885344" cy="338554"/>
          </a:xfrm>
          <a:prstGeom prst="rect">
            <a:avLst/>
          </a:prstGeom>
          <a:noFill/>
        </p:spPr>
        <p:txBody>
          <a:bodyPr wrap="square">
            <a:spAutoFit/>
          </a:bodyPr>
          <a:lstStyle/>
          <a:p>
            <a:pPr algn="ctr">
              <a:defRPr/>
            </a:pPr>
            <a:r>
              <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¿Cuándo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procede?</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79843" y="2440976"/>
            <a:ext cx="4625299" cy="1643527"/>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En aquellos casos en que con motivo del procedimiento de acceso a la información, los titulares de la Unidades Administrativas a las que se les turnó la solicitud </a:t>
            </a:r>
            <a:r>
              <a:rPr lang="es-MX" sz="1600" u="sng" dirty="0" smtClean="0">
                <a:latin typeface="Montserrat" panose="00000500000000000000" pitchFamily="2" charset="0"/>
              </a:rPr>
              <a:t>determinen que aquellas o el sujeto obligado son incompetentes para atenderla</a:t>
            </a:r>
            <a:r>
              <a:rPr lang="es-MX" sz="1600" dirty="0" smtClean="0">
                <a:latin typeface="Montserrat" panose="00000500000000000000" pitchFamily="2" charset="0"/>
              </a:rPr>
              <a:t>.</a:t>
            </a:r>
            <a:endParaRPr lang="es-MX" sz="1600" dirty="0">
              <a:latin typeface="Montserrat" panose="00000500000000000000" pitchFamily="2" charset="0"/>
            </a:endParaRPr>
          </a:p>
        </p:txBody>
      </p:sp>
      <p:sp>
        <p:nvSpPr>
          <p:cNvPr id="8" name="2 CuadroTexto"/>
          <p:cNvSpPr txBox="1"/>
          <p:nvPr/>
        </p:nvSpPr>
        <p:spPr>
          <a:xfrm>
            <a:off x="1100164" y="4350408"/>
            <a:ext cx="3547173"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¿Cómo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se gestiona?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9" name="3 Rectángulo"/>
          <p:cNvSpPr/>
          <p:nvPr/>
        </p:nvSpPr>
        <p:spPr>
          <a:xfrm>
            <a:off x="479843" y="4954867"/>
            <a:ext cx="4938815" cy="757130"/>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A petición de las Unidades Administrativas, el Comité de Transparencia tramitará </a:t>
            </a:r>
            <a:r>
              <a:rPr lang="es-MX" sz="1600" dirty="0" smtClean="0">
                <a:latin typeface="Montserrat" panose="00000500000000000000" pitchFamily="2" charset="0"/>
              </a:rPr>
              <a:t>la declaratoria de incompetencia del área.</a:t>
            </a:r>
            <a:endParaRPr lang="es-MX" sz="1600" dirty="0">
              <a:latin typeface="Montserrat" panose="00000500000000000000" pitchFamily="2" charset="0"/>
            </a:endParaRPr>
          </a:p>
        </p:txBody>
      </p:sp>
      <p:sp>
        <p:nvSpPr>
          <p:cNvPr id="10" name="2 CuadroTexto"/>
          <p:cNvSpPr txBox="1"/>
          <p:nvPr/>
        </p:nvSpPr>
        <p:spPr>
          <a:xfrm>
            <a:off x="6970699" y="2487556"/>
            <a:ext cx="4346602" cy="584775"/>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¿Qué requisitos se deben cumplir las Unidades Administrativas?</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1" name="3 Rectángulo"/>
          <p:cNvSpPr/>
          <p:nvPr/>
        </p:nvSpPr>
        <p:spPr>
          <a:xfrm>
            <a:off x="6773269" y="3531722"/>
            <a:ext cx="4741462" cy="1717393"/>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Fundar y motivar la incompetencia correspondiente.</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600" i="1" dirty="0" smtClean="0">
                <a:latin typeface="Montserrat" panose="00000500000000000000" pitchFamily="2" charset="0"/>
              </a:rPr>
              <a:t>Fundar: </a:t>
            </a:r>
            <a:r>
              <a:rPr lang="es-MX" sz="1600" dirty="0" smtClean="0">
                <a:latin typeface="Montserrat" panose="00000500000000000000" pitchFamily="2" charset="0"/>
              </a:rPr>
              <a:t>señalar la norma en la que se sustente la incompetencia.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600" i="1" dirty="0" smtClean="0">
                <a:latin typeface="Montserrat" panose="00000500000000000000" pitchFamily="2" charset="0"/>
              </a:rPr>
              <a:t>Motivar: </a:t>
            </a:r>
            <a:r>
              <a:rPr lang="es-MX" sz="1600" dirty="0" smtClean="0">
                <a:latin typeface="Montserrat" panose="00000500000000000000" pitchFamily="2" charset="0"/>
              </a:rPr>
              <a:t>expresar las razones y argumentos por los cuales se determina la incompetencia.</a:t>
            </a:r>
            <a:endParaRPr lang="es-MX" sz="1600" dirty="0" smtClean="0">
              <a:latin typeface="Montserrat" panose="00000500000000000000" pitchFamily="2" charset="0"/>
            </a:endParaRPr>
          </a:p>
        </p:txBody>
      </p:sp>
    </p:spTree>
    <p:extLst>
      <p:ext uri="{BB962C8B-B14F-4D97-AF65-F5344CB8AC3E}">
        <p14:creationId xmlns:p14="http://schemas.microsoft.com/office/powerpoint/2010/main" val="816288125"/>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12</a:t>
            </a:fld>
            <a:endParaRPr lang="en-US"/>
          </a:p>
        </p:txBody>
      </p:sp>
      <p:sp>
        <p:nvSpPr>
          <p:cNvPr id="6" name="3 Título"/>
          <p:cNvSpPr>
            <a:spLocks noGrp="1"/>
          </p:cNvSpPr>
          <p:nvPr>
            <p:ph type="title"/>
          </p:nvPr>
        </p:nvSpPr>
        <p:spPr>
          <a:xfrm>
            <a:off x="6471138" y="585813"/>
            <a:ext cx="5506916" cy="546072"/>
          </a:xfrm>
        </p:spPr>
        <p:txBody>
          <a:bodyPr/>
          <a:lstStyle/>
          <a:p>
            <a:r>
              <a:rPr lang="es-MX" sz="1900" dirty="0" smtClean="0">
                <a:latin typeface="Montserrat" panose="00000500000000000000" pitchFamily="2" charset="0"/>
              </a:rPr>
              <a:t>Procedimiento de No </a:t>
            </a:r>
            <a:r>
              <a:rPr lang="es-MX" sz="1900" dirty="0" smtClean="0">
                <a:latin typeface="Montserrat" panose="00000500000000000000" pitchFamily="2" charset="0"/>
              </a:rPr>
              <a:t>Competencia:</a:t>
            </a:r>
            <a:br>
              <a:rPr lang="es-MX" sz="1900" dirty="0" smtClean="0">
                <a:latin typeface="Montserrat" panose="00000500000000000000" pitchFamily="2" charset="0"/>
              </a:rPr>
            </a:br>
            <a:r>
              <a:rPr lang="es-MX" sz="1900" i="1" dirty="0">
                <a:latin typeface="Montserrat" panose="00000500000000000000" pitchFamily="2" charset="0"/>
              </a:rPr>
              <a:t>Criterios de interpretación INAI</a:t>
            </a:r>
            <a:endParaRPr lang="es-MX" sz="1900" dirty="0">
              <a:latin typeface="Montserrat" panose="00000500000000000000" pitchFamily="2" charset="0"/>
            </a:endParaRPr>
          </a:p>
        </p:txBody>
      </p:sp>
      <p:sp>
        <p:nvSpPr>
          <p:cNvPr id="4" name="2 CuadroTexto"/>
          <p:cNvSpPr txBox="1"/>
          <p:nvPr/>
        </p:nvSpPr>
        <p:spPr>
          <a:xfrm>
            <a:off x="1174625" y="2277393"/>
            <a:ext cx="3549249"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Criterio 13-17.- Incompetencia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79843" y="2782620"/>
            <a:ext cx="4625299" cy="2345257"/>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La </a:t>
            </a:r>
            <a:r>
              <a:rPr lang="es-MX" sz="1600" dirty="0">
                <a:latin typeface="Montserrat" panose="00000500000000000000" pitchFamily="2" charset="0"/>
              </a:rPr>
              <a:t>incompetencia implica la ausencia de atribuciones del sujeto obligado para poseer la información solicitada; es decir, se trata de una cuestión de derecho, en tanto que no existan facultades para contar con lo requerido; por lo que la incompetencia es una cualidad atribuida al sujeto obligado que la declara</a:t>
            </a:r>
            <a:endParaRPr lang="es-MX" sz="1600" dirty="0">
              <a:latin typeface="Montserrat" panose="00000500000000000000" pitchFamily="2" charset="0"/>
            </a:endParaRPr>
          </a:p>
          <a:p>
            <a:pPr marL="342900" indent="-342900" algn="just">
              <a:lnSpc>
                <a:spcPct val="90000"/>
              </a:lnSpc>
              <a:spcBef>
                <a:spcPct val="15000"/>
              </a:spcBef>
              <a:buClr>
                <a:srgbClr val="6600CC"/>
              </a:buClr>
              <a:buSzPct val="100000"/>
              <a:buFont typeface="Arial" panose="020B0604020202020204" pitchFamily="34" charset="0"/>
              <a:buChar char="•"/>
              <a:defRPr/>
            </a:pPr>
            <a:endParaRPr lang="es-MX" sz="1600" dirty="0">
              <a:latin typeface="Montserrat" panose="00000500000000000000" pitchFamily="2" charset="0"/>
            </a:endParaRPr>
          </a:p>
        </p:txBody>
      </p:sp>
      <p:sp>
        <p:nvSpPr>
          <p:cNvPr id="10" name="2 CuadroTexto"/>
          <p:cNvSpPr txBox="1"/>
          <p:nvPr/>
        </p:nvSpPr>
        <p:spPr>
          <a:xfrm>
            <a:off x="6227857" y="1633803"/>
            <a:ext cx="5506916"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Criterio 15-13.- Competencia concurrente. </a:t>
            </a:r>
          </a:p>
        </p:txBody>
      </p:sp>
      <p:sp>
        <p:nvSpPr>
          <p:cNvPr id="11" name="3 Rectángulo"/>
          <p:cNvSpPr/>
          <p:nvPr/>
        </p:nvSpPr>
        <p:spPr>
          <a:xfrm>
            <a:off x="6301745" y="2201893"/>
            <a:ext cx="5567064" cy="4309641"/>
          </a:xfrm>
          <a:prstGeom prst="rect">
            <a:avLst/>
          </a:prstGeom>
        </p:spPr>
        <p:txBody>
          <a:bodyPr wrap="square">
            <a:spAutoFit/>
          </a:bodyPr>
          <a:lstStyle/>
          <a:p>
            <a:pPr marL="0" lvl="1" algn="just">
              <a:lnSpc>
                <a:spcPct val="90000"/>
              </a:lnSpc>
              <a:spcBef>
                <a:spcPct val="15000"/>
              </a:spcBef>
              <a:buClr>
                <a:srgbClr val="6600CC"/>
              </a:buClr>
              <a:buSzPct val="100000"/>
              <a:defRPr/>
            </a:pPr>
            <a:r>
              <a:rPr lang="es-MX" sz="1450" dirty="0">
                <a:latin typeface="Montserrat" panose="00000500000000000000" pitchFamily="2" charset="0"/>
              </a:rPr>
              <a:t>Los sujetos obligados deberán proporcionar la información con la que cuenten y orientar al particular a las otras autoridades competentes</a:t>
            </a:r>
            <a:r>
              <a:rPr lang="es-MX" sz="1450" dirty="0" smtClean="0">
                <a:latin typeface="Montserrat" panose="00000500000000000000" pitchFamily="2" charset="0"/>
              </a:rPr>
              <a:t>. De </a:t>
            </a:r>
            <a:r>
              <a:rPr lang="es-MX" sz="1450" dirty="0">
                <a:latin typeface="Montserrat" panose="00000500000000000000" pitchFamily="2" charset="0"/>
              </a:rPr>
              <a:t>conformidad con lo dispuesto en el artículo 28, fracción III de la Ley Federal de Transparencia y Acceso a la Información Pública Gubernamental,  cuando  las  dependencias  y  entidades  de  la  Administración Pública Federal reciban una solicitud de acceso a información gubernamental que no sea de su competencia, deberán orientar al particular para que presente una nueva solicitud de acceso ante la Unidad de Enlace de la autoridad competente para conocer de la información. </a:t>
            </a:r>
            <a:r>
              <a:rPr lang="es-MX" sz="1450" dirty="0">
                <a:latin typeface="Montserrat" panose="00000500000000000000" pitchFamily="2" charset="0"/>
              </a:rPr>
              <a:t>Ahora bien, cuando sobre una materia, el sujeto obligado tenga una competencia concurrente con otra u otras autoridades, deberá agotar el procedimiento de búsqueda de la información y proporcionar aquélla con la  que  cuente  o,  de  no  contar  con  ésta,  deberá  declarar  formalmente  la inexistencia y, en su caso, orientar al particular para que, de así considerarlo, presente su solicitud ante la dependencia o entidad que también tengan competencia para conocer de la información.</a:t>
            </a:r>
            <a:endParaRPr lang="es-MX" sz="1450" dirty="0">
              <a:latin typeface="Montserrat" panose="00000500000000000000" pitchFamily="2" charset="0"/>
            </a:endParaRPr>
          </a:p>
        </p:txBody>
      </p:sp>
    </p:spTree>
    <p:extLst>
      <p:ext uri="{BB962C8B-B14F-4D97-AF65-F5344CB8AC3E}">
        <p14:creationId xmlns:p14="http://schemas.microsoft.com/office/powerpoint/2010/main" val="3613173401"/>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13</a:t>
            </a:fld>
            <a:endParaRPr lang="en-US" dirty="0"/>
          </a:p>
        </p:txBody>
      </p:sp>
      <p:sp>
        <p:nvSpPr>
          <p:cNvPr id="6" name="3 Título"/>
          <p:cNvSpPr>
            <a:spLocks noGrp="1"/>
          </p:cNvSpPr>
          <p:nvPr>
            <p:ph type="title"/>
          </p:nvPr>
        </p:nvSpPr>
        <p:spPr>
          <a:xfrm>
            <a:off x="6471138" y="585813"/>
            <a:ext cx="5506916" cy="546072"/>
          </a:xfrm>
        </p:spPr>
        <p:txBody>
          <a:bodyPr/>
          <a:lstStyle/>
          <a:p>
            <a:r>
              <a:rPr lang="es-MX" sz="2000" dirty="0" smtClean="0">
                <a:latin typeface="Montserrat" panose="00000500000000000000" pitchFamily="2" charset="0"/>
              </a:rPr>
              <a:t>Procedimiento para la elaboración de</a:t>
            </a:r>
            <a:br>
              <a:rPr lang="es-MX" sz="2000" dirty="0" smtClean="0">
                <a:latin typeface="Montserrat" panose="00000500000000000000" pitchFamily="2" charset="0"/>
              </a:rPr>
            </a:br>
            <a:r>
              <a:rPr lang="es-MX" sz="2000" dirty="0" smtClean="0">
                <a:latin typeface="Montserrat" panose="00000500000000000000" pitchFamily="2" charset="0"/>
              </a:rPr>
              <a:t>Versiones Públicas</a:t>
            </a:r>
            <a:endParaRPr lang="es-MX" sz="2000" dirty="0">
              <a:latin typeface="Montserrat" panose="00000500000000000000" pitchFamily="2" charset="0"/>
            </a:endParaRPr>
          </a:p>
        </p:txBody>
      </p:sp>
      <p:sp>
        <p:nvSpPr>
          <p:cNvPr id="4" name="2 CuadroTexto"/>
          <p:cNvSpPr txBox="1"/>
          <p:nvPr/>
        </p:nvSpPr>
        <p:spPr>
          <a:xfrm>
            <a:off x="1366700" y="1918528"/>
            <a:ext cx="2885344" cy="338554"/>
          </a:xfrm>
          <a:prstGeom prst="rect">
            <a:avLst/>
          </a:prstGeom>
          <a:noFill/>
        </p:spPr>
        <p:txBody>
          <a:bodyPr wrap="square">
            <a:spAutoFit/>
          </a:bodyPr>
          <a:lstStyle/>
          <a:p>
            <a:pPr algn="ctr">
              <a:defRPr/>
            </a:pPr>
            <a:r>
              <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¿Cuándo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procede?</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79843" y="2440976"/>
            <a:ext cx="4625299" cy="757130"/>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Cuando un documento contenga partes o secciones reservadas o confidenciales.</a:t>
            </a:r>
            <a:endParaRPr lang="es-MX" sz="1600" dirty="0">
              <a:latin typeface="Montserrat" panose="00000500000000000000" pitchFamily="2" charset="0"/>
            </a:endParaRPr>
          </a:p>
        </p:txBody>
      </p:sp>
      <p:sp>
        <p:nvSpPr>
          <p:cNvPr id="8" name="2 CuadroTexto"/>
          <p:cNvSpPr txBox="1"/>
          <p:nvPr/>
        </p:nvSpPr>
        <p:spPr>
          <a:xfrm>
            <a:off x="1100164" y="4011854"/>
            <a:ext cx="3547173"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¿Cómo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 se gestiona?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9" name="3 Rectángulo"/>
          <p:cNvSpPr/>
          <p:nvPr/>
        </p:nvSpPr>
        <p:spPr>
          <a:xfrm>
            <a:off x="479843" y="4616313"/>
            <a:ext cx="4938815" cy="1200329"/>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A petición de las Unidades Administrativas, el Comité de Transparencia </a:t>
            </a:r>
            <a:r>
              <a:rPr lang="es-MX" sz="1600" dirty="0" smtClean="0">
                <a:latin typeface="Montserrat" panose="00000500000000000000" pitchFamily="2" charset="0"/>
              </a:rPr>
              <a:t>solicitarán al Comité de Transparencia la confirmación de la versión pública, en la que se testen partes o secciones clasificadas.</a:t>
            </a:r>
            <a:endParaRPr lang="es-MX" sz="1600" dirty="0">
              <a:latin typeface="Montserrat" panose="00000500000000000000" pitchFamily="2" charset="0"/>
            </a:endParaRPr>
          </a:p>
        </p:txBody>
      </p:sp>
      <p:sp>
        <p:nvSpPr>
          <p:cNvPr id="10" name="2 CuadroTexto"/>
          <p:cNvSpPr txBox="1"/>
          <p:nvPr/>
        </p:nvSpPr>
        <p:spPr>
          <a:xfrm>
            <a:off x="6895198" y="1626140"/>
            <a:ext cx="4346602" cy="584775"/>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¿Qué requisitos se deben cumplir las Unidades Administrativas?</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1" name="3 Rectángulo"/>
          <p:cNvSpPr/>
          <p:nvPr/>
        </p:nvSpPr>
        <p:spPr>
          <a:xfrm>
            <a:off x="6597100" y="2266439"/>
            <a:ext cx="4741462" cy="4196533"/>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Mismos requisitos que el procedimiento de clasificación.</a:t>
            </a:r>
          </a:p>
          <a:p>
            <a:pPr marL="342900"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Elaborar Leyenda de Clasificación la cual debe contener:</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Identificación del documento</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Fecha de clasificación</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Área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Información reservada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Periodo de reserva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Fundamento legal de la reserva y motivación.</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Ampliación del periodo de reserva.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Información confidencial</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Fundamento legal de la confidencialidad y motivación.</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Firma del titular del área y del servidor público que realizó la versión pública.</a:t>
            </a:r>
          </a:p>
          <a:p>
            <a:pPr marL="800100" lvl="1" indent="-342900" algn="just">
              <a:lnSpc>
                <a:spcPct val="90000"/>
              </a:lnSpc>
              <a:spcBef>
                <a:spcPct val="15000"/>
              </a:spcBef>
              <a:buClr>
                <a:srgbClr val="6600CC"/>
              </a:buClr>
              <a:buSzPct val="100000"/>
              <a:buFont typeface="Arial" panose="020B0604020202020204" pitchFamily="34" charset="0"/>
              <a:buChar char="•"/>
              <a:defRPr/>
            </a:pPr>
            <a:r>
              <a:rPr lang="es-MX" sz="1400" dirty="0" smtClean="0">
                <a:latin typeface="Montserrat" panose="00000500000000000000" pitchFamily="2" charset="0"/>
              </a:rPr>
              <a:t>Sesión del Comité de Transparencia</a:t>
            </a:r>
          </a:p>
          <a:p>
            <a:pPr marL="800100" lvl="1" indent="-342900" algn="just">
              <a:lnSpc>
                <a:spcPct val="90000"/>
              </a:lnSpc>
              <a:spcBef>
                <a:spcPct val="15000"/>
              </a:spcBef>
              <a:buClr>
                <a:srgbClr val="6600CC"/>
              </a:buClr>
              <a:buSzPct val="100000"/>
              <a:buFont typeface="Arial" panose="020B0604020202020204" pitchFamily="34" charset="0"/>
              <a:buChar char="•"/>
              <a:defRPr/>
            </a:pPr>
            <a:endParaRPr lang="es-MX" sz="1400" dirty="0" smtClean="0">
              <a:latin typeface="Montserrat" panose="00000500000000000000" pitchFamily="2" charset="0"/>
            </a:endParaRPr>
          </a:p>
        </p:txBody>
      </p:sp>
    </p:spTree>
    <p:extLst>
      <p:ext uri="{BB962C8B-B14F-4D97-AF65-F5344CB8AC3E}">
        <p14:creationId xmlns:p14="http://schemas.microsoft.com/office/powerpoint/2010/main" val="2357397589"/>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14</a:t>
            </a:fld>
            <a:endParaRPr lang="en-US"/>
          </a:p>
        </p:txBody>
      </p:sp>
      <p:sp>
        <p:nvSpPr>
          <p:cNvPr id="6" name="3 Título"/>
          <p:cNvSpPr>
            <a:spLocks noGrp="1"/>
          </p:cNvSpPr>
          <p:nvPr>
            <p:ph type="title"/>
          </p:nvPr>
        </p:nvSpPr>
        <p:spPr>
          <a:xfrm>
            <a:off x="6471138" y="585813"/>
            <a:ext cx="5506916" cy="546072"/>
          </a:xfrm>
        </p:spPr>
        <p:txBody>
          <a:bodyPr/>
          <a:lstStyle/>
          <a:p>
            <a:r>
              <a:rPr lang="es-MX" sz="1900" dirty="0" smtClean="0">
                <a:latin typeface="Montserrat" panose="00000500000000000000" pitchFamily="2" charset="0"/>
              </a:rPr>
              <a:t>Procedimiento en materia de atención de recursos de revisión y envío de alegatos</a:t>
            </a:r>
            <a:endParaRPr lang="es-MX" sz="1900" dirty="0">
              <a:latin typeface="Montserrat" panose="00000500000000000000" pitchFamily="2" charset="0"/>
            </a:endParaRPr>
          </a:p>
        </p:txBody>
      </p:sp>
      <p:sp>
        <p:nvSpPr>
          <p:cNvPr id="4" name="Rectángulo redondeado 3"/>
          <p:cNvSpPr/>
          <p:nvPr/>
        </p:nvSpPr>
        <p:spPr>
          <a:xfrm>
            <a:off x="2274573" y="2151420"/>
            <a:ext cx="1912479" cy="1166298"/>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UT </a:t>
            </a:r>
            <a:r>
              <a:rPr lang="es-MX" sz="1200" dirty="0" smtClean="0">
                <a:solidFill>
                  <a:schemeClr val="tx1"/>
                </a:solidFill>
                <a:latin typeface="Montserrat" panose="00000500000000000000" pitchFamily="2" charset="0"/>
              </a:rPr>
              <a:t>recibe a través del Sistema de Comunicación con el INAI el Recurso de Revisión</a:t>
            </a:r>
            <a:endParaRPr lang="es-MX" sz="1200" dirty="0">
              <a:solidFill>
                <a:schemeClr val="tx1"/>
              </a:solidFill>
              <a:latin typeface="Montserrat" panose="00000500000000000000" pitchFamily="2" charset="0"/>
            </a:endParaRPr>
          </a:p>
        </p:txBody>
      </p:sp>
      <p:sp>
        <p:nvSpPr>
          <p:cNvPr id="7" name="Flecha derecha 6"/>
          <p:cNvSpPr/>
          <p:nvPr/>
        </p:nvSpPr>
        <p:spPr>
          <a:xfrm>
            <a:off x="4382071" y="2483006"/>
            <a:ext cx="914400"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8" name="Rectángulo redondeado 7"/>
          <p:cNvSpPr/>
          <p:nvPr/>
        </p:nvSpPr>
        <p:spPr>
          <a:xfrm>
            <a:off x="5496801" y="2030622"/>
            <a:ext cx="2083975" cy="1361969"/>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UT solicitará a la Unidad Administrativa que haya dado respuesta, que ronda sus manifestaciones al respecto (alegatos)</a:t>
            </a:r>
          </a:p>
          <a:p>
            <a:pPr algn="ctr"/>
            <a:r>
              <a:rPr lang="es-MX" sz="1200" b="1" dirty="0" smtClean="0">
                <a:solidFill>
                  <a:schemeClr val="tx1"/>
                </a:solidFill>
                <a:latin typeface="Montserrat" panose="00000500000000000000" pitchFamily="2" charset="0"/>
              </a:rPr>
              <a:t>4 días hábiles</a:t>
            </a:r>
            <a:endParaRPr lang="es-MX" sz="1200" b="1" dirty="0">
              <a:solidFill>
                <a:schemeClr val="tx1"/>
              </a:solidFill>
              <a:latin typeface="Montserrat" panose="00000500000000000000" pitchFamily="2" charset="0"/>
            </a:endParaRPr>
          </a:p>
        </p:txBody>
      </p:sp>
      <p:sp>
        <p:nvSpPr>
          <p:cNvPr id="10" name="Flecha derecha 9"/>
          <p:cNvSpPr/>
          <p:nvPr/>
        </p:nvSpPr>
        <p:spPr>
          <a:xfrm>
            <a:off x="7781106" y="2447120"/>
            <a:ext cx="914400"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1" name="Rectángulo redondeado 10"/>
          <p:cNvSpPr/>
          <p:nvPr/>
        </p:nvSpPr>
        <p:spPr>
          <a:xfrm>
            <a:off x="8890525" y="1677713"/>
            <a:ext cx="3087529" cy="2105722"/>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r>
              <a:rPr lang="es-MX" sz="1200" dirty="0" smtClean="0">
                <a:solidFill>
                  <a:schemeClr val="tx1"/>
                </a:solidFill>
                <a:latin typeface="Montserrat" panose="00000500000000000000" pitchFamily="2" charset="0"/>
              </a:rPr>
              <a:t>En los alegatos las áreas deberán:</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Reiterar la respuesta original.</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Aportar mayores elementos a la respuesta (sobreseer)</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Realizar una nueva búsqueda.</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Complementar la fundamentación y motivación de la respuesta original.</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Solicitar audiencia con el INAI</a:t>
            </a:r>
            <a:endParaRPr lang="es-MX" sz="1200" dirty="0">
              <a:solidFill>
                <a:schemeClr val="tx1"/>
              </a:solidFill>
              <a:latin typeface="Montserrat" panose="00000500000000000000" pitchFamily="2" charset="0"/>
            </a:endParaRPr>
          </a:p>
        </p:txBody>
      </p:sp>
      <p:sp>
        <p:nvSpPr>
          <p:cNvPr id="12" name="Rectángulo 11"/>
          <p:cNvSpPr/>
          <p:nvPr/>
        </p:nvSpPr>
        <p:spPr>
          <a:xfrm>
            <a:off x="397643" y="1638260"/>
            <a:ext cx="1694695" cy="461665"/>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none">
            <a:spAutoFit/>
          </a:bodyPr>
          <a:lstStyle/>
          <a:p>
            <a:pPr algn="ctr"/>
            <a:r>
              <a:rPr lang="es-MX" sz="1200" b="1" dirty="0">
                <a:latin typeface="Montserrat" panose="00000500000000000000" pitchFamily="2" charset="0"/>
              </a:rPr>
              <a:t>Turno </a:t>
            </a:r>
            <a:r>
              <a:rPr lang="es-MX" sz="1200" b="1" dirty="0" smtClean="0">
                <a:latin typeface="Montserrat" panose="00000500000000000000" pitchFamily="2" charset="0"/>
              </a:rPr>
              <a:t>del Recurso </a:t>
            </a:r>
          </a:p>
          <a:p>
            <a:pPr algn="ctr"/>
            <a:r>
              <a:rPr lang="es-MX" sz="1200" b="1" dirty="0" smtClean="0">
                <a:latin typeface="Montserrat" panose="00000500000000000000" pitchFamily="2" charset="0"/>
              </a:rPr>
              <a:t>de Revisión:</a:t>
            </a:r>
            <a:endParaRPr lang="es-MX" sz="1200" b="1" dirty="0">
              <a:latin typeface="Montserrat" panose="00000500000000000000" pitchFamily="2" charset="0"/>
            </a:endParaRPr>
          </a:p>
        </p:txBody>
      </p:sp>
      <p:sp>
        <p:nvSpPr>
          <p:cNvPr id="13" name="Rectángulo 12"/>
          <p:cNvSpPr/>
          <p:nvPr/>
        </p:nvSpPr>
        <p:spPr>
          <a:xfrm>
            <a:off x="361281" y="4058182"/>
            <a:ext cx="1767417" cy="461665"/>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dirty="0" smtClean="0">
                <a:latin typeface="Montserrat" panose="00000500000000000000" pitchFamily="2" charset="0"/>
              </a:rPr>
              <a:t>Remisión de Alegatos al INAI:</a:t>
            </a:r>
            <a:endParaRPr lang="es-MX" sz="1200" b="1" dirty="0">
              <a:latin typeface="Montserrat" panose="00000500000000000000" pitchFamily="2" charset="0"/>
            </a:endParaRPr>
          </a:p>
        </p:txBody>
      </p:sp>
      <p:sp>
        <p:nvSpPr>
          <p:cNvPr id="14" name="Rectángulo redondeado 13"/>
          <p:cNvSpPr/>
          <p:nvPr/>
        </p:nvSpPr>
        <p:spPr>
          <a:xfrm>
            <a:off x="2274573" y="4647149"/>
            <a:ext cx="2339372" cy="1062420"/>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Con base en las manifestaciones enviadas por las Unidades Administrativas</a:t>
            </a:r>
            <a:endParaRPr lang="es-MX" sz="1200" b="1" u="sng" dirty="0">
              <a:solidFill>
                <a:schemeClr val="tx1"/>
              </a:solidFill>
              <a:latin typeface="Montserrat" panose="00000500000000000000" pitchFamily="2" charset="0"/>
            </a:endParaRPr>
          </a:p>
        </p:txBody>
      </p:sp>
      <p:sp>
        <p:nvSpPr>
          <p:cNvPr id="15" name="Rectángulo redondeado 14"/>
          <p:cNvSpPr/>
          <p:nvPr/>
        </p:nvSpPr>
        <p:spPr>
          <a:xfrm>
            <a:off x="5733473" y="4547067"/>
            <a:ext cx="2504833" cy="1317573"/>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UT enviará los alegatos al Comisionado Ponente, a través del Sistema de Comunicación con el INAI</a:t>
            </a:r>
          </a:p>
          <a:p>
            <a:pPr algn="ctr"/>
            <a:r>
              <a:rPr lang="es-MX" sz="1200" b="1" dirty="0" smtClean="0">
                <a:solidFill>
                  <a:schemeClr val="tx1"/>
                </a:solidFill>
                <a:latin typeface="Montserrat" panose="00000500000000000000" pitchFamily="2" charset="0"/>
              </a:rPr>
              <a:t>7 días hábiles</a:t>
            </a:r>
            <a:endParaRPr lang="es-MX" sz="1200" b="1" dirty="0">
              <a:solidFill>
                <a:schemeClr val="tx1"/>
              </a:solidFill>
              <a:latin typeface="Montserrat" panose="00000500000000000000" pitchFamily="2" charset="0"/>
            </a:endParaRPr>
          </a:p>
        </p:txBody>
      </p:sp>
      <p:sp>
        <p:nvSpPr>
          <p:cNvPr id="16" name="Flecha derecha 15"/>
          <p:cNvSpPr/>
          <p:nvPr/>
        </p:nvSpPr>
        <p:spPr>
          <a:xfrm>
            <a:off x="4892623" y="4977254"/>
            <a:ext cx="552478"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9" name="Flecha derecha 18"/>
          <p:cNvSpPr/>
          <p:nvPr/>
        </p:nvSpPr>
        <p:spPr>
          <a:xfrm>
            <a:off x="8552051" y="4954763"/>
            <a:ext cx="676948"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22" name="Rectángulo 21"/>
          <p:cNvSpPr/>
          <p:nvPr/>
        </p:nvSpPr>
        <p:spPr>
          <a:xfrm>
            <a:off x="9550580" y="4801366"/>
            <a:ext cx="1767417" cy="830997"/>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dirty="0" smtClean="0">
                <a:latin typeface="Montserrat" panose="00000500000000000000" pitchFamily="2" charset="0"/>
              </a:rPr>
              <a:t>Sustanciación del Recurso de Revisión</a:t>
            </a:r>
          </a:p>
          <a:p>
            <a:pPr algn="ctr"/>
            <a:r>
              <a:rPr lang="es-MX" sz="1200" b="1" dirty="0" smtClean="0">
                <a:latin typeface="Montserrat" panose="00000500000000000000" pitchFamily="2" charset="0"/>
              </a:rPr>
              <a:t>40 días naturales</a:t>
            </a:r>
            <a:endParaRPr lang="es-MX" sz="1200" b="1" dirty="0">
              <a:latin typeface="Montserrat" panose="00000500000000000000" pitchFamily="2" charset="0"/>
            </a:endParaRPr>
          </a:p>
        </p:txBody>
      </p:sp>
    </p:spTree>
    <p:extLst>
      <p:ext uri="{BB962C8B-B14F-4D97-AF65-F5344CB8AC3E}">
        <p14:creationId xmlns:p14="http://schemas.microsoft.com/office/powerpoint/2010/main" val="3125976601"/>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15</a:t>
            </a:fld>
            <a:endParaRPr lang="en-US" dirty="0"/>
          </a:p>
        </p:txBody>
      </p:sp>
      <p:sp>
        <p:nvSpPr>
          <p:cNvPr id="6" name="3 Título"/>
          <p:cNvSpPr>
            <a:spLocks noGrp="1"/>
          </p:cNvSpPr>
          <p:nvPr>
            <p:ph type="title"/>
          </p:nvPr>
        </p:nvSpPr>
        <p:spPr>
          <a:xfrm>
            <a:off x="6786694" y="585813"/>
            <a:ext cx="5191360" cy="546072"/>
          </a:xfrm>
        </p:spPr>
        <p:txBody>
          <a:bodyPr/>
          <a:lstStyle/>
          <a:p>
            <a:r>
              <a:rPr lang="es-MX" sz="1900" dirty="0" smtClean="0">
                <a:latin typeface="Montserrat" panose="00000500000000000000" pitchFamily="2" charset="0"/>
              </a:rPr>
              <a:t>Cumplimiento de las resoluciones </a:t>
            </a:r>
            <a:br>
              <a:rPr lang="es-MX" sz="1900" dirty="0" smtClean="0">
                <a:latin typeface="Montserrat" panose="00000500000000000000" pitchFamily="2" charset="0"/>
              </a:rPr>
            </a:br>
            <a:r>
              <a:rPr lang="es-MX" sz="1900" dirty="0" smtClean="0">
                <a:latin typeface="Montserrat" panose="00000500000000000000" pitchFamily="2" charset="0"/>
              </a:rPr>
              <a:t>del </a:t>
            </a:r>
            <a:r>
              <a:rPr lang="es-MX" sz="1900" dirty="0" smtClean="0">
                <a:latin typeface="Montserrat" panose="00000500000000000000" pitchFamily="2" charset="0"/>
              </a:rPr>
              <a:t>Pleno del INAI</a:t>
            </a:r>
            <a:endParaRPr lang="es-MX" sz="1900" dirty="0">
              <a:latin typeface="Montserrat" panose="00000500000000000000" pitchFamily="2" charset="0"/>
            </a:endParaRPr>
          </a:p>
        </p:txBody>
      </p:sp>
      <p:sp>
        <p:nvSpPr>
          <p:cNvPr id="12" name="Rectángulo redondeado 11"/>
          <p:cNvSpPr/>
          <p:nvPr/>
        </p:nvSpPr>
        <p:spPr>
          <a:xfrm>
            <a:off x="2362589" y="2177072"/>
            <a:ext cx="1832063" cy="1166298"/>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UT </a:t>
            </a:r>
            <a:r>
              <a:rPr lang="es-MX" sz="1200" dirty="0" smtClean="0">
                <a:solidFill>
                  <a:schemeClr val="tx1"/>
                </a:solidFill>
                <a:latin typeface="Montserrat" panose="00000500000000000000" pitchFamily="2" charset="0"/>
              </a:rPr>
              <a:t>enviará la resolución a la Unidad Administrativa Responsable para su cumplimiento</a:t>
            </a:r>
            <a:endParaRPr lang="es-MX" sz="1200" dirty="0">
              <a:solidFill>
                <a:schemeClr val="tx1"/>
              </a:solidFill>
              <a:latin typeface="Montserrat" panose="00000500000000000000" pitchFamily="2" charset="0"/>
            </a:endParaRPr>
          </a:p>
        </p:txBody>
      </p:sp>
      <p:sp>
        <p:nvSpPr>
          <p:cNvPr id="13" name="Flecha derecha 12"/>
          <p:cNvSpPr/>
          <p:nvPr/>
        </p:nvSpPr>
        <p:spPr>
          <a:xfrm>
            <a:off x="4323901" y="2531621"/>
            <a:ext cx="801772"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4" name="Rectángulo redondeado 13"/>
          <p:cNvSpPr/>
          <p:nvPr/>
        </p:nvSpPr>
        <p:spPr>
          <a:xfrm>
            <a:off x="5308426" y="2000975"/>
            <a:ext cx="2350075" cy="1459198"/>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Unidad Administrativa deberá cumplir la resolución:</a:t>
            </a:r>
          </a:p>
          <a:p>
            <a:pPr marL="228600" indent="-228600" algn="ctr">
              <a:buFont typeface="+mj-lt"/>
              <a:buAutoNum type="arabicPeriod"/>
            </a:pPr>
            <a:r>
              <a:rPr lang="es-MX" sz="1200" dirty="0" smtClean="0">
                <a:solidFill>
                  <a:schemeClr val="tx1"/>
                </a:solidFill>
                <a:latin typeface="Montserrat" panose="00000500000000000000" pitchFamily="2" charset="0"/>
              </a:rPr>
              <a:t>Entregar información</a:t>
            </a:r>
          </a:p>
          <a:p>
            <a:pPr marL="228600" indent="-228600" algn="ctr">
              <a:buFont typeface="+mj-lt"/>
              <a:buAutoNum type="arabicPeriod"/>
            </a:pPr>
            <a:r>
              <a:rPr lang="es-MX" sz="1200" dirty="0" smtClean="0">
                <a:solidFill>
                  <a:schemeClr val="tx1"/>
                </a:solidFill>
                <a:latin typeface="Montserrat" panose="00000500000000000000" pitchFamily="2" charset="0"/>
              </a:rPr>
              <a:t>Clasificar información</a:t>
            </a:r>
          </a:p>
          <a:p>
            <a:pPr marL="228600" indent="-228600" algn="ctr">
              <a:buFont typeface="+mj-lt"/>
              <a:buAutoNum type="arabicPeriod"/>
            </a:pPr>
            <a:r>
              <a:rPr lang="es-MX" sz="1200" dirty="0" smtClean="0">
                <a:solidFill>
                  <a:schemeClr val="tx1"/>
                </a:solidFill>
                <a:latin typeface="Montserrat" panose="00000500000000000000" pitchFamily="2" charset="0"/>
              </a:rPr>
              <a:t>Buscar información</a:t>
            </a:r>
          </a:p>
          <a:p>
            <a:pPr algn="ctr"/>
            <a:r>
              <a:rPr lang="es-MX" sz="1200" b="1" dirty="0" smtClean="0">
                <a:solidFill>
                  <a:schemeClr val="tx1"/>
                </a:solidFill>
                <a:latin typeface="Montserrat" panose="00000500000000000000" pitchFamily="2" charset="0"/>
              </a:rPr>
              <a:t>5 días hábiles</a:t>
            </a:r>
            <a:endParaRPr lang="es-MX" sz="1200" b="1" dirty="0">
              <a:solidFill>
                <a:schemeClr val="tx1"/>
              </a:solidFill>
              <a:latin typeface="Montserrat" panose="00000500000000000000" pitchFamily="2" charset="0"/>
            </a:endParaRPr>
          </a:p>
        </p:txBody>
      </p:sp>
      <p:sp>
        <p:nvSpPr>
          <p:cNvPr id="15" name="Flecha derecha 14"/>
          <p:cNvSpPr/>
          <p:nvPr/>
        </p:nvSpPr>
        <p:spPr>
          <a:xfrm>
            <a:off x="7841254" y="2531621"/>
            <a:ext cx="731647"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6" name="Rectángulo redondeado 15"/>
          <p:cNvSpPr/>
          <p:nvPr/>
        </p:nvSpPr>
        <p:spPr>
          <a:xfrm>
            <a:off x="8762081" y="1701230"/>
            <a:ext cx="3087529" cy="2105722"/>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r>
              <a:rPr lang="es-MX" sz="1200" dirty="0" smtClean="0">
                <a:solidFill>
                  <a:schemeClr val="tx1"/>
                </a:solidFill>
                <a:latin typeface="Montserrat" panose="00000500000000000000" pitchFamily="2" charset="0"/>
              </a:rPr>
              <a:t>En los alegatos las áreas deberán:</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Reiterar la respuesta original.</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Aportar mayores elementos a la respuesta (sobreseer)</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Realizar una nueva búsqueda.</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Complementar la fundamentación y motivación de la respuesta original.</a:t>
            </a:r>
          </a:p>
          <a:p>
            <a:pPr marL="171450" indent="-171450">
              <a:buFont typeface="Arial" panose="020B0604020202020204" pitchFamily="34" charset="0"/>
              <a:buChar char="•"/>
            </a:pPr>
            <a:r>
              <a:rPr lang="es-MX" sz="1200" dirty="0" smtClean="0">
                <a:solidFill>
                  <a:schemeClr val="tx1"/>
                </a:solidFill>
                <a:latin typeface="Montserrat" panose="00000500000000000000" pitchFamily="2" charset="0"/>
              </a:rPr>
              <a:t>Solicitar audiencia con el INAI</a:t>
            </a:r>
            <a:endParaRPr lang="es-MX" sz="1200" dirty="0">
              <a:solidFill>
                <a:schemeClr val="tx1"/>
              </a:solidFill>
              <a:latin typeface="Montserrat" panose="00000500000000000000" pitchFamily="2" charset="0"/>
            </a:endParaRPr>
          </a:p>
        </p:txBody>
      </p:sp>
      <p:sp>
        <p:nvSpPr>
          <p:cNvPr id="17" name="Rectángulo 16"/>
          <p:cNvSpPr/>
          <p:nvPr/>
        </p:nvSpPr>
        <p:spPr>
          <a:xfrm>
            <a:off x="304563" y="1786797"/>
            <a:ext cx="1911841" cy="646331"/>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dirty="0" smtClean="0">
                <a:latin typeface="Montserrat" panose="00000500000000000000" pitchFamily="2" charset="0"/>
              </a:rPr>
              <a:t>Notificación de la Resolución del Recurso de Revisión:</a:t>
            </a:r>
            <a:endParaRPr lang="es-MX" sz="1200" b="1" dirty="0">
              <a:latin typeface="Montserrat" panose="00000500000000000000" pitchFamily="2" charset="0"/>
            </a:endParaRPr>
          </a:p>
        </p:txBody>
      </p:sp>
      <p:sp>
        <p:nvSpPr>
          <p:cNvPr id="18" name="Rectángulo 17"/>
          <p:cNvSpPr/>
          <p:nvPr/>
        </p:nvSpPr>
        <p:spPr>
          <a:xfrm>
            <a:off x="304563" y="4241884"/>
            <a:ext cx="1943687" cy="646331"/>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dirty="0" smtClean="0">
                <a:latin typeface="Montserrat" panose="00000500000000000000" pitchFamily="2" charset="0"/>
              </a:rPr>
              <a:t>Notificación del cumplimiento al Solicitante</a:t>
            </a:r>
            <a:endParaRPr lang="es-MX" sz="1200" b="1" dirty="0">
              <a:latin typeface="Montserrat" panose="00000500000000000000" pitchFamily="2" charset="0"/>
            </a:endParaRPr>
          </a:p>
        </p:txBody>
      </p:sp>
      <p:sp>
        <p:nvSpPr>
          <p:cNvPr id="19" name="Rectángulo redondeado 18"/>
          <p:cNvSpPr/>
          <p:nvPr/>
        </p:nvSpPr>
        <p:spPr>
          <a:xfrm>
            <a:off x="1276406" y="5124984"/>
            <a:ext cx="2339372" cy="1062420"/>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UT enviará el cumplimiento al solicitante a través del medio requerido</a:t>
            </a:r>
          </a:p>
          <a:p>
            <a:pPr algn="ctr"/>
            <a:r>
              <a:rPr lang="es-MX" sz="1200" b="1" u="sng" dirty="0" smtClean="0">
                <a:solidFill>
                  <a:schemeClr val="tx1"/>
                </a:solidFill>
                <a:latin typeface="Montserrat" panose="00000500000000000000" pitchFamily="2" charset="0"/>
              </a:rPr>
              <a:t>10 días hábiles</a:t>
            </a:r>
            <a:endParaRPr lang="es-MX" sz="1200" b="1" u="sng" dirty="0">
              <a:solidFill>
                <a:schemeClr val="tx1"/>
              </a:solidFill>
              <a:latin typeface="Montserrat" panose="00000500000000000000" pitchFamily="2" charset="0"/>
            </a:endParaRPr>
          </a:p>
        </p:txBody>
      </p:sp>
      <p:sp>
        <p:nvSpPr>
          <p:cNvPr id="20" name="Rectángulo redondeado 19"/>
          <p:cNvSpPr/>
          <p:nvPr/>
        </p:nvSpPr>
        <p:spPr>
          <a:xfrm>
            <a:off x="5269467" y="5023196"/>
            <a:ext cx="2803436" cy="1219942"/>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UT notificará al INAI el cumplimiento de la resolución, anexando la documentación correspondiente para la verificación del cumplimiento</a:t>
            </a:r>
            <a:endParaRPr lang="es-MX" sz="1200" b="1" dirty="0">
              <a:solidFill>
                <a:schemeClr val="tx1"/>
              </a:solidFill>
              <a:latin typeface="Montserrat" panose="00000500000000000000" pitchFamily="2" charset="0"/>
            </a:endParaRPr>
          </a:p>
        </p:txBody>
      </p:sp>
      <p:sp>
        <p:nvSpPr>
          <p:cNvPr id="24" name="Rectángulo 23"/>
          <p:cNvSpPr/>
          <p:nvPr/>
        </p:nvSpPr>
        <p:spPr>
          <a:xfrm>
            <a:off x="4194652" y="4257436"/>
            <a:ext cx="1950170" cy="461665"/>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dirty="0" smtClean="0">
                <a:latin typeface="Montserrat" panose="00000500000000000000" pitchFamily="2" charset="0"/>
              </a:rPr>
              <a:t>Notificación del cumplimiento al INAI</a:t>
            </a:r>
            <a:endParaRPr lang="es-MX" sz="1200" b="1" dirty="0">
              <a:latin typeface="Montserrat" panose="00000500000000000000" pitchFamily="2" charset="0"/>
            </a:endParaRPr>
          </a:p>
        </p:txBody>
      </p:sp>
      <p:sp>
        <p:nvSpPr>
          <p:cNvPr id="25" name="Flecha derecha 24"/>
          <p:cNvSpPr/>
          <p:nvPr/>
        </p:nvSpPr>
        <p:spPr>
          <a:xfrm>
            <a:off x="8257937" y="5285345"/>
            <a:ext cx="731647"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26" name="Rectángulo redondeado 25"/>
          <p:cNvSpPr/>
          <p:nvPr/>
        </p:nvSpPr>
        <p:spPr>
          <a:xfrm>
            <a:off x="9174618" y="4888215"/>
            <a:ext cx="2469301" cy="1399312"/>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smtClean="0">
                <a:solidFill>
                  <a:schemeClr val="tx1"/>
                </a:solidFill>
                <a:latin typeface="Montserrat" panose="00000500000000000000" pitchFamily="2" charset="0"/>
              </a:rPr>
              <a:t>La Dirección General de Cumplimientos y Responsabilidades del INAI notifica el cumplimiento a BANOBRAS, y/o en su caso da vista al OIC.</a:t>
            </a:r>
            <a:endParaRPr lang="es-MX" sz="1200" b="1" dirty="0">
              <a:solidFill>
                <a:schemeClr val="tx1"/>
              </a:solidFill>
              <a:latin typeface="Montserrat" panose="00000500000000000000" pitchFamily="2" charset="0"/>
            </a:endParaRPr>
          </a:p>
        </p:txBody>
      </p:sp>
    </p:spTree>
    <p:extLst>
      <p:ext uri="{BB962C8B-B14F-4D97-AF65-F5344CB8AC3E}">
        <p14:creationId xmlns:p14="http://schemas.microsoft.com/office/powerpoint/2010/main" val="2457472431"/>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9844454" y="6328477"/>
            <a:ext cx="2133600" cy="365125"/>
          </a:xfrm>
        </p:spPr>
        <p:txBody>
          <a:bodyPr/>
          <a:lstStyle/>
          <a:p>
            <a:fld id="{2066355A-084C-D24E-9AD2-7E4FC41EA627}" type="slidenum">
              <a:rPr lang="en-US" smtClean="0"/>
              <a:t>2</a:t>
            </a:fld>
            <a:endParaRPr lang="en-US"/>
          </a:p>
        </p:txBody>
      </p:sp>
      <p:sp>
        <p:nvSpPr>
          <p:cNvPr id="6" name="3 Título"/>
          <p:cNvSpPr>
            <a:spLocks noGrp="1"/>
          </p:cNvSpPr>
          <p:nvPr>
            <p:ph type="title"/>
          </p:nvPr>
        </p:nvSpPr>
        <p:spPr>
          <a:xfrm>
            <a:off x="6471138" y="585813"/>
            <a:ext cx="5506916" cy="546072"/>
          </a:xfrm>
        </p:spPr>
        <p:txBody>
          <a:bodyPr vert="horz" lIns="91440" tIns="45720" rIns="91440" bIns="45720" rtlCol="0" anchor="ctr">
            <a:noAutofit/>
          </a:bodyPr>
          <a:lstStyle/>
          <a:p>
            <a:r>
              <a:rPr lang="es-MX" sz="1900" dirty="0">
                <a:latin typeface="Montserrat" panose="00000500000000000000" pitchFamily="2" charset="0"/>
              </a:rPr>
              <a:t>Estructura y contenido del Manual</a:t>
            </a:r>
            <a:endParaRPr lang="es-MX" sz="1900" dirty="0">
              <a:latin typeface="Montserrat" panose="00000500000000000000" pitchFamily="2" charset="0"/>
            </a:endParaRPr>
          </a:p>
        </p:txBody>
      </p:sp>
      <p:graphicFrame>
        <p:nvGraphicFramePr>
          <p:cNvPr id="4" name="Tabla 3"/>
          <p:cNvGraphicFramePr>
            <a:graphicFrameLocks noGrp="1"/>
          </p:cNvGraphicFramePr>
          <p:nvPr>
            <p:extLst>
              <p:ext uri="{D42A27DB-BD31-4B8C-83A1-F6EECF244321}">
                <p14:modId xmlns:p14="http://schemas.microsoft.com/office/powerpoint/2010/main" val="1567604870"/>
              </p:ext>
            </p:extLst>
          </p:nvPr>
        </p:nvGraphicFramePr>
        <p:xfrm>
          <a:off x="2205689" y="1636966"/>
          <a:ext cx="8369178" cy="4992428"/>
        </p:xfrm>
        <a:graphic>
          <a:graphicData uri="http://schemas.openxmlformats.org/drawingml/2006/table">
            <a:tbl>
              <a:tblPr>
                <a:tableStyleId>{5C22544A-7EE6-4342-B048-85BDC9FD1C3A}</a:tableStyleId>
              </a:tblPr>
              <a:tblGrid>
                <a:gridCol w="1383964">
                  <a:extLst>
                    <a:ext uri="{9D8B030D-6E8A-4147-A177-3AD203B41FA5}">
                      <a16:colId xmlns:a16="http://schemas.microsoft.com/office/drawing/2014/main" val="633070189"/>
                    </a:ext>
                  </a:extLst>
                </a:gridCol>
                <a:gridCol w="6985214">
                  <a:extLst>
                    <a:ext uri="{9D8B030D-6E8A-4147-A177-3AD203B41FA5}">
                      <a16:colId xmlns:a16="http://schemas.microsoft.com/office/drawing/2014/main" val="315723268"/>
                    </a:ext>
                  </a:extLst>
                </a:gridCol>
              </a:tblGrid>
              <a:tr h="236423">
                <a:tc>
                  <a:txBody>
                    <a:bodyPr/>
                    <a:lstStyle/>
                    <a:p>
                      <a:pPr marL="45720" algn="ctr">
                        <a:spcAft>
                          <a:spcPts val="0"/>
                        </a:spcAft>
                      </a:pPr>
                      <a:r>
                        <a:rPr lang="es-MX" sz="1300" b="1" dirty="0">
                          <a:effectLst/>
                          <a:latin typeface="Montserrat" panose="00000500000000000000" pitchFamily="2" charset="0"/>
                        </a:rPr>
                        <a:t>Número</a:t>
                      </a:r>
                      <a:endParaRPr lang="en-US" sz="1300" b="1" dirty="0">
                        <a:effectLst/>
                        <a:latin typeface="Montserrat" panose="00000500000000000000" pitchFamily="2" charset="0"/>
                      </a:endParaRPr>
                    </a:p>
                  </a:txBody>
                  <a:tcPr marL="44450" marR="44450" marT="0" marB="0">
                    <a:solidFill>
                      <a:schemeClr val="bg1">
                        <a:lumMod val="75000"/>
                      </a:schemeClr>
                    </a:solidFill>
                  </a:tcPr>
                </a:tc>
                <a:tc>
                  <a:txBody>
                    <a:bodyPr/>
                    <a:lstStyle/>
                    <a:p>
                      <a:pPr marL="45720" algn="ctr">
                        <a:spcAft>
                          <a:spcPts val="0"/>
                        </a:spcAft>
                      </a:pPr>
                      <a:r>
                        <a:rPr lang="es-MX" sz="1300" b="1" dirty="0">
                          <a:effectLst/>
                          <a:latin typeface="Montserrat" panose="00000500000000000000" pitchFamily="2" charset="0"/>
                        </a:rPr>
                        <a:t>Tema</a:t>
                      </a:r>
                      <a:endParaRPr lang="en-US" sz="1300" b="1" dirty="0">
                        <a:effectLst/>
                        <a:latin typeface="Montserrat" panose="00000500000000000000" pitchFamily="2" charset="0"/>
                      </a:endParaRPr>
                    </a:p>
                  </a:txBody>
                  <a:tcPr marL="44450" marR="44450" marT="0" marB="0">
                    <a:solidFill>
                      <a:schemeClr val="bg1">
                        <a:lumMod val="75000"/>
                      </a:schemeClr>
                    </a:solidFill>
                  </a:tcPr>
                </a:tc>
                <a:extLst>
                  <a:ext uri="{0D108BD9-81ED-4DB2-BD59-A6C34878D82A}">
                    <a16:rowId xmlns:a16="http://schemas.microsoft.com/office/drawing/2014/main" val="2356091080"/>
                  </a:ext>
                </a:extLst>
              </a:tr>
              <a:tr h="263966">
                <a:tc>
                  <a:txBody>
                    <a:bodyPr/>
                    <a:lstStyle/>
                    <a:p>
                      <a:pPr marL="45720" algn="ctr">
                        <a:spcAft>
                          <a:spcPts val="0"/>
                        </a:spcAft>
                      </a:pPr>
                      <a:r>
                        <a:rPr lang="es-MX" sz="1300" b="1" dirty="0">
                          <a:effectLst/>
                          <a:latin typeface="Montserrat" panose="00000500000000000000" pitchFamily="2" charset="0"/>
                        </a:rPr>
                        <a:t>Sección I</a:t>
                      </a:r>
                      <a:endParaRPr lang="en-US" sz="1300" b="1" dirty="0">
                        <a:effectLst/>
                        <a:latin typeface="Montserrat" panose="00000500000000000000" pitchFamily="2" charset="0"/>
                      </a:endParaRPr>
                    </a:p>
                  </a:txBody>
                  <a:tcPr marL="44450" marR="44450" marT="0" marB="0" anchor="ctr"/>
                </a:tc>
                <a:tc>
                  <a:txBody>
                    <a:bodyPr/>
                    <a:lstStyle/>
                    <a:p>
                      <a:pPr marL="45720" algn="ctr">
                        <a:spcAft>
                          <a:spcPts val="0"/>
                        </a:spcAft>
                        <a:tabLst>
                          <a:tab pos="450215" algn="l"/>
                          <a:tab pos="2806065" algn="ctr"/>
                          <a:tab pos="5612130" algn="r"/>
                        </a:tabLst>
                      </a:pPr>
                      <a:r>
                        <a:rPr lang="es-MX" sz="1300" b="1" dirty="0">
                          <a:effectLst/>
                          <a:latin typeface="Montserrat" panose="00000500000000000000" pitchFamily="2" charset="0"/>
                        </a:rPr>
                        <a:t>Disposiciones generales</a:t>
                      </a:r>
                      <a:endParaRPr lang="en-US" sz="1300" b="1"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482180206"/>
                  </a:ext>
                </a:extLst>
              </a:tr>
              <a:tr h="236423">
                <a:tc>
                  <a:txBody>
                    <a:bodyPr/>
                    <a:lstStyle/>
                    <a:p>
                      <a:pPr marL="45720" algn="ctr">
                        <a:spcAft>
                          <a:spcPts val="0"/>
                        </a:spcAft>
                      </a:pPr>
                      <a:r>
                        <a:rPr lang="es-MX" sz="1300" dirty="0">
                          <a:effectLst/>
                          <a:latin typeface="Montserrat" panose="00000500000000000000" pitchFamily="2" charset="0"/>
                        </a:rPr>
                        <a:t>I.1</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dirty="0">
                          <a:effectLst/>
                          <a:latin typeface="Montserrat" panose="00000500000000000000" pitchFamily="2" charset="0"/>
                        </a:rPr>
                        <a:t>Introducción</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02740651"/>
                  </a:ext>
                </a:extLst>
              </a:tr>
              <a:tr h="236423">
                <a:tc>
                  <a:txBody>
                    <a:bodyPr/>
                    <a:lstStyle/>
                    <a:p>
                      <a:pPr marL="45720" algn="ctr">
                        <a:spcAft>
                          <a:spcPts val="0"/>
                        </a:spcAft>
                      </a:pPr>
                      <a:r>
                        <a:rPr lang="es-MX" sz="1300" dirty="0">
                          <a:effectLst/>
                          <a:latin typeface="Montserrat" panose="00000500000000000000" pitchFamily="2" charset="0"/>
                        </a:rPr>
                        <a:t>I.2</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Fundamento normativo para la expedición del manual</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2853930871"/>
                  </a:ext>
                </a:extLst>
              </a:tr>
              <a:tr h="236423">
                <a:tc>
                  <a:txBody>
                    <a:bodyPr/>
                    <a:lstStyle/>
                    <a:p>
                      <a:pPr marL="45720" algn="ctr">
                        <a:spcAft>
                          <a:spcPts val="0"/>
                        </a:spcAft>
                      </a:pPr>
                      <a:r>
                        <a:rPr lang="es-MX" sz="1300" dirty="0">
                          <a:effectLst/>
                          <a:latin typeface="Montserrat" panose="00000500000000000000" pitchFamily="2" charset="0"/>
                        </a:rPr>
                        <a:t>I.3</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Objetivos</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3041487658"/>
                  </a:ext>
                </a:extLst>
              </a:tr>
              <a:tr h="236423">
                <a:tc>
                  <a:txBody>
                    <a:bodyPr/>
                    <a:lstStyle/>
                    <a:p>
                      <a:pPr marL="45720" algn="ctr">
                        <a:spcAft>
                          <a:spcPts val="0"/>
                        </a:spcAft>
                      </a:pPr>
                      <a:r>
                        <a:rPr lang="es-MX" sz="1300" dirty="0">
                          <a:effectLst/>
                          <a:latin typeface="Montserrat" panose="00000500000000000000" pitchFamily="2" charset="0"/>
                        </a:rPr>
                        <a:t>I.4</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Alcance</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116070642"/>
                  </a:ext>
                </a:extLst>
              </a:tr>
              <a:tr h="236423">
                <a:tc>
                  <a:txBody>
                    <a:bodyPr/>
                    <a:lstStyle/>
                    <a:p>
                      <a:pPr marL="45720" algn="ctr">
                        <a:spcAft>
                          <a:spcPts val="0"/>
                        </a:spcAft>
                      </a:pPr>
                      <a:r>
                        <a:rPr lang="es-MX" sz="1300" dirty="0">
                          <a:effectLst/>
                          <a:latin typeface="Montserrat" panose="00000500000000000000" pitchFamily="2" charset="0"/>
                        </a:rPr>
                        <a:t>I.5</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dirty="0">
                          <a:effectLst/>
                          <a:latin typeface="Montserrat" panose="00000500000000000000" pitchFamily="2" charset="0"/>
                        </a:rPr>
                        <a:t>Definiciones</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2969231746"/>
                  </a:ext>
                </a:extLst>
              </a:tr>
              <a:tr h="236423">
                <a:tc>
                  <a:txBody>
                    <a:bodyPr/>
                    <a:lstStyle/>
                    <a:p>
                      <a:pPr marL="45720" algn="ctr">
                        <a:spcAft>
                          <a:spcPts val="0"/>
                        </a:spcAft>
                      </a:pPr>
                      <a:r>
                        <a:rPr lang="es-MX" sz="1300">
                          <a:effectLst/>
                          <a:latin typeface="Montserrat" panose="00000500000000000000" pitchFamily="2" charset="0"/>
                        </a:rPr>
                        <a:t>I.6</a:t>
                      </a:r>
                      <a:endParaRPr lang="en-US" sz="130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Responsabilidades respecto del manual </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1006683211"/>
                  </a:ext>
                </a:extLst>
              </a:tr>
              <a:tr h="236423">
                <a:tc>
                  <a:txBody>
                    <a:bodyPr/>
                    <a:lstStyle/>
                    <a:p>
                      <a:pPr marL="45720" algn="ctr">
                        <a:spcAft>
                          <a:spcPts val="0"/>
                        </a:spcAft>
                      </a:pPr>
                      <a:r>
                        <a:rPr lang="es-MX" sz="1300" dirty="0">
                          <a:effectLst/>
                          <a:latin typeface="Montserrat" panose="00000500000000000000" pitchFamily="2" charset="0"/>
                        </a:rPr>
                        <a:t>I.7</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dirty="0">
                          <a:effectLst/>
                          <a:latin typeface="Montserrat" panose="00000500000000000000" pitchFamily="2" charset="0"/>
                        </a:rPr>
                        <a:t>Marco jurídico y normativo</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147004998"/>
                  </a:ext>
                </a:extLst>
              </a:tr>
              <a:tr h="236423">
                <a:tc>
                  <a:txBody>
                    <a:bodyPr/>
                    <a:lstStyle/>
                    <a:p>
                      <a:pPr marL="45720" algn="ctr">
                        <a:spcAft>
                          <a:spcPts val="0"/>
                        </a:spcAft>
                      </a:pPr>
                      <a:r>
                        <a:rPr lang="es-MX" sz="1300">
                          <a:effectLst/>
                          <a:latin typeface="Montserrat" panose="00000500000000000000" pitchFamily="2" charset="0"/>
                        </a:rPr>
                        <a:t>I.8</a:t>
                      </a:r>
                      <a:endParaRPr lang="en-US" sz="130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Instancias de autorización</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2806548289"/>
                  </a:ext>
                </a:extLst>
              </a:tr>
              <a:tr h="236423">
                <a:tc>
                  <a:txBody>
                    <a:bodyPr/>
                    <a:lstStyle/>
                    <a:p>
                      <a:pPr marL="45720" algn="ctr">
                        <a:spcAft>
                          <a:spcPts val="0"/>
                        </a:spcAft>
                      </a:pPr>
                      <a:r>
                        <a:rPr lang="es-MX" sz="1300" dirty="0">
                          <a:effectLst/>
                          <a:latin typeface="Montserrat" panose="00000500000000000000" pitchFamily="2" charset="0"/>
                        </a:rPr>
                        <a:t>I.9</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a:effectLst/>
                          <a:latin typeface="Montserrat" panose="00000500000000000000" pitchFamily="2" charset="0"/>
                        </a:rPr>
                        <a:t>Interpretación</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3917060882"/>
                  </a:ext>
                </a:extLst>
              </a:tr>
              <a:tr h="236423">
                <a:tc>
                  <a:txBody>
                    <a:bodyPr/>
                    <a:lstStyle/>
                    <a:p>
                      <a:pPr marL="45720" algn="ctr">
                        <a:spcAft>
                          <a:spcPts val="0"/>
                        </a:spcAft>
                      </a:pPr>
                      <a:r>
                        <a:rPr lang="es-MX" sz="1300" b="1" dirty="0">
                          <a:effectLst/>
                          <a:latin typeface="Montserrat" panose="00000500000000000000" pitchFamily="2" charset="0"/>
                        </a:rPr>
                        <a:t>Sección II</a:t>
                      </a:r>
                      <a:endParaRPr lang="en-US" sz="1300" b="1" dirty="0">
                        <a:effectLst/>
                        <a:latin typeface="Montserrat" panose="00000500000000000000" pitchFamily="2" charset="0"/>
                      </a:endParaRPr>
                    </a:p>
                  </a:txBody>
                  <a:tcPr marL="44450" marR="44450" marT="0" marB="0" anchor="ctr"/>
                </a:tc>
                <a:tc>
                  <a:txBody>
                    <a:bodyPr/>
                    <a:lstStyle/>
                    <a:p>
                      <a:pPr marL="45720" algn="ctr">
                        <a:spcAft>
                          <a:spcPts val="0"/>
                        </a:spcAft>
                        <a:tabLst>
                          <a:tab pos="450215" algn="l"/>
                          <a:tab pos="2806065" algn="ctr"/>
                          <a:tab pos="5612130" algn="r"/>
                        </a:tabLst>
                      </a:pPr>
                      <a:r>
                        <a:rPr lang="es-MX" sz="1300" b="1" dirty="0">
                          <a:effectLst/>
                          <a:latin typeface="Montserrat" panose="00000500000000000000" pitchFamily="2" charset="0"/>
                        </a:rPr>
                        <a:t>De los procedimientos seguidos ante la Unidad de Transparencia</a:t>
                      </a:r>
                      <a:endParaRPr lang="en-US" sz="1300" b="1"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912972437"/>
                  </a:ext>
                </a:extLst>
              </a:tr>
              <a:tr h="236423">
                <a:tc>
                  <a:txBody>
                    <a:bodyPr/>
                    <a:lstStyle/>
                    <a:p>
                      <a:pPr marL="45720" algn="ctr">
                        <a:spcAft>
                          <a:spcPts val="0"/>
                        </a:spcAft>
                      </a:pPr>
                      <a:r>
                        <a:rPr lang="es-MX" sz="1300" dirty="0">
                          <a:effectLst/>
                          <a:latin typeface="Montserrat" panose="00000500000000000000" pitchFamily="2" charset="0"/>
                        </a:rPr>
                        <a:t>II.1</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i="1" u="sng" dirty="0">
                          <a:effectLst/>
                          <a:latin typeface="Montserrat" panose="00000500000000000000" pitchFamily="2" charset="0"/>
                        </a:rPr>
                        <a:t>Del procedimiento de acceso a la información</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2943557861"/>
                  </a:ext>
                </a:extLst>
              </a:tr>
              <a:tr h="472847">
                <a:tc>
                  <a:txBody>
                    <a:bodyPr/>
                    <a:lstStyle/>
                    <a:p>
                      <a:pPr marL="45720" algn="ctr">
                        <a:spcAft>
                          <a:spcPts val="0"/>
                        </a:spcAft>
                      </a:pPr>
                      <a:r>
                        <a:rPr lang="es-MX" sz="1300" dirty="0">
                          <a:effectLst/>
                          <a:latin typeface="Montserrat" panose="00000500000000000000" pitchFamily="2" charset="0"/>
                        </a:rPr>
                        <a:t>II.1.1</a:t>
                      </a:r>
                      <a:endParaRPr lang="en-US" sz="1300" dirty="0">
                        <a:effectLst/>
                        <a:latin typeface="Montserrat" panose="00000500000000000000" pitchFamily="2" charset="0"/>
                      </a:endParaRPr>
                    </a:p>
                  </a:txBody>
                  <a:tcPr marL="44450" marR="44450" marT="0" marB="0" anchor="ctr"/>
                </a:tc>
                <a:tc>
                  <a:txBody>
                    <a:bodyPr/>
                    <a:lstStyle/>
                    <a:p>
                      <a:pPr marL="177800" indent="0" algn="just">
                        <a:spcAft>
                          <a:spcPts val="0"/>
                        </a:spcAft>
                      </a:pPr>
                      <a:r>
                        <a:rPr lang="es-MX" sz="1300" dirty="0">
                          <a:effectLst/>
                          <a:latin typeface="Montserrat" panose="00000500000000000000" pitchFamily="2" charset="0"/>
                        </a:rPr>
                        <a:t>Competencia para substanciar procedimiento de acceso a la </a:t>
                      </a:r>
                      <a:r>
                        <a:rPr lang="es-MX" sz="1300" dirty="0" smtClean="0">
                          <a:effectLst/>
                          <a:latin typeface="Montserrat" panose="00000500000000000000" pitchFamily="2" charset="0"/>
                        </a:rPr>
                        <a:t>   información</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627618973"/>
                  </a:ext>
                </a:extLst>
              </a:tr>
              <a:tr h="236423">
                <a:tc>
                  <a:txBody>
                    <a:bodyPr/>
                    <a:lstStyle/>
                    <a:p>
                      <a:pPr marL="45720" algn="ctr">
                        <a:spcAft>
                          <a:spcPts val="0"/>
                        </a:spcAft>
                      </a:pPr>
                      <a:r>
                        <a:rPr lang="es-MX" sz="1300" dirty="0">
                          <a:effectLst/>
                          <a:latin typeface="Montserrat" panose="00000500000000000000" pitchFamily="2" charset="0"/>
                        </a:rPr>
                        <a:t>II.1.2</a:t>
                      </a:r>
                      <a:endParaRPr lang="en-US" sz="1300" dirty="0">
                        <a:effectLst/>
                        <a:latin typeface="Montserrat" panose="00000500000000000000" pitchFamily="2" charset="0"/>
                      </a:endParaRPr>
                    </a:p>
                  </a:txBody>
                  <a:tcPr marL="44450" marR="44450" marT="0" marB="0" anchor="ctr"/>
                </a:tc>
                <a:tc>
                  <a:txBody>
                    <a:bodyPr/>
                    <a:lstStyle/>
                    <a:p>
                      <a:pPr marL="215900" algn="just">
                        <a:spcAft>
                          <a:spcPts val="0"/>
                        </a:spcAft>
                      </a:pPr>
                      <a:r>
                        <a:rPr lang="es-MX" sz="1300" dirty="0">
                          <a:effectLst/>
                          <a:latin typeface="Montserrat" panose="00000500000000000000" pitchFamily="2" charset="0"/>
                        </a:rPr>
                        <a:t>Funciones y responsabilidades de la Unidad de Transparencia</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861366334"/>
                  </a:ext>
                </a:extLst>
              </a:tr>
              <a:tr h="236423">
                <a:tc>
                  <a:txBody>
                    <a:bodyPr/>
                    <a:lstStyle/>
                    <a:p>
                      <a:pPr marL="45720" algn="ctr">
                        <a:spcAft>
                          <a:spcPts val="0"/>
                        </a:spcAft>
                      </a:pPr>
                      <a:r>
                        <a:rPr lang="es-MX" sz="1300" dirty="0">
                          <a:effectLst/>
                          <a:latin typeface="Montserrat" panose="00000500000000000000" pitchFamily="2" charset="0"/>
                        </a:rPr>
                        <a:t>II.1.3</a:t>
                      </a:r>
                      <a:endParaRPr lang="en-US" sz="1300" dirty="0">
                        <a:effectLst/>
                        <a:latin typeface="Montserrat" panose="00000500000000000000" pitchFamily="2" charset="0"/>
                      </a:endParaRPr>
                    </a:p>
                  </a:txBody>
                  <a:tcPr marL="44450" marR="44450" marT="0" marB="0" anchor="ctr"/>
                </a:tc>
                <a:tc>
                  <a:txBody>
                    <a:bodyPr/>
                    <a:lstStyle/>
                    <a:p>
                      <a:pPr marL="215900" algn="just">
                        <a:spcAft>
                          <a:spcPts val="0"/>
                        </a:spcAft>
                      </a:pPr>
                      <a:r>
                        <a:rPr lang="es-MX" sz="1300" b="0" dirty="0">
                          <a:solidFill>
                            <a:schemeClr val="tx1"/>
                          </a:solidFill>
                          <a:effectLst/>
                          <a:latin typeface="Montserrat" panose="00000500000000000000" pitchFamily="2" charset="0"/>
                        </a:rPr>
                        <a:t>Funciones y responsabilidades de las Unidades Administrativas </a:t>
                      </a:r>
                      <a:r>
                        <a:rPr lang="es-MX" sz="1300" b="0" dirty="0" smtClean="0">
                          <a:solidFill>
                            <a:schemeClr val="tx1"/>
                          </a:solidFill>
                          <a:effectLst/>
                          <a:latin typeface="Montserrat" panose="00000500000000000000" pitchFamily="2" charset="0"/>
                        </a:rPr>
                        <a:t>  </a:t>
                      </a:r>
                      <a:endParaRPr lang="en-US" sz="1300" b="0"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852196190"/>
                  </a:ext>
                </a:extLst>
              </a:tr>
              <a:tr h="236423">
                <a:tc>
                  <a:txBody>
                    <a:bodyPr/>
                    <a:lstStyle/>
                    <a:p>
                      <a:pPr marL="45720" algn="ctr">
                        <a:spcAft>
                          <a:spcPts val="0"/>
                        </a:spcAft>
                      </a:pPr>
                      <a:r>
                        <a:rPr lang="es-MX" sz="1300" dirty="0">
                          <a:effectLst/>
                          <a:latin typeface="Montserrat" panose="00000500000000000000" pitchFamily="2" charset="0"/>
                        </a:rPr>
                        <a:t>II.1.4</a:t>
                      </a:r>
                      <a:endParaRPr lang="en-US" sz="1300" dirty="0">
                        <a:effectLst/>
                        <a:latin typeface="Montserrat" panose="00000500000000000000" pitchFamily="2" charset="0"/>
                      </a:endParaRPr>
                    </a:p>
                  </a:txBody>
                  <a:tcPr marL="44450" marR="44450" marT="0" marB="0" anchor="ctr"/>
                </a:tc>
                <a:tc>
                  <a:txBody>
                    <a:bodyPr/>
                    <a:lstStyle/>
                    <a:p>
                      <a:pPr marL="215900" algn="just">
                        <a:spcAft>
                          <a:spcPts val="0"/>
                        </a:spcAft>
                      </a:pPr>
                      <a:r>
                        <a:rPr lang="es-MX" sz="1300" b="0" dirty="0">
                          <a:solidFill>
                            <a:schemeClr val="tx1"/>
                          </a:solidFill>
                          <a:effectLst/>
                          <a:latin typeface="Montserrat" panose="00000500000000000000" pitchFamily="2" charset="0"/>
                        </a:rPr>
                        <a:t>Enlaces de Transparencia de las Unidades </a:t>
                      </a:r>
                      <a:r>
                        <a:rPr lang="es-MX" sz="1300" b="0" dirty="0" smtClean="0">
                          <a:solidFill>
                            <a:schemeClr val="tx1"/>
                          </a:solidFill>
                          <a:effectLst/>
                          <a:latin typeface="Montserrat" panose="00000500000000000000" pitchFamily="2" charset="0"/>
                        </a:rPr>
                        <a:t>Administrativas             </a:t>
                      </a:r>
                      <a:endParaRPr lang="en-US" sz="1300" b="0"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1892410657"/>
                  </a:ext>
                </a:extLst>
              </a:tr>
              <a:tr h="236423">
                <a:tc>
                  <a:txBody>
                    <a:bodyPr/>
                    <a:lstStyle/>
                    <a:p>
                      <a:pPr marL="45720" algn="ctr">
                        <a:spcAft>
                          <a:spcPts val="0"/>
                        </a:spcAft>
                      </a:pPr>
                      <a:r>
                        <a:rPr lang="es-MX" sz="1300" dirty="0">
                          <a:effectLst/>
                          <a:latin typeface="Montserrat" panose="00000500000000000000" pitchFamily="2" charset="0"/>
                        </a:rPr>
                        <a:t>II.2</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pPr>
                      <a:r>
                        <a:rPr lang="es-MX" sz="1300" i="1" u="sng" dirty="0">
                          <a:effectLst/>
                          <a:latin typeface="Montserrat" panose="00000500000000000000" pitchFamily="2" charset="0"/>
                        </a:rPr>
                        <a:t>De los procedimientos de acceso y corrección de datos personales</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626206343"/>
                  </a:ext>
                </a:extLst>
              </a:tr>
              <a:tr h="472847">
                <a:tc>
                  <a:txBody>
                    <a:bodyPr/>
                    <a:lstStyle/>
                    <a:p>
                      <a:pPr marL="45720" algn="ctr">
                        <a:spcAft>
                          <a:spcPts val="0"/>
                        </a:spcAft>
                      </a:pPr>
                      <a:r>
                        <a:rPr lang="es-MX" sz="1300" dirty="0">
                          <a:effectLst/>
                          <a:latin typeface="Montserrat" panose="00000500000000000000" pitchFamily="2" charset="0"/>
                        </a:rPr>
                        <a:t>II.2.1</a:t>
                      </a:r>
                      <a:endParaRPr lang="en-US" sz="1300" dirty="0">
                        <a:effectLst/>
                        <a:latin typeface="Montserrat" panose="00000500000000000000" pitchFamily="2" charset="0"/>
                      </a:endParaRPr>
                    </a:p>
                  </a:txBody>
                  <a:tcPr marL="44450" marR="44450" marT="0" marB="0" anchor="ctr"/>
                </a:tc>
                <a:tc>
                  <a:txBody>
                    <a:bodyPr/>
                    <a:lstStyle/>
                    <a:p>
                      <a:pPr marL="215900" algn="just">
                        <a:spcAft>
                          <a:spcPts val="0"/>
                        </a:spcAft>
                      </a:pPr>
                      <a:r>
                        <a:rPr lang="es-MX" sz="1300" dirty="0">
                          <a:effectLst/>
                          <a:latin typeface="Montserrat" panose="00000500000000000000" pitchFamily="2" charset="0"/>
                        </a:rPr>
                        <a:t>Funciones y responsabilidades de las Unidades Administrativas en materia de acceso y corrección de datos personales.</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010076247"/>
                  </a:ext>
                </a:extLst>
              </a:tr>
            </a:tbl>
          </a:graphicData>
        </a:graphic>
      </p:graphicFrame>
    </p:spTree>
    <p:extLst>
      <p:ext uri="{BB962C8B-B14F-4D97-AF65-F5344CB8AC3E}">
        <p14:creationId xmlns:p14="http://schemas.microsoft.com/office/powerpoint/2010/main" val="3443686792"/>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9844454" y="6328477"/>
            <a:ext cx="2133600" cy="365125"/>
          </a:xfrm>
        </p:spPr>
        <p:txBody>
          <a:bodyPr/>
          <a:lstStyle/>
          <a:p>
            <a:fld id="{2066355A-084C-D24E-9AD2-7E4FC41EA627}" type="slidenum">
              <a:rPr lang="en-US" smtClean="0"/>
              <a:t>3</a:t>
            </a:fld>
            <a:endParaRPr lang="en-US"/>
          </a:p>
        </p:txBody>
      </p:sp>
      <p:sp>
        <p:nvSpPr>
          <p:cNvPr id="6" name="3 Título"/>
          <p:cNvSpPr>
            <a:spLocks noGrp="1"/>
          </p:cNvSpPr>
          <p:nvPr>
            <p:ph type="title"/>
          </p:nvPr>
        </p:nvSpPr>
        <p:spPr>
          <a:xfrm>
            <a:off x="6471138" y="585813"/>
            <a:ext cx="5506916" cy="546072"/>
          </a:xfrm>
        </p:spPr>
        <p:txBody>
          <a:bodyPr vert="horz" lIns="91440" tIns="45720" rIns="91440" bIns="45720" rtlCol="0" anchor="ctr">
            <a:noAutofit/>
          </a:bodyPr>
          <a:lstStyle/>
          <a:p>
            <a:r>
              <a:rPr lang="es-MX" sz="1900" dirty="0">
                <a:latin typeface="Montserrat" panose="00000500000000000000" pitchFamily="2" charset="0"/>
              </a:rPr>
              <a:t>Estructura y contenido del Manual</a:t>
            </a:r>
            <a:endParaRPr lang="es-MX" sz="1900" dirty="0">
              <a:latin typeface="Montserrat" panose="00000500000000000000" pitchFamily="2" charset="0"/>
            </a:endParaRPr>
          </a:p>
        </p:txBody>
      </p:sp>
      <p:graphicFrame>
        <p:nvGraphicFramePr>
          <p:cNvPr id="4" name="Tabla 3"/>
          <p:cNvGraphicFramePr>
            <a:graphicFrameLocks noGrp="1"/>
          </p:cNvGraphicFramePr>
          <p:nvPr>
            <p:extLst>
              <p:ext uri="{D42A27DB-BD31-4B8C-83A1-F6EECF244321}">
                <p14:modId xmlns:p14="http://schemas.microsoft.com/office/powerpoint/2010/main" val="2485618489"/>
              </p:ext>
            </p:extLst>
          </p:nvPr>
        </p:nvGraphicFramePr>
        <p:xfrm>
          <a:off x="1676400" y="1569718"/>
          <a:ext cx="8890000" cy="4875115"/>
        </p:xfrm>
        <a:graphic>
          <a:graphicData uri="http://schemas.openxmlformats.org/drawingml/2006/table">
            <a:tbl>
              <a:tblPr>
                <a:tableStyleId>{5C22544A-7EE6-4342-B048-85BDC9FD1C3A}</a:tableStyleId>
              </a:tblPr>
              <a:tblGrid>
                <a:gridCol w="1470090">
                  <a:extLst>
                    <a:ext uri="{9D8B030D-6E8A-4147-A177-3AD203B41FA5}">
                      <a16:colId xmlns:a16="http://schemas.microsoft.com/office/drawing/2014/main" val="1043312666"/>
                    </a:ext>
                  </a:extLst>
                </a:gridCol>
                <a:gridCol w="7419910">
                  <a:extLst>
                    <a:ext uri="{9D8B030D-6E8A-4147-A177-3AD203B41FA5}">
                      <a16:colId xmlns:a16="http://schemas.microsoft.com/office/drawing/2014/main" val="1180652667"/>
                    </a:ext>
                  </a:extLst>
                </a:gridCol>
              </a:tblGrid>
              <a:tr h="731265">
                <a:tc>
                  <a:txBody>
                    <a:bodyPr/>
                    <a:lstStyle/>
                    <a:p>
                      <a:pPr marL="45720" algn="ctr">
                        <a:spcAft>
                          <a:spcPts val="0"/>
                        </a:spcAft>
                        <a:tabLst>
                          <a:tab pos="450215" algn="l"/>
                        </a:tabLst>
                      </a:pPr>
                      <a:r>
                        <a:rPr lang="es-MX" sz="1300" b="1" dirty="0">
                          <a:effectLst/>
                          <a:latin typeface="Montserrat" panose="00000500000000000000" pitchFamily="2" charset="0"/>
                        </a:rPr>
                        <a:t>Sección III</a:t>
                      </a:r>
                      <a:endParaRPr lang="en-US" sz="1300" b="1" dirty="0">
                        <a:effectLst/>
                        <a:latin typeface="Montserrat" panose="00000500000000000000" pitchFamily="2" charset="0"/>
                        <a:ea typeface="Times New Roman" panose="02020603050405020304" pitchFamily="18" charset="0"/>
                      </a:endParaRPr>
                    </a:p>
                  </a:txBody>
                  <a:tcPr marL="44450" marR="44450" marT="0" marB="0" anchor="ctr"/>
                </a:tc>
                <a:tc>
                  <a:txBody>
                    <a:bodyPr/>
                    <a:lstStyle/>
                    <a:p>
                      <a:pPr marL="45720" algn="just">
                        <a:spcAft>
                          <a:spcPts val="0"/>
                        </a:spcAft>
                        <a:tabLst>
                          <a:tab pos="450215" algn="l"/>
                          <a:tab pos="2806065" algn="ctr"/>
                          <a:tab pos="5612130" algn="r"/>
                        </a:tabLst>
                      </a:pPr>
                      <a:r>
                        <a:rPr lang="es-MX" sz="1300" b="1" dirty="0">
                          <a:effectLst/>
                          <a:latin typeface="Montserrat" panose="00000500000000000000" pitchFamily="2" charset="0"/>
                        </a:rPr>
                        <a:t>Del Comité de Transparencia y de los procedimientos seguidos ante el  Comité de Transparencia (Integración y operación del Comité de Transparencia)</a:t>
                      </a:r>
                      <a:endParaRPr lang="en-US" sz="1300" b="1"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79851541"/>
                  </a:ext>
                </a:extLst>
              </a:tr>
              <a:tr h="243756">
                <a:tc>
                  <a:txBody>
                    <a:bodyPr/>
                    <a:lstStyle/>
                    <a:p>
                      <a:pPr marL="45720" algn="ctr">
                        <a:spcAft>
                          <a:spcPts val="0"/>
                        </a:spcAft>
                      </a:pPr>
                      <a:r>
                        <a:rPr lang="es-MX" sz="1300">
                          <a:effectLst/>
                          <a:latin typeface="Montserrat" panose="00000500000000000000" pitchFamily="2" charset="0"/>
                        </a:rPr>
                        <a:t>III.1</a:t>
                      </a:r>
                      <a:endParaRPr lang="en-US" sz="1300">
                        <a:effectLst/>
                        <a:latin typeface="Montserrat" panose="00000500000000000000" pitchFamily="2" charset="0"/>
                      </a:endParaRPr>
                    </a:p>
                  </a:txBody>
                  <a:tcPr marL="44450" marR="44450" marT="0" marB="0" anchor="ctr"/>
                </a:tc>
                <a:tc>
                  <a:txBody>
                    <a:bodyPr/>
                    <a:lstStyle/>
                    <a:p>
                      <a:pPr marL="45720" algn="just">
                        <a:spcAft>
                          <a:spcPts val="0"/>
                        </a:spcAft>
                      </a:pPr>
                      <a:r>
                        <a:rPr lang="es-MX" sz="1300" i="1" u="sng" dirty="0">
                          <a:effectLst/>
                          <a:latin typeface="Montserrat" panose="00000500000000000000" pitchFamily="2" charset="0"/>
                        </a:rPr>
                        <a:t>Comité de Transparencia</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464953694"/>
                  </a:ext>
                </a:extLst>
              </a:tr>
              <a:tr h="243756">
                <a:tc>
                  <a:txBody>
                    <a:bodyPr/>
                    <a:lstStyle/>
                    <a:p>
                      <a:pPr marL="180340" marR="68580" algn="ctr">
                        <a:spcAft>
                          <a:spcPts val="0"/>
                        </a:spcAft>
                        <a:tabLst>
                          <a:tab pos="457200" algn="l"/>
                        </a:tabLst>
                      </a:pPr>
                      <a:r>
                        <a:rPr lang="es-MX" sz="1300">
                          <a:effectLst/>
                          <a:latin typeface="Montserrat" panose="00000500000000000000" pitchFamily="2" charset="0"/>
                        </a:rPr>
                        <a:t>III.1.1</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pPr>
                      <a:r>
                        <a:rPr lang="es-MX" sz="1300" b="0" dirty="0">
                          <a:solidFill>
                            <a:schemeClr val="tx1"/>
                          </a:solidFill>
                          <a:effectLst/>
                          <a:latin typeface="Montserrat" panose="00000500000000000000" pitchFamily="2" charset="0"/>
                        </a:rPr>
                        <a:t>Funciones del Comité de </a:t>
                      </a:r>
                      <a:r>
                        <a:rPr lang="es-MX" sz="1300" b="0" dirty="0" smtClean="0">
                          <a:solidFill>
                            <a:schemeClr val="tx1"/>
                          </a:solidFill>
                          <a:effectLst/>
                          <a:latin typeface="Montserrat" panose="00000500000000000000" pitchFamily="2" charset="0"/>
                        </a:rPr>
                        <a:t>Transparencia                                                            </a:t>
                      </a:r>
                      <a:endParaRPr lang="en-US" sz="1300" b="0"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3025439208"/>
                  </a:ext>
                </a:extLst>
              </a:tr>
              <a:tr h="243756">
                <a:tc>
                  <a:txBody>
                    <a:bodyPr/>
                    <a:lstStyle/>
                    <a:p>
                      <a:pPr marL="180340" marR="68580" algn="ctr">
                        <a:spcAft>
                          <a:spcPts val="0"/>
                        </a:spcAft>
                        <a:tabLst>
                          <a:tab pos="457200" algn="l"/>
                        </a:tabLst>
                      </a:pPr>
                      <a:r>
                        <a:rPr lang="es-MX" sz="1300" dirty="0">
                          <a:effectLst/>
                          <a:latin typeface="Montserrat" panose="00000500000000000000" pitchFamily="2" charset="0"/>
                        </a:rPr>
                        <a:t>III.1.2</a:t>
                      </a:r>
                      <a:endParaRPr lang="en-US" sz="1300" dirty="0">
                        <a:effectLst/>
                        <a:latin typeface="Montserrat" panose="00000500000000000000" pitchFamily="2" charset="0"/>
                      </a:endParaRPr>
                    </a:p>
                  </a:txBody>
                  <a:tcPr marL="44450" marR="44450" marT="0" marB="0" anchor="ctr"/>
                </a:tc>
                <a:tc>
                  <a:txBody>
                    <a:bodyPr/>
                    <a:lstStyle/>
                    <a:p>
                      <a:pPr marL="179705" algn="just">
                        <a:spcAft>
                          <a:spcPts val="0"/>
                        </a:spcAft>
                      </a:pPr>
                      <a:r>
                        <a:rPr lang="es-MX" sz="1300" dirty="0">
                          <a:effectLst/>
                          <a:latin typeface="Montserrat" panose="00000500000000000000" pitchFamily="2" charset="0"/>
                        </a:rPr>
                        <a:t>Integración y estructura del Comité de Transparencia</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944925168"/>
                  </a:ext>
                </a:extLst>
              </a:tr>
              <a:tr h="243756">
                <a:tc>
                  <a:txBody>
                    <a:bodyPr/>
                    <a:lstStyle/>
                    <a:p>
                      <a:pPr marL="180340" marR="68580" algn="ctr">
                        <a:spcAft>
                          <a:spcPts val="0"/>
                        </a:spcAft>
                        <a:tabLst>
                          <a:tab pos="270510" algn="l"/>
                        </a:tabLst>
                      </a:pPr>
                      <a:r>
                        <a:rPr lang="es-MX" sz="1300">
                          <a:effectLst/>
                          <a:latin typeface="Montserrat" panose="00000500000000000000" pitchFamily="2" charset="0"/>
                        </a:rPr>
                        <a:t>III.1.3</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tabLst>
                          <a:tab pos="457200" algn="l"/>
                        </a:tabLst>
                      </a:pPr>
                      <a:r>
                        <a:rPr lang="es-MX" sz="1300" dirty="0">
                          <a:effectLst/>
                          <a:latin typeface="Montserrat" panose="00000500000000000000" pitchFamily="2" charset="0"/>
                        </a:rPr>
                        <a:t>Secretario Técnico</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755845691"/>
                  </a:ext>
                </a:extLst>
              </a:tr>
              <a:tr h="243756">
                <a:tc>
                  <a:txBody>
                    <a:bodyPr/>
                    <a:lstStyle/>
                    <a:p>
                      <a:pPr marL="180340" marR="68580" algn="ctr">
                        <a:spcAft>
                          <a:spcPts val="0"/>
                        </a:spcAft>
                        <a:tabLst>
                          <a:tab pos="457200" algn="l"/>
                        </a:tabLst>
                      </a:pPr>
                      <a:r>
                        <a:rPr lang="es-MX" sz="1300">
                          <a:effectLst/>
                          <a:latin typeface="Montserrat" panose="00000500000000000000" pitchFamily="2" charset="0"/>
                        </a:rPr>
                        <a:t>III.1.4</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tabLst>
                          <a:tab pos="457200" algn="l"/>
                        </a:tabLst>
                      </a:pPr>
                      <a:r>
                        <a:rPr lang="es-MX" sz="1300" dirty="0">
                          <a:effectLst/>
                          <a:latin typeface="Montserrat" panose="00000500000000000000" pitchFamily="2" charset="0"/>
                        </a:rPr>
                        <a:t>Funciones de los miembros del Comité de Transparencia</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092695305"/>
                  </a:ext>
                </a:extLst>
              </a:tr>
              <a:tr h="243756">
                <a:tc>
                  <a:txBody>
                    <a:bodyPr/>
                    <a:lstStyle/>
                    <a:p>
                      <a:pPr marL="180340" marR="68580" algn="ctr">
                        <a:spcAft>
                          <a:spcPts val="0"/>
                        </a:spcAft>
                        <a:tabLst>
                          <a:tab pos="270510" algn="l"/>
                        </a:tabLst>
                      </a:pPr>
                      <a:r>
                        <a:rPr lang="es-MX" sz="1300">
                          <a:effectLst/>
                          <a:latin typeface="Montserrat" panose="00000500000000000000" pitchFamily="2" charset="0"/>
                        </a:rPr>
                        <a:t>III.1.5</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tabLst>
                          <a:tab pos="457200" algn="l"/>
                        </a:tabLst>
                      </a:pPr>
                      <a:r>
                        <a:rPr lang="es-MX" sz="1300">
                          <a:effectLst/>
                          <a:latin typeface="Montserrat" panose="00000500000000000000" pitchFamily="2" charset="0"/>
                        </a:rPr>
                        <a:t>Suplencia de los miembros</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3564350297"/>
                  </a:ext>
                </a:extLst>
              </a:tr>
              <a:tr h="243756">
                <a:tc>
                  <a:txBody>
                    <a:bodyPr/>
                    <a:lstStyle/>
                    <a:p>
                      <a:pPr marL="180340" marR="68580" algn="ctr">
                        <a:spcAft>
                          <a:spcPts val="0"/>
                        </a:spcAft>
                        <a:tabLst>
                          <a:tab pos="270510" algn="l"/>
                        </a:tabLst>
                      </a:pPr>
                      <a:r>
                        <a:rPr lang="es-MX" sz="1300">
                          <a:effectLst/>
                          <a:latin typeface="Montserrat" panose="00000500000000000000" pitchFamily="2" charset="0"/>
                        </a:rPr>
                        <a:t>III.1.6</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tabLst>
                          <a:tab pos="457200" algn="l"/>
                        </a:tabLst>
                      </a:pPr>
                      <a:r>
                        <a:rPr lang="es-MX" sz="1300" dirty="0">
                          <a:effectLst/>
                          <a:latin typeface="Montserrat" panose="00000500000000000000" pitchFamily="2" charset="0"/>
                        </a:rPr>
                        <a:t>De los Invitados</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1461771324"/>
                  </a:ext>
                </a:extLst>
              </a:tr>
              <a:tr h="243756">
                <a:tc>
                  <a:txBody>
                    <a:bodyPr/>
                    <a:lstStyle/>
                    <a:p>
                      <a:pPr marL="180340" marR="68580" algn="ctr">
                        <a:spcAft>
                          <a:spcPts val="0"/>
                        </a:spcAft>
                        <a:tabLst>
                          <a:tab pos="270510" algn="l"/>
                        </a:tabLst>
                      </a:pPr>
                      <a:r>
                        <a:rPr lang="es-MX" sz="1300">
                          <a:effectLst/>
                          <a:latin typeface="Montserrat" panose="00000500000000000000" pitchFamily="2" charset="0"/>
                        </a:rPr>
                        <a:t>III.1.7</a:t>
                      </a:r>
                      <a:endParaRPr lang="en-US" sz="1300">
                        <a:effectLst/>
                        <a:latin typeface="Montserrat" panose="00000500000000000000" pitchFamily="2" charset="0"/>
                      </a:endParaRPr>
                    </a:p>
                  </a:txBody>
                  <a:tcPr marL="44450" marR="44450" marT="0" marB="0" anchor="ctr"/>
                </a:tc>
                <a:tc>
                  <a:txBody>
                    <a:bodyPr/>
                    <a:lstStyle/>
                    <a:p>
                      <a:pPr marL="179705" algn="just">
                        <a:spcAft>
                          <a:spcPts val="0"/>
                        </a:spcAft>
                        <a:tabLst>
                          <a:tab pos="457200" algn="l"/>
                        </a:tabLst>
                      </a:pPr>
                      <a:r>
                        <a:rPr lang="es-MX" sz="1300" b="0" dirty="0">
                          <a:solidFill>
                            <a:schemeClr val="tx1"/>
                          </a:solidFill>
                          <a:effectLst/>
                          <a:latin typeface="Montserrat" panose="00000500000000000000" pitchFamily="2" charset="0"/>
                        </a:rPr>
                        <a:t>Asistencia de titulares de Unidades Administrativas y áreas </a:t>
                      </a:r>
                      <a:r>
                        <a:rPr lang="es-MX" sz="1300" b="0" dirty="0" smtClean="0">
                          <a:solidFill>
                            <a:schemeClr val="tx1"/>
                          </a:solidFill>
                          <a:effectLst/>
                          <a:latin typeface="Montserrat" panose="00000500000000000000" pitchFamily="2" charset="0"/>
                        </a:rPr>
                        <a:t>responsables</a:t>
                      </a:r>
                      <a:endParaRPr lang="en-US" sz="1300" b="0"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2046987122"/>
                  </a:ext>
                </a:extLst>
              </a:tr>
              <a:tr h="243756">
                <a:tc>
                  <a:txBody>
                    <a:bodyPr/>
                    <a:lstStyle/>
                    <a:p>
                      <a:pPr marL="45720" algn="ctr">
                        <a:spcAft>
                          <a:spcPts val="0"/>
                        </a:spcAft>
                      </a:pPr>
                      <a:r>
                        <a:rPr lang="es-MX" sz="1300">
                          <a:effectLst/>
                          <a:latin typeface="Montserrat" panose="00000500000000000000" pitchFamily="2" charset="0"/>
                        </a:rPr>
                        <a:t>III.2</a:t>
                      </a:r>
                      <a:endParaRPr lang="en-US" sz="1300">
                        <a:effectLst/>
                        <a:latin typeface="Montserrat" panose="00000500000000000000" pitchFamily="2" charset="0"/>
                      </a:endParaRPr>
                    </a:p>
                  </a:txBody>
                  <a:tcPr marL="44450" marR="44450" marT="0" marB="0" anchor="ctr"/>
                </a:tc>
                <a:tc>
                  <a:txBody>
                    <a:bodyPr/>
                    <a:lstStyle/>
                    <a:p>
                      <a:pPr marL="45720" algn="just">
                        <a:spcAft>
                          <a:spcPts val="0"/>
                        </a:spcAft>
                      </a:pPr>
                      <a:r>
                        <a:rPr lang="es-MX" sz="1300" i="1" u="sng" dirty="0">
                          <a:effectLst/>
                          <a:latin typeface="Montserrat" panose="00000500000000000000" pitchFamily="2" charset="0"/>
                        </a:rPr>
                        <a:t>Operación del Comité de Transparencia</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2638121053"/>
                  </a:ext>
                </a:extLst>
              </a:tr>
              <a:tr h="243756">
                <a:tc>
                  <a:txBody>
                    <a:bodyPr/>
                    <a:lstStyle/>
                    <a:p>
                      <a:pPr marL="45720" algn="ctr">
                        <a:spcAft>
                          <a:spcPts val="0"/>
                        </a:spcAft>
                      </a:pPr>
                      <a:r>
                        <a:rPr lang="es-MX" sz="1300">
                          <a:effectLst/>
                          <a:latin typeface="Montserrat" panose="00000500000000000000" pitchFamily="2" charset="0"/>
                        </a:rPr>
                        <a:t>III.2.1</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a:effectLst/>
                          <a:latin typeface="Montserrat" panose="00000500000000000000" pitchFamily="2" charset="0"/>
                        </a:rPr>
                        <a:t>De las sesiones</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1531649742"/>
                  </a:ext>
                </a:extLst>
              </a:tr>
              <a:tr h="243756">
                <a:tc>
                  <a:txBody>
                    <a:bodyPr/>
                    <a:lstStyle/>
                    <a:p>
                      <a:pPr marL="45720" algn="ctr">
                        <a:spcAft>
                          <a:spcPts val="0"/>
                        </a:spcAft>
                      </a:pPr>
                      <a:r>
                        <a:rPr lang="es-MX" sz="1300">
                          <a:effectLst/>
                          <a:latin typeface="Montserrat" panose="00000500000000000000" pitchFamily="2" charset="0"/>
                        </a:rPr>
                        <a:t>III.2.2</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a:effectLst/>
                          <a:latin typeface="Montserrat" panose="00000500000000000000" pitchFamily="2" charset="0"/>
                        </a:rPr>
                        <a:t>Del quórum</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4281047593"/>
                  </a:ext>
                </a:extLst>
              </a:tr>
              <a:tr h="243756">
                <a:tc>
                  <a:txBody>
                    <a:bodyPr/>
                    <a:lstStyle/>
                    <a:p>
                      <a:pPr marL="45720" algn="ctr">
                        <a:spcAft>
                          <a:spcPts val="0"/>
                        </a:spcAft>
                      </a:pPr>
                      <a:r>
                        <a:rPr lang="es-MX" sz="1300">
                          <a:effectLst/>
                          <a:latin typeface="Montserrat" panose="00000500000000000000" pitchFamily="2" charset="0"/>
                        </a:rPr>
                        <a:t>III.2.3</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a:effectLst/>
                          <a:latin typeface="Montserrat" panose="00000500000000000000" pitchFamily="2" charset="0"/>
                        </a:rPr>
                        <a:t>De la convocatoria</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1651279742"/>
                  </a:ext>
                </a:extLst>
              </a:tr>
              <a:tr h="243756">
                <a:tc>
                  <a:txBody>
                    <a:bodyPr/>
                    <a:lstStyle/>
                    <a:p>
                      <a:pPr marL="45720" algn="ctr">
                        <a:spcAft>
                          <a:spcPts val="0"/>
                        </a:spcAft>
                      </a:pPr>
                      <a:r>
                        <a:rPr lang="es-MX" sz="1300">
                          <a:effectLst/>
                          <a:latin typeface="Montserrat" panose="00000500000000000000" pitchFamily="2" charset="0"/>
                        </a:rPr>
                        <a:t>III.2.4</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a:effectLst/>
                          <a:latin typeface="Montserrat" panose="00000500000000000000" pitchFamily="2" charset="0"/>
                        </a:rPr>
                        <a:t>Del orden del día</a:t>
                      </a:r>
                      <a:endParaRPr lang="en-US" sz="1300">
                        <a:effectLst/>
                        <a:latin typeface="Montserrat" panose="00000500000000000000" pitchFamily="2" charset="0"/>
                      </a:endParaRPr>
                    </a:p>
                  </a:txBody>
                  <a:tcPr marL="44450" marR="44450" marT="0" marB="0" anchor="ctr"/>
                </a:tc>
                <a:extLst>
                  <a:ext uri="{0D108BD9-81ED-4DB2-BD59-A6C34878D82A}">
                    <a16:rowId xmlns:a16="http://schemas.microsoft.com/office/drawing/2014/main" val="1824891516"/>
                  </a:ext>
                </a:extLst>
              </a:tr>
              <a:tr h="243756">
                <a:tc>
                  <a:txBody>
                    <a:bodyPr/>
                    <a:lstStyle/>
                    <a:p>
                      <a:pPr marL="45720" algn="ctr">
                        <a:spcAft>
                          <a:spcPts val="0"/>
                        </a:spcAft>
                      </a:pPr>
                      <a:r>
                        <a:rPr lang="es-MX" sz="1300">
                          <a:effectLst/>
                          <a:latin typeface="Montserrat" panose="00000500000000000000" pitchFamily="2" charset="0"/>
                        </a:rPr>
                        <a:t>III.2.5</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dirty="0">
                          <a:effectLst/>
                          <a:latin typeface="Montserrat" panose="00000500000000000000" pitchFamily="2" charset="0"/>
                        </a:rPr>
                        <a:t>Del desarrollo de las sesiones</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398433458"/>
                  </a:ext>
                </a:extLst>
              </a:tr>
              <a:tr h="243756">
                <a:tc>
                  <a:txBody>
                    <a:bodyPr/>
                    <a:lstStyle/>
                    <a:p>
                      <a:pPr marL="45720" algn="ctr">
                        <a:spcAft>
                          <a:spcPts val="0"/>
                        </a:spcAft>
                      </a:pPr>
                      <a:r>
                        <a:rPr lang="es-MX" sz="1300">
                          <a:effectLst/>
                          <a:latin typeface="Montserrat" panose="00000500000000000000" pitchFamily="2" charset="0"/>
                        </a:rPr>
                        <a:t>III.2.6</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b="0" dirty="0">
                          <a:solidFill>
                            <a:schemeClr val="tx1"/>
                          </a:solidFill>
                          <a:effectLst/>
                          <a:latin typeface="Montserrat" panose="00000500000000000000" pitchFamily="2" charset="0"/>
                        </a:rPr>
                        <a:t>De los acuerdos y </a:t>
                      </a:r>
                      <a:r>
                        <a:rPr lang="es-MX" sz="1300" b="0" dirty="0" smtClean="0">
                          <a:solidFill>
                            <a:schemeClr val="tx1"/>
                          </a:solidFill>
                          <a:effectLst/>
                          <a:latin typeface="Montserrat" panose="00000500000000000000" pitchFamily="2" charset="0"/>
                        </a:rPr>
                        <a:t>resoluciones</a:t>
                      </a:r>
                      <a:endParaRPr lang="en-US" sz="1300" b="0"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2379002378"/>
                  </a:ext>
                </a:extLst>
              </a:tr>
              <a:tr h="487510">
                <a:tc>
                  <a:txBody>
                    <a:bodyPr/>
                    <a:lstStyle/>
                    <a:p>
                      <a:pPr marL="45720" algn="ctr">
                        <a:spcAft>
                          <a:spcPts val="0"/>
                        </a:spcAft>
                      </a:pPr>
                      <a:r>
                        <a:rPr lang="es-MX" sz="1300">
                          <a:effectLst/>
                          <a:latin typeface="Montserrat" panose="00000500000000000000" pitchFamily="2" charset="0"/>
                        </a:rPr>
                        <a:t>III.2.7</a:t>
                      </a:r>
                      <a:endParaRPr lang="en-US" sz="1300">
                        <a:effectLst/>
                        <a:latin typeface="Montserrat" panose="00000500000000000000" pitchFamily="2" charset="0"/>
                      </a:endParaRPr>
                    </a:p>
                  </a:txBody>
                  <a:tcPr marL="44450" marR="44450" marT="0" marB="0" anchor="ctr"/>
                </a:tc>
                <a:tc>
                  <a:txBody>
                    <a:bodyPr/>
                    <a:lstStyle/>
                    <a:p>
                      <a:pPr marL="215900" algn="just">
                        <a:spcAft>
                          <a:spcPts val="0"/>
                        </a:spcAft>
                      </a:pPr>
                      <a:r>
                        <a:rPr lang="es-MX" sz="1300" dirty="0">
                          <a:effectLst/>
                          <a:latin typeface="Montserrat" panose="00000500000000000000" pitchFamily="2" charset="0"/>
                        </a:rPr>
                        <a:t>De la documentación que se someta a la consideración del Comité de Transparencia</a:t>
                      </a:r>
                      <a:endParaRPr lang="en-US" sz="1300"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016981272"/>
                  </a:ext>
                </a:extLst>
              </a:tr>
            </a:tbl>
          </a:graphicData>
        </a:graphic>
      </p:graphicFrame>
    </p:spTree>
    <p:extLst>
      <p:ext uri="{BB962C8B-B14F-4D97-AF65-F5344CB8AC3E}">
        <p14:creationId xmlns:p14="http://schemas.microsoft.com/office/powerpoint/2010/main" val="2585611127"/>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9844454" y="6328477"/>
            <a:ext cx="2133600" cy="365125"/>
          </a:xfrm>
        </p:spPr>
        <p:txBody>
          <a:bodyPr/>
          <a:lstStyle/>
          <a:p>
            <a:fld id="{2066355A-084C-D24E-9AD2-7E4FC41EA627}" type="slidenum">
              <a:rPr lang="en-US" smtClean="0"/>
              <a:t>4</a:t>
            </a:fld>
            <a:endParaRPr lang="en-US"/>
          </a:p>
        </p:txBody>
      </p:sp>
      <p:sp>
        <p:nvSpPr>
          <p:cNvPr id="6" name="3 Título"/>
          <p:cNvSpPr>
            <a:spLocks noGrp="1"/>
          </p:cNvSpPr>
          <p:nvPr>
            <p:ph type="title"/>
          </p:nvPr>
        </p:nvSpPr>
        <p:spPr>
          <a:xfrm>
            <a:off x="6471138" y="585813"/>
            <a:ext cx="5506916" cy="546072"/>
          </a:xfrm>
        </p:spPr>
        <p:txBody>
          <a:bodyPr/>
          <a:lstStyle/>
          <a:p>
            <a:r>
              <a:rPr lang="es-MX" sz="1900" dirty="0" smtClean="0">
                <a:latin typeface="Montserrat" panose="00000500000000000000" pitchFamily="2" charset="0"/>
              </a:rPr>
              <a:t>Estructura y contenido del Manual</a:t>
            </a:r>
            <a:endParaRPr lang="es-MX" sz="1900" dirty="0">
              <a:latin typeface="Montserrat" panose="00000500000000000000" pitchFamily="2" charset="0"/>
            </a:endParaRPr>
          </a:p>
        </p:txBody>
      </p:sp>
      <p:graphicFrame>
        <p:nvGraphicFramePr>
          <p:cNvPr id="4" name="Tabla 3"/>
          <p:cNvGraphicFramePr>
            <a:graphicFrameLocks noGrp="1"/>
          </p:cNvGraphicFramePr>
          <p:nvPr>
            <p:extLst>
              <p:ext uri="{D42A27DB-BD31-4B8C-83A1-F6EECF244321}">
                <p14:modId xmlns:p14="http://schemas.microsoft.com/office/powerpoint/2010/main" val="1324031648"/>
              </p:ext>
            </p:extLst>
          </p:nvPr>
        </p:nvGraphicFramePr>
        <p:xfrm>
          <a:off x="1815902" y="1750188"/>
          <a:ext cx="8674298" cy="4538982"/>
        </p:xfrm>
        <a:graphic>
          <a:graphicData uri="http://schemas.openxmlformats.org/drawingml/2006/table">
            <a:tbl>
              <a:tblPr>
                <a:tableStyleId>{5C22544A-7EE6-4342-B048-85BDC9FD1C3A}</a:tableStyleId>
              </a:tblPr>
              <a:tblGrid>
                <a:gridCol w="1434419">
                  <a:extLst>
                    <a:ext uri="{9D8B030D-6E8A-4147-A177-3AD203B41FA5}">
                      <a16:colId xmlns:a16="http://schemas.microsoft.com/office/drawing/2014/main" val="2349573483"/>
                    </a:ext>
                  </a:extLst>
                </a:gridCol>
                <a:gridCol w="7239879">
                  <a:extLst>
                    <a:ext uri="{9D8B030D-6E8A-4147-A177-3AD203B41FA5}">
                      <a16:colId xmlns:a16="http://schemas.microsoft.com/office/drawing/2014/main" val="401770925"/>
                    </a:ext>
                  </a:extLst>
                </a:gridCol>
              </a:tblGrid>
              <a:tr h="386823">
                <a:tc>
                  <a:txBody>
                    <a:bodyPr/>
                    <a:lstStyle/>
                    <a:p>
                      <a:pPr marR="68580" algn="ctr">
                        <a:spcAft>
                          <a:spcPts val="0"/>
                        </a:spcAft>
                        <a:tabLst>
                          <a:tab pos="270510" algn="l"/>
                        </a:tabLst>
                      </a:pPr>
                      <a:r>
                        <a:rPr lang="es-MX" sz="1300" b="1" dirty="0">
                          <a:effectLst/>
                          <a:latin typeface="Montserrat" panose="00000500000000000000" pitchFamily="2" charset="0"/>
                        </a:rPr>
                        <a:t>Sección IV</a:t>
                      </a:r>
                      <a:endParaRPr lang="en-US" sz="1300" b="1" dirty="0">
                        <a:effectLst/>
                        <a:latin typeface="Montserrat" panose="00000500000000000000" pitchFamily="2" charset="0"/>
                      </a:endParaRPr>
                    </a:p>
                  </a:txBody>
                  <a:tcPr marL="44450" marR="44450" marT="0" marB="0" anchor="ctr"/>
                </a:tc>
                <a:tc>
                  <a:txBody>
                    <a:bodyPr/>
                    <a:lstStyle/>
                    <a:p>
                      <a:pPr algn="just">
                        <a:spcAft>
                          <a:spcPts val="0"/>
                        </a:spcAft>
                        <a:tabLst>
                          <a:tab pos="457200" algn="l"/>
                        </a:tabLst>
                      </a:pPr>
                      <a:r>
                        <a:rPr lang="es-MX" sz="1300" b="1" dirty="0">
                          <a:effectLst/>
                          <a:latin typeface="Montserrat" panose="00000500000000000000" pitchFamily="2" charset="0"/>
                        </a:rPr>
                        <a:t>De los procedimientos seguidos ante el Comité de Transparencia</a:t>
                      </a:r>
                      <a:endParaRPr lang="en-US" sz="1300" b="1"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3231541772"/>
                  </a:ext>
                </a:extLst>
              </a:tr>
              <a:tr h="276811">
                <a:tc>
                  <a:txBody>
                    <a:bodyPr/>
                    <a:lstStyle/>
                    <a:p>
                      <a:pPr marR="68580" algn="ctr">
                        <a:spcAft>
                          <a:spcPts val="0"/>
                        </a:spcAft>
                        <a:tabLst>
                          <a:tab pos="270510" algn="l"/>
                        </a:tabLst>
                      </a:pPr>
                      <a:r>
                        <a:rPr lang="es-MX" sz="1300" dirty="0">
                          <a:effectLst/>
                          <a:latin typeface="Montserrat" panose="00000500000000000000" pitchFamily="2" charset="0"/>
                        </a:rPr>
                        <a:t>IV.1</a:t>
                      </a:r>
                      <a:endParaRPr lang="en-US" sz="1300" dirty="0">
                        <a:effectLst/>
                        <a:latin typeface="Montserrat" panose="00000500000000000000" pitchFamily="2" charset="0"/>
                      </a:endParaRPr>
                    </a:p>
                  </a:txBody>
                  <a:tcPr marL="44450" marR="44450" marT="0" marB="0" anchor="ctr"/>
                </a:tc>
                <a:tc>
                  <a:txBody>
                    <a:bodyPr/>
                    <a:lstStyle/>
                    <a:p>
                      <a:pPr marL="90170" algn="just">
                        <a:spcAft>
                          <a:spcPts val="0"/>
                        </a:spcAft>
                        <a:tabLst>
                          <a:tab pos="457200" algn="l"/>
                        </a:tabLst>
                      </a:pPr>
                      <a:r>
                        <a:rPr lang="es-MX" sz="1300" b="0" i="1" u="sng" dirty="0">
                          <a:solidFill>
                            <a:schemeClr val="tx1"/>
                          </a:solidFill>
                          <a:effectLst/>
                          <a:latin typeface="Montserrat" panose="00000500000000000000" pitchFamily="2" charset="0"/>
                        </a:rPr>
                        <a:t>Del procedimiento de clasificación de la </a:t>
                      </a:r>
                      <a:r>
                        <a:rPr lang="es-MX" sz="1300" b="0" i="1" u="sng" dirty="0" smtClean="0">
                          <a:solidFill>
                            <a:schemeClr val="tx1"/>
                          </a:solidFill>
                          <a:effectLst/>
                          <a:latin typeface="Montserrat" panose="00000500000000000000" pitchFamily="2" charset="0"/>
                        </a:rPr>
                        <a:t>información  </a:t>
                      </a:r>
                      <a:endParaRPr lang="en-US" sz="1300" b="0" i="1" u="sng"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2778295653"/>
                  </a:ext>
                </a:extLst>
              </a:tr>
              <a:tr h="276811">
                <a:tc>
                  <a:txBody>
                    <a:bodyPr/>
                    <a:lstStyle/>
                    <a:p>
                      <a:pPr marR="68580" algn="ctr">
                        <a:spcAft>
                          <a:spcPts val="0"/>
                        </a:spcAft>
                        <a:tabLst>
                          <a:tab pos="270510" algn="l"/>
                        </a:tabLst>
                      </a:pPr>
                      <a:r>
                        <a:rPr lang="es-MX" sz="1300" dirty="0">
                          <a:effectLst/>
                          <a:latin typeface="Montserrat" panose="00000500000000000000" pitchFamily="2" charset="0"/>
                        </a:rPr>
                        <a:t>IV.2</a:t>
                      </a:r>
                      <a:endParaRPr lang="en-US" sz="1300" dirty="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b="0" i="1" u="sng" dirty="0">
                          <a:solidFill>
                            <a:schemeClr val="tx1"/>
                          </a:solidFill>
                          <a:effectLst/>
                          <a:latin typeface="Montserrat" panose="00000500000000000000" pitchFamily="2" charset="0"/>
                        </a:rPr>
                        <a:t>Del procedimiento de inexistencia de la </a:t>
                      </a:r>
                      <a:r>
                        <a:rPr lang="es-MX" sz="1300" b="0" i="1" u="sng" dirty="0" smtClean="0">
                          <a:solidFill>
                            <a:schemeClr val="tx1"/>
                          </a:solidFill>
                          <a:effectLst/>
                          <a:latin typeface="Montserrat" panose="00000500000000000000" pitchFamily="2" charset="0"/>
                        </a:rPr>
                        <a:t>información</a:t>
                      </a:r>
                      <a:endParaRPr lang="en-US" sz="1300" b="0" i="1" u="sng"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3821055115"/>
                  </a:ext>
                </a:extLst>
              </a:tr>
              <a:tr h="276811">
                <a:tc>
                  <a:txBody>
                    <a:bodyPr/>
                    <a:lstStyle/>
                    <a:p>
                      <a:pPr marR="68580" algn="ctr">
                        <a:spcAft>
                          <a:spcPts val="0"/>
                        </a:spcAft>
                        <a:tabLst>
                          <a:tab pos="270510" algn="l"/>
                        </a:tabLst>
                      </a:pPr>
                      <a:r>
                        <a:rPr lang="es-MX" sz="1300">
                          <a:effectLst/>
                          <a:latin typeface="Montserrat" panose="00000500000000000000" pitchFamily="2" charset="0"/>
                        </a:rPr>
                        <a:t>IV.3</a:t>
                      </a:r>
                      <a:endParaRPr lang="en-US" sz="130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b="0" i="1" u="sng" dirty="0">
                          <a:solidFill>
                            <a:schemeClr val="tx1"/>
                          </a:solidFill>
                          <a:effectLst/>
                          <a:latin typeface="Montserrat" panose="00000500000000000000" pitchFamily="2" charset="0"/>
                        </a:rPr>
                        <a:t>Del procedimiento de no </a:t>
                      </a:r>
                      <a:r>
                        <a:rPr lang="es-MX" sz="1300" b="0" i="1" u="sng" dirty="0" smtClean="0">
                          <a:solidFill>
                            <a:schemeClr val="tx1"/>
                          </a:solidFill>
                          <a:effectLst/>
                          <a:latin typeface="Montserrat" panose="00000500000000000000" pitchFamily="2" charset="0"/>
                        </a:rPr>
                        <a:t>competencia</a:t>
                      </a:r>
                      <a:endParaRPr lang="en-US" sz="1300" b="0" i="1" u="sng"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2427408678"/>
                  </a:ext>
                </a:extLst>
              </a:tr>
              <a:tr h="276811">
                <a:tc>
                  <a:txBody>
                    <a:bodyPr/>
                    <a:lstStyle/>
                    <a:p>
                      <a:pPr marR="68580" algn="ctr">
                        <a:spcAft>
                          <a:spcPts val="0"/>
                        </a:spcAft>
                        <a:tabLst>
                          <a:tab pos="270510" algn="l"/>
                        </a:tabLst>
                      </a:pPr>
                      <a:r>
                        <a:rPr lang="es-MX" sz="1300">
                          <a:effectLst/>
                          <a:latin typeface="Montserrat" panose="00000500000000000000" pitchFamily="2" charset="0"/>
                        </a:rPr>
                        <a:t>IV.4</a:t>
                      </a:r>
                      <a:endParaRPr lang="en-US" sz="130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b="0" i="1" u="sng" dirty="0">
                          <a:solidFill>
                            <a:schemeClr val="tx1"/>
                          </a:solidFill>
                          <a:effectLst/>
                          <a:latin typeface="Montserrat" panose="00000500000000000000" pitchFamily="2" charset="0"/>
                        </a:rPr>
                        <a:t>Del procedimiento para la elaboración de versiones </a:t>
                      </a:r>
                      <a:r>
                        <a:rPr lang="es-MX" sz="1300" b="0" i="1" u="sng" dirty="0" smtClean="0">
                          <a:solidFill>
                            <a:schemeClr val="tx1"/>
                          </a:solidFill>
                          <a:effectLst/>
                          <a:latin typeface="Montserrat" panose="00000500000000000000" pitchFamily="2" charset="0"/>
                        </a:rPr>
                        <a:t>públicas</a:t>
                      </a:r>
                      <a:endParaRPr lang="en-US" sz="1300" b="0" i="1" u="sng" dirty="0">
                        <a:solidFill>
                          <a:schemeClr val="tx1"/>
                        </a:solidFill>
                        <a:effectLst/>
                        <a:latin typeface="Montserrat" panose="00000500000000000000" pitchFamily="2" charset="0"/>
                      </a:endParaRPr>
                    </a:p>
                  </a:txBody>
                  <a:tcPr marL="44450" marR="44450" marT="0" marB="0" anchor="ctr"/>
                </a:tc>
                <a:extLst>
                  <a:ext uri="{0D108BD9-81ED-4DB2-BD59-A6C34878D82A}">
                    <a16:rowId xmlns:a16="http://schemas.microsoft.com/office/drawing/2014/main" val="3569636252"/>
                  </a:ext>
                </a:extLst>
              </a:tr>
              <a:tr h="276811">
                <a:tc>
                  <a:txBody>
                    <a:bodyPr/>
                    <a:lstStyle/>
                    <a:p>
                      <a:pPr marR="68580" algn="ctr">
                        <a:spcAft>
                          <a:spcPts val="0"/>
                        </a:spcAft>
                        <a:tabLst>
                          <a:tab pos="270510" algn="l"/>
                        </a:tabLst>
                      </a:pPr>
                      <a:r>
                        <a:rPr lang="es-MX" sz="1300" dirty="0">
                          <a:effectLst/>
                          <a:latin typeface="Montserrat" panose="00000500000000000000" pitchFamily="2" charset="0"/>
                        </a:rPr>
                        <a:t>IV.5</a:t>
                      </a:r>
                      <a:endParaRPr lang="en-US" sz="1300" dirty="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i="1" u="sng" dirty="0">
                          <a:effectLst/>
                          <a:latin typeface="Montserrat" panose="00000500000000000000" pitchFamily="2" charset="0"/>
                        </a:rPr>
                        <a:t>Del procedimiento de verificación de datos personales</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2282205494"/>
                  </a:ext>
                </a:extLst>
              </a:tr>
              <a:tr h="276811">
                <a:tc>
                  <a:txBody>
                    <a:bodyPr/>
                    <a:lstStyle/>
                    <a:p>
                      <a:pPr marR="68580" algn="ctr">
                        <a:spcAft>
                          <a:spcPts val="0"/>
                        </a:spcAft>
                        <a:tabLst>
                          <a:tab pos="270510" algn="l"/>
                        </a:tabLst>
                      </a:pPr>
                      <a:r>
                        <a:rPr lang="es-MX" sz="1300" dirty="0">
                          <a:effectLst/>
                          <a:latin typeface="Montserrat" panose="00000500000000000000" pitchFamily="2" charset="0"/>
                        </a:rPr>
                        <a:t>IV.6</a:t>
                      </a:r>
                      <a:endParaRPr lang="en-US" sz="1300" dirty="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i="1" u="sng" dirty="0">
                          <a:effectLst/>
                          <a:latin typeface="Montserrat" panose="00000500000000000000" pitchFamily="2" charset="0"/>
                        </a:rPr>
                        <a:t>Del procedimiento de supervisión</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416688921"/>
                  </a:ext>
                </a:extLst>
              </a:tr>
              <a:tr h="276811">
                <a:tc>
                  <a:txBody>
                    <a:bodyPr/>
                    <a:lstStyle/>
                    <a:p>
                      <a:pPr marR="68580" algn="ctr">
                        <a:spcAft>
                          <a:spcPts val="0"/>
                        </a:spcAft>
                        <a:tabLst>
                          <a:tab pos="270510" algn="l"/>
                        </a:tabLst>
                      </a:pPr>
                      <a:r>
                        <a:rPr lang="es-MX" sz="1300" dirty="0">
                          <a:effectLst/>
                          <a:latin typeface="Montserrat" panose="00000500000000000000" pitchFamily="2" charset="0"/>
                        </a:rPr>
                        <a:t>IV.7</a:t>
                      </a:r>
                      <a:endParaRPr lang="en-US" sz="1300" dirty="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i="1" u="sng" dirty="0">
                          <a:effectLst/>
                          <a:latin typeface="Montserrat" panose="00000500000000000000" pitchFamily="2" charset="0"/>
                        </a:rPr>
                        <a:t>Del procedimiento de ejecución</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652373898"/>
                  </a:ext>
                </a:extLst>
              </a:tr>
              <a:tr h="553619">
                <a:tc>
                  <a:txBody>
                    <a:bodyPr/>
                    <a:lstStyle/>
                    <a:p>
                      <a:pPr marR="68580" algn="ctr">
                        <a:spcAft>
                          <a:spcPts val="0"/>
                        </a:spcAft>
                        <a:tabLst>
                          <a:tab pos="270510" algn="l"/>
                        </a:tabLst>
                      </a:pPr>
                      <a:r>
                        <a:rPr lang="es-MX" sz="1300" dirty="0">
                          <a:effectLst/>
                          <a:latin typeface="Montserrat" panose="00000500000000000000" pitchFamily="2" charset="0"/>
                        </a:rPr>
                        <a:t>IV.8</a:t>
                      </a:r>
                      <a:endParaRPr lang="en-US" sz="1300" dirty="0">
                        <a:effectLst/>
                        <a:latin typeface="Montserrat" panose="00000500000000000000" pitchFamily="2" charset="0"/>
                      </a:endParaRPr>
                    </a:p>
                  </a:txBody>
                  <a:tcPr marL="44450" marR="44450" marT="0" marB="0" anchor="ctr"/>
                </a:tc>
                <a:tc>
                  <a:txBody>
                    <a:bodyPr/>
                    <a:lstStyle/>
                    <a:p>
                      <a:pPr marL="90170">
                        <a:spcAft>
                          <a:spcPts val="0"/>
                        </a:spcAft>
                        <a:tabLst>
                          <a:tab pos="457200" algn="l"/>
                        </a:tabLst>
                      </a:pPr>
                      <a:r>
                        <a:rPr lang="es-MX" sz="1300" i="1" u="sng" dirty="0">
                          <a:effectLst/>
                          <a:latin typeface="Montserrat" panose="00000500000000000000" pitchFamily="2" charset="0"/>
                        </a:rPr>
                        <a:t>Del procedimiento de ejercicio de los Derechos de Acceso, Rectificación, Cancelación y Oposición (ARCO)</a:t>
                      </a:r>
                      <a:endParaRPr lang="en-US" sz="1300" i="1" u="sng" dirty="0">
                        <a:effectLst/>
                        <a:latin typeface="Montserrat" panose="00000500000000000000" pitchFamily="2" charset="0"/>
                      </a:endParaRPr>
                    </a:p>
                  </a:txBody>
                  <a:tcPr marL="44450" marR="44450" marT="0" marB="0" anchor="ctr"/>
                </a:tc>
                <a:extLst>
                  <a:ext uri="{0D108BD9-81ED-4DB2-BD59-A6C34878D82A}">
                    <a16:rowId xmlns:a16="http://schemas.microsoft.com/office/drawing/2014/main" val="4036252890"/>
                  </a:ext>
                </a:extLst>
              </a:tr>
              <a:tr h="276811">
                <a:tc>
                  <a:txBody>
                    <a:bodyPr/>
                    <a:lstStyle/>
                    <a:p>
                      <a:pPr marL="45720" algn="ctr">
                        <a:spcAft>
                          <a:spcPts val="0"/>
                        </a:spcAft>
                      </a:pPr>
                      <a:r>
                        <a:rPr lang="es-MX" sz="1300" b="1" dirty="0">
                          <a:effectLst/>
                          <a:latin typeface="Montserrat" panose="00000500000000000000" pitchFamily="2" charset="0"/>
                        </a:rPr>
                        <a:t>Sección V</a:t>
                      </a:r>
                      <a:endParaRPr lang="en-US" sz="1300" b="1" dirty="0">
                        <a:effectLst/>
                        <a:latin typeface="Montserrat" panose="00000500000000000000" pitchFamily="2" charset="0"/>
                      </a:endParaRPr>
                    </a:p>
                  </a:txBody>
                  <a:tcPr marL="44450" marR="44450" marT="0" marB="0" anchor="ctr"/>
                </a:tc>
                <a:tc>
                  <a:txBody>
                    <a:bodyPr/>
                    <a:lstStyle/>
                    <a:p>
                      <a:pPr marL="45720">
                        <a:spcAft>
                          <a:spcPts val="0"/>
                        </a:spcAft>
                        <a:tabLst>
                          <a:tab pos="450215" algn="l"/>
                          <a:tab pos="2806065" algn="ctr"/>
                          <a:tab pos="5612130" algn="r"/>
                        </a:tabLst>
                      </a:pPr>
                      <a:r>
                        <a:rPr lang="es-MX" sz="1300" b="1" dirty="0">
                          <a:effectLst/>
                          <a:latin typeface="Montserrat" panose="00000500000000000000" pitchFamily="2" charset="0"/>
                        </a:rPr>
                        <a:t>Atención de los recursos de revisión</a:t>
                      </a:r>
                      <a:endParaRPr lang="en-US" sz="1300" b="1"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281320985"/>
                  </a:ext>
                </a:extLst>
              </a:tr>
              <a:tr h="553619">
                <a:tc>
                  <a:txBody>
                    <a:bodyPr/>
                    <a:lstStyle/>
                    <a:p>
                      <a:pPr marL="45720" algn="ctr">
                        <a:spcAft>
                          <a:spcPts val="0"/>
                        </a:spcAft>
                      </a:pPr>
                      <a:r>
                        <a:rPr lang="es-MX" sz="1300" dirty="0">
                          <a:effectLst/>
                          <a:latin typeface="Montserrat" panose="00000500000000000000" pitchFamily="2" charset="0"/>
                        </a:rPr>
                        <a:t>IV. 1</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tabLst>
                          <a:tab pos="450215" algn="l"/>
                          <a:tab pos="2806065" algn="ctr"/>
                          <a:tab pos="5612130" algn="r"/>
                        </a:tabLst>
                      </a:pPr>
                      <a:r>
                        <a:rPr lang="es-MX" sz="1300" b="0" i="1" u="sng" dirty="0">
                          <a:solidFill>
                            <a:schemeClr val="tx1"/>
                          </a:solidFill>
                          <a:effectLst/>
                          <a:latin typeface="Montserrat" panose="00000500000000000000" pitchFamily="2" charset="0"/>
                        </a:rPr>
                        <a:t>Procedimiento en materia de atención de recursos de revisión y envío de </a:t>
                      </a:r>
                      <a:r>
                        <a:rPr lang="es-MX" sz="1300" b="0" i="1" u="sng" dirty="0" smtClean="0">
                          <a:solidFill>
                            <a:schemeClr val="tx1"/>
                          </a:solidFill>
                          <a:effectLst/>
                          <a:latin typeface="Montserrat" panose="00000500000000000000" pitchFamily="2" charset="0"/>
                        </a:rPr>
                        <a:t>alegatos</a:t>
                      </a:r>
                      <a:endParaRPr lang="en-US" sz="1300" b="0" i="1" u="sng" dirty="0">
                        <a:solidFill>
                          <a:schemeClr val="tx1"/>
                        </a:solidFill>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701658246"/>
                  </a:ext>
                </a:extLst>
              </a:tr>
              <a:tr h="276811">
                <a:tc>
                  <a:txBody>
                    <a:bodyPr/>
                    <a:lstStyle/>
                    <a:p>
                      <a:pPr marL="45720" algn="ctr">
                        <a:spcAft>
                          <a:spcPts val="0"/>
                        </a:spcAft>
                      </a:pPr>
                      <a:r>
                        <a:rPr lang="es-MX" sz="1300" dirty="0">
                          <a:effectLst/>
                          <a:latin typeface="Montserrat" panose="00000500000000000000" pitchFamily="2" charset="0"/>
                        </a:rPr>
                        <a:t>IV. 2</a:t>
                      </a:r>
                      <a:endParaRPr lang="en-US" sz="1300" dirty="0">
                        <a:effectLst/>
                        <a:latin typeface="Montserrat" panose="00000500000000000000" pitchFamily="2" charset="0"/>
                      </a:endParaRPr>
                    </a:p>
                  </a:txBody>
                  <a:tcPr marL="44450" marR="44450" marT="0" marB="0" anchor="ctr"/>
                </a:tc>
                <a:tc>
                  <a:txBody>
                    <a:bodyPr/>
                    <a:lstStyle/>
                    <a:p>
                      <a:pPr marL="45720" algn="just">
                        <a:spcAft>
                          <a:spcPts val="0"/>
                        </a:spcAft>
                        <a:tabLst>
                          <a:tab pos="450215" algn="l"/>
                          <a:tab pos="2806065" algn="ctr"/>
                          <a:tab pos="5612130" algn="r"/>
                        </a:tabLst>
                      </a:pPr>
                      <a:r>
                        <a:rPr lang="es-MX" sz="1300" dirty="0">
                          <a:effectLst/>
                          <a:latin typeface="Montserrat" panose="00000500000000000000" pitchFamily="2" charset="0"/>
                        </a:rPr>
                        <a:t>Cumplimiento de las resoluciones del Pleno del INAI</a:t>
                      </a:r>
                      <a:endParaRPr lang="en-US" sz="1300"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275258715"/>
                  </a:ext>
                </a:extLst>
              </a:tr>
              <a:tr h="276811">
                <a:tc>
                  <a:txBody>
                    <a:bodyPr/>
                    <a:lstStyle/>
                    <a:p>
                      <a:pPr marL="45720" algn="ctr">
                        <a:spcAft>
                          <a:spcPts val="0"/>
                        </a:spcAft>
                      </a:pPr>
                      <a:r>
                        <a:rPr lang="es-MX" sz="1300" b="1" dirty="0">
                          <a:effectLst/>
                          <a:latin typeface="Montserrat" panose="00000500000000000000" pitchFamily="2" charset="0"/>
                        </a:rPr>
                        <a:t>Sección VI</a:t>
                      </a:r>
                      <a:endParaRPr lang="en-US" sz="1300" b="1" dirty="0">
                        <a:effectLst/>
                        <a:latin typeface="Montserrat" panose="00000500000000000000" pitchFamily="2" charset="0"/>
                      </a:endParaRPr>
                    </a:p>
                  </a:txBody>
                  <a:tcPr marL="44450" marR="44450" marT="0" marB="0" anchor="ctr"/>
                </a:tc>
                <a:tc>
                  <a:txBody>
                    <a:bodyPr/>
                    <a:lstStyle/>
                    <a:p>
                      <a:pPr marL="45720" algn="just">
                        <a:spcAft>
                          <a:spcPts val="0"/>
                        </a:spcAft>
                        <a:tabLst>
                          <a:tab pos="450215" algn="l"/>
                          <a:tab pos="2806065" algn="ctr"/>
                          <a:tab pos="5612130" algn="r"/>
                        </a:tabLst>
                      </a:pPr>
                      <a:r>
                        <a:rPr lang="es-MX" sz="1300" b="1" dirty="0">
                          <a:effectLst/>
                          <a:latin typeface="Montserrat" panose="00000500000000000000" pitchFamily="2" charset="0"/>
                        </a:rPr>
                        <a:t>De la organización de los archivos</a:t>
                      </a:r>
                      <a:endParaRPr lang="en-US" sz="1300" b="1"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801019629"/>
                  </a:ext>
                </a:extLst>
              </a:tr>
              <a:tr h="276811">
                <a:tc>
                  <a:txBody>
                    <a:bodyPr/>
                    <a:lstStyle/>
                    <a:p>
                      <a:pPr marL="45720" algn="ctr">
                        <a:spcAft>
                          <a:spcPts val="0"/>
                        </a:spcAft>
                      </a:pPr>
                      <a:r>
                        <a:rPr lang="es-MX" sz="1300">
                          <a:effectLst/>
                          <a:latin typeface="Montserrat" panose="00000500000000000000" pitchFamily="2" charset="0"/>
                        </a:rPr>
                        <a:t>VI.1</a:t>
                      </a:r>
                      <a:endParaRPr lang="en-US" sz="1300">
                        <a:effectLst/>
                        <a:latin typeface="Montserrat" panose="00000500000000000000" pitchFamily="2" charset="0"/>
                      </a:endParaRPr>
                    </a:p>
                  </a:txBody>
                  <a:tcPr marL="44450" marR="44450" marT="0" marB="0" anchor="ctr"/>
                </a:tc>
                <a:tc>
                  <a:txBody>
                    <a:bodyPr/>
                    <a:lstStyle/>
                    <a:p>
                      <a:pPr marL="45720" algn="just">
                        <a:spcAft>
                          <a:spcPts val="0"/>
                        </a:spcAft>
                        <a:tabLst>
                          <a:tab pos="450215" algn="l"/>
                          <a:tab pos="2806065" algn="ctr"/>
                          <a:tab pos="5612130" algn="r"/>
                        </a:tabLst>
                      </a:pPr>
                      <a:r>
                        <a:rPr lang="es-MX" sz="1300" dirty="0">
                          <a:effectLst/>
                          <a:latin typeface="Montserrat" panose="00000500000000000000" pitchFamily="2" charset="0"/>
                        </a:rPr>
                        <a:t>Disposiciones generales</a:t>
                      </a:r>
                      <a:endParaRPr lang="en-US" sz="1300" dirty="0">
                        <a:effectLst/>
                        <a:latin typeface="Montserrat" panose="00000500000000000000" pitchFamily="2"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92252194"/>
                  </a:ext>
                </a:extLst>
              </a:tr>
            </a:tbl>
          </a:graphicData>
        </a:graphic>
      </p:graphicFrame>
    </p:spTree>
    <p:extLst>
      <p:ext uri="{BB962C8B-B14F-4D97-AF65-F5344CB8AC3E}">
        <p14:creationId xmlns:p14="http://schemas.microsoft.com/office/powerpoint/2010/main" val="3881812079"/>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a:xfrm>
            <a:off x="8305800" y="6491812"/>
            <a:ext cx="2133600" cy="365125"/>
          </a:xfrm>
          <a:ln>
            <a:noFill/>
          </a:ln>
        </p:spPr>
        <p:txBody>
          <a:bodyPr/>
          <a:lstStyle/>
          <a:p>
            <a:fld id="{2066355A-084C-D24E-9AD2-7E4FC41EA627}" type="slidenum">
              <a:rPr lang="en-US" smtClean="0">
                <a:latin typeface="Montserrat" panose="00000500000000000000" pitchFamily="2" charset="0"/>
              </a:rPr>
              <a:t>5</a:t>
            </a:fld>
            <a:endParaRPr lang="en-US">
              <a:latin typeface="Montserrat" panose="00000500000000000000" pitchFamily="2" charset="0"/>
            </a:endParaRPr>
          </a:p>
        </p:txBody>
      </p:sp>
      <p:sp>
        <p:nvSpPr>
          <p:cNvPr id="6" name="3 Título"/>
          <p:cNvSpPr>
            <a:spLocks noGrp="1"/>
          </p:cNvSpPr>
          <p:nvPr>
            <p:ph type="title"/>
          </p:nvPr>
        </p:nvSpPr>
        <p:spPr>
          <a:xfrm>
            <a:off x="6292698" y="586690"/>
            <a:ext cx="5613983" cy="556713"/>
          </a:xfrm>
        </p:spPr>
        <p:txBody>
          <a:bodyPr/>
          <a:lstStyle/>
          <a:p>
            <a:r>
              <a:rPr lang="es-MX" sz="1900" dirty="0" smtClean="0">
                <a:latin typeface="Montserrat" panose="00000500000000000000" pitchFamily="2" charset="0"/>
              </a:rPr>
              <a:t>Procedimiento Electrónico de Gestión </a:t>
            </a:r>
            <a:br>
              <a:rPr lang="es-MX" sz="1900" dirty="0" smtClean="0">
                <a:latin typeface="Montserrat" panose="00000500000000000000" pitchFamily="2" charset="0"/>
              </a:rPr>
            </a:br>
            <a:r>
              <a:rPr lang="es-MX" sz="1900" dirty="0" smtClean="0">
                <a:latin typeface="Montserrat" panose="00000500000000000000" pitchFamily="2" charset="0"/>
              </a:rPr>
              <a:t>de Solicitudes de Información</a:t>
            </a:r>
            <a:endParaRPr lang="es-MX" sz="1900" dirty="0">
              <a:latin typeface="Montserrat" panose="00000500000000000000" pitchFamily="2" charset="0"/>
            </a:endParaRPr>
          </a:p>
        </p:txBody>
      </p:sp>
      <p:sp>
        <p:nvSpPr>
          <p:cNvPr id="2" name="Rectángulo redondeado 1"/>
          <p:cNvSpPr/>
          <p:nvPr/>
        </p:nvSpPr>
        <p:spPr>
          <a:xfrm>
            <a:off x="2382011" y="2164131"/>
            <a:ext cx="1881963" cy="701748"/>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UT turna vía correo electrónico</a:t>
            </a:r>
          </a:p>
        </p:txBody>
      </p:sp>
      <p:sp>
        <p:nvSpPr>
          <p:cNvPr id="4" name="Flecha derecha 3"/>
          <p:cNvSpPr/>
          <p:nvPr/>
        </p:nvSpPr>
        <p:spPr>
          <a:xfrm>
            <a:off x="4520536" y="2270758"/>
            <a:ext cx="914400"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8" name="Rectángulo redondeado 7"/>
          <p:cNvSpPr/>
          <p:nvPr/>
        </p:nvSpPr>
        <p:spPr>
          <a:xfrm>
            <a:off x="5605052" y="1967732"/>
            <a:ext cx="1881963" cy="1095153"/>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Enlaces de Transparencia (ET) turnan al interior </a:t>
            </a:r>
            <a:r>
              <a:rPr lang="es-MX" sz="1200" dirty="0" err="1">
                <a:solidFill>
                  <a:schemeClr val="tx1"/>
                </a:solidFill>
                <a:latin typeface="Montserrat" panose="00000500000000000000" pitchFamily="2" charset="0"/>
              </a:rPr>
              <a:t>DGAs</a:t>
            </a:r>
            <a:r>
              <a:rPr lang="es-MX" sz="1200" dirty="0">
                <a:solidFill>
                  <a:schemeClr val="tx1"/>
                </a:solidFill>
                <a:latin typeface="Montserrat" panose="00000500000000000000" pitchFamily="2" charset="0"/>
              </a:rPr>
              <a:t> y emiten acuse de recibo</a:t>
            </a:r>
          </a:p>
        </p:txBody>
      </p:sp>
      <p:sp>
        <p:nvSpPr>
          <p:cNvPr id="9" name="Rectángulo redondeado 8"/>
          <p:cNvSpPr/>
          <p:nvPr/>
        </p:nvSpPr>
        <p:spPr>
          <a:xfrm>
            <a:off x="8901148" y="1762176"/>
            <a:ext cx="1786270" cy="441252"/>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Registro al Control de Gestión (ET)*</a:t>
            </a:r>
          </a:p>
        </p:txBody>
      </p:sp>
      <p:sp>
        <p:nvSpPr>
          <p:cNvPr id="10" name="Flecha derecha 9"/>
          <p:cNvSpPr/>
          <p:nvPr/>
        </p:nvSpPr>
        <p:spPr>
          <a:xfrm>
            <a:off x="7657129" y="2196331"/>
            <a:ext cx="914400"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1" name="Rectángulo redondeado 10"/>
          <p:cNvSpPr/>
          <p:nvPr/>
        </p:nvSpPr>
        <p:spPr>
          <a:xfrm>
            <a:off x="8895836" y="2398355"/>
            <a:ext cx="1855377" cy="776177"/>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Todas las gestiones al interior </a:t>
            </a:r>
            <a:r>
              <a:rPr lang="es-MX" sz="1200" dirty="0" err="1">
                <a:solidFill>
                  <a:schemeClr val="tx1"/>
                </a:solidFill>
                <a:latin typeface="Montserrat" panose="00000500000000000000" pitchFamily="2" charset="0"/>
              </a:rPr>
              <a:t>DGAs</a:t>
            </a:r>
            <a:r>
              <a:rPr lang="es-MX" sz="1200" dirty="0">
                <a:solidFill>
                  <a:schemeClr val="tx1"/>
                </a:solidFill>
                <a:latin typeface="Montserrat" panose="00000500000000000000" pitchFamily="2" charset="0"/>
              </a:rPr>
              <a:t> “electrónicas”</a:t>
            </a:r>
          </a:p>
        </p:txBody>
      </p:sp>
      <p:sp>
        <p:nvSpPr>
          <p:cNvPr id="12" name="Rectángulo 11"/>
          <p:cNvSpPr/>
          <p:nvPr/>
        </p:nvSpPr>
        <p:spPr>
          <a:xfrm>
            <a:off x="983800" y="1687172"/>
            <a:ext cx="1864613" cy="276999"/>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none">
            <a:spAutoFit/>
          </a:bodyPr>
          <a:lstStyle/>
          <a:p>
            <a:pPr algn="just"/>
            <a:r>
              <a:rPr lang="es-MX" sz="1200" b="1" dirty="0">
                <a:latin typeface="Montserrat" panose="00000500000000000000" pitchFamily="2" charset="0"/>
              </a:rPr>
              <a:t>Turno de la solicitud:</a:t>
            </a:r>
          </a:p>
        </p:txBody>
      </p:sp>
      <p:sp>
        <p:nvSpPr>
          <p:cNvPr id="13" name="Rectángulo 12"/>
          <p:cNvSpPr/>
          <p:nvPr/>
        </p:nvSpPr>
        <p:spPr>
          <a:xfrm>
            <a:off x="1139129" y="3548961"/>
            <a:ext cx="1071127" cy="276999"/>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none">
            <a:spAutoFit/>
          </a:bodyPr>
          <a:lstStyle/>
          <a:p>
            <a:pPr algn="just"/>
            <a:r>
              <a:rPr lang="es-MX" sz="1200" b="1" dirty="0">
                <a:latin typeface="Montserrat" panose="00000500000000000000" pitchFamily="2" charset="0"/>
              </a:rPr>
              <a:t>Respuesta:</a:t>
            </a:r>
          </a:p>
        </p:txBody>
      </p:sp>
      <p:sp>
        <p:nvSpPr>
          <p:cNvPr id="14" name="Rectángulo redondeado 13"/>
          <p:cNvSpPr/>
          <p:nvPr/>
        </p:nvSpPr>
        <p:spPr>
          <a:xfrm>
            <a:off x="2351495" y="3960014"/>
            <a:ext cx="1881963" cy="1095153"/>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Todas las respuestas serán vía </a:t>
            </a:r>
            <a:r>
              <a:rPr lang="es-MX" sz="1200" dirty="0" smtClean="0">
                <a:solidFill>
                  <a:schemeClr val="tx1"/>
                </a:solidFill>
                <a:latin typeface="Montserrat" panose="00000500000000000000" pitchFamily="2" charset="0"/>
              </a:rPr>
              <a:t>oficio electrónico o impreso (sólo se imprime el acuse)</a:t>
            </a:r>
            <a:endParaRPr lang="es-MX" sz="1200" b="1" u="sng" dirty="0">
              <a:solidFill>
                <a:schemeClr val="tx1"/>
              </a:solidFill>
              <a:latin typeface="Montserrat" panose="00000500000000000000" pitchFamily="2" charset="0"/>
            </a:endParaRPr>
          </a:p>
        </p:txBody>
      </p:sp>
      <p:sp>
        <p:nvSpPr>
          <p:cNvPr id="15" name="Rectángulo redondeado 14"/>
          <p:cNvSpPr/>
          <p:nvPr/>
        </p:nvSpPr>
        <p:spPr>
          <a:xfrm>
            <a:off x="5131918" y="3960014"/>
            <a:ext cx="2083985" cy="1095153"/>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La UT acusa de recibido, y la </a:t>
            </a:r>
            <a:r>
              <a:rPr lang="es-MX" sz="1200" dirty="0" err="1">
                <a:solidFill>
                  <a:schemeClr val="tx1"/>
                </a:solidFill>
                <a:latin typeface="Montserrat" panose="00000500000000000000" pitchFamily="2" charset="0"/>
              </a:rPr>
              <a:t>DGAs</a:t>
            </a:r>
            <a:r>
              <a:rPr lang="es-MX" sz="1200" dirty="0">
                <a:solidFill>
                  <a:schemeClr val="tx1"/>
                </a:solidFill>
                <a:latin typeface="Montserrat" panose="00000500000000000000" pitchFamily="2" charset="0"/>
              </a:rPr>
              <a:t> envían respuesta con sello de acuse al CT</a:t>
            </a:r>
          </a:p>
        </p:txBody>
      </p:sp>
      <p:sp>
        <p:nvSpPr>
          <p:cNvPr id="16" name="Flecha derecha 15"/>
          <p:cNvSpPr/>
          <p:nvPr/>
        </p:nvSpPr>
        <p:spPr>
          <a:xfrm>
            <a:off x="4419946" y="4278989"/>
            <a:ext cx="552478"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17" name="Rectángulo redondeado 16"/>
          <p:cNvSpPr/>
          <p:nvPr/>
        </p:nvSpPr>
        <p:spPr>
          <a:xfrm>
            <a:off x="5131917" y="5292620"/>
            <a:ext cx="2083985" cy="1095153"/>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La información de respuesta se enviará a la UT vía electrónica (correo, USB, CD, etc.)</a:t>
            </a:r>
          </a:p>
        </p:txBody>
      </p:sp>
      <p:sp>
        <p:nvSpPr>
          <p:cNvPr id="18" name="Rectángulo 17"/>
          <p:cNvSpPr/>
          <p:nvPr/>
        </p:nvSpPr>
        <p:spPr>
          <a:xfrm>
            <a:off x="3041339" y="5517654"/>
            <a:ext cx="1764057" cy="646331"/>
          </a:xfrm>
          <a:prstGeom prst="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txBody>
          <a:bodyPr wrap="square">
            <a:spAutoFit/>
          </a:bodyPr>
          <a:lstStyle/>
          <a:p>
            <a:pPr algn="ctr"/>
            <a:r>
              <a:rPr lang="es-MX" sz="1200" b="1" u="sng" dirty="0">
                <a:latin typeface="Montserrat" panose="00000500000000000000" pitchFamily="2" charset="0"/>
              </a:rPr>
              <a:t>No se imprimen los documentos de la respuesta:</a:t>
            </a:r>
          </a:p>
        </p:txBody>
      </p:sp>
      <p:sp>
        <p:nvSpPr>
          <p:cNvPr id="19" name="Flecha derecha 18"/>
          <p:cNvSpPr/>
          <p:nvPr/>
        </p:nvSpPr>
        <p:spPr>
          <a:xfrm>
            <a:off x="7481702" y="4936426"/>
            <a:ext cx="676948" cy="457200"/>
          </a:xfrm>
          <a:prstGeom prst="rightArrow">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sz="1200">
              <a:latin typeface="Montserrat" panose="00000500000000000000" pitchFamily="2" charset="0"/>
            </a:endParaRPr>
          </a:p>
        </p:txBody>
      </p:sp>
      <p:sp>
        <p:nvSpPr>
          <p:cNvPr id="20" name="Rectángulo redondeado 19"/>
          <p:cNvSpPr/>
          <p:nvPr/>
        </p:nvSpPr>
        <p:spPr>
          <a:xfrm>
            <a:off x="8424451" y="3838580"/>
            <a:ext cx="2452585" cy="2445489"/>
          </a:xfrm>
          <a:prstGeom prst="roundRect">
            <a:avLst/>
          </a:prstGeom>
          <a:gradFill flip="none" rotWithShape="1">
            <a:gsLst>
              <a:gs pos="0">
                <a:srgbClr val="34594D">
                  <a:tint val="66000"/>
                  <a:satMod val="160000"/>
                </a:srgbClr>
              </a:gs>
              <a:gs pos="50000">
                <a:srgbClr val="34594D">
                  <a:tint val="44500"/>
                  <a:satMod val="160000"/>
                </a:srgbClr>
              </a:gs>
              <a:gs pos="100000">
                <a:srgbClr val="34594D">
                  <a:tint val="23500"/>
                  <a:satMod val="160000"/>
                </a:srgbClr>
              </a:gs>
            </a:gsLst>
            <a:lin ang="16200000" scaled="1"/>
            <a:tileRect/>
          </a:gradFill>
          <a:ln>
            <a:solidFill>
              <a:srgbClr val="34594D"/>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1200" dirty="0">
                <a:solidFill>
                  <a:schemeClr val="tx1"/>
                </a:solidFill>
                <a:latin typeface="Montserrat" panose="00000500000000000000" pitchFamily="2" charset="0"/>
              </a:rPr>
              <a:t>Dependiendo de la respuesta, se somete al Comité de Transparencia:</a:t>
            </a:r>
          </a:p>
          <a:p>
            <a:pPr algn="ctr"/>
            <a:endParaRPr lang="es-MX" sz="1200" dirty="0">
              <a:solidFill>
                <a:schemeClr val="tx1"/>
              </a:solidFill>
              <a:latin typeface="Montserrat" panose="00000500000000000000" pitchFamily="2" charset="0"/>
            </a:endParaRP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Información pública</a:t>
            </a: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Reservada (CT)</a:t>
            </a: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Confidencial (CT)</a:t>
            </a: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Inexistencia (CT)</a:t>
            </a: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Versión Pública (CT)</a:t>
            </a:r>
          </a:p>
          <a:p>
            <a:pPr marL="285750" indent="-285750">
              <a:buFont typeface="Arial" panose="020B0604020202020204" pitchFamily="34" charset="0"/>
              <a:buChar char="•"/>
            </a:pPr>
            <a:r>
              <a:rPr lang="es-MX" sz="1200" dirty="0">
                <a:solidFill>
                  <a:schemeClr val="tx1"/>
                </a:solidFill>
                <a:latin typeface="Montserrat" panose="00000500000000000000" pitchFamily="2" charset="0"/>
              </a:rPr>
              <a:t>Incompetencia (CT)</a:t>
            </a:r>
          </a:p>
        </p:txBody>
      </p:sp>
      <p:sp>
        <p:nvSpPr>
          <p:cNvPr id="21" name="CuadroTexto 20"/>
          <p:cNvSpPr txBox="1"/>
          <p:nvPr/>
        </p:nvSpPr>
        <p:spPr>
          <a:xfrm>
            <a:off x="0" y="6405387"/>
            <a:ext cx="8027377" cy="400110"/>
          </a:xfrm>
          <a:prstGeom prst="rect">
            <a:avLst/>
          </a:prstGeom>
          <a:noFill/>
        </p:spPr>
        <p:txBody>
          <a:bodyPr wrap="square" rtlCol="0">
            <a:spAutoFit/>
          </a:bodyPr>
          <a:lstStyle/>
          <a:p>
            <a:r>
              <a:rPr lang="es-MX" sz="1000" dirty="0">
                <a:latin typeface="Montserrat" panose="00000500000000000000" pitchFamily="2" charset="0"/>
              </a:rPr>
              <a:t>* El descargo al Control de Gestión, se realizará por los Enlaces de Transparencia utilizando el acuse de respuesta de la solicitud de información digitalizado</a:t>
            </a:r>
          </a:p>
        </p:txBody>
      </p:sp>
    </p:spTree>
    <p:extLst>
      <p:ext uri="{BB962C8B-B14F-4D97-AF65-F5344CB8AC3E}">
        <p14:creationId xmlns:p14="http://schemas.microsoft.com/office/powerpoint/2010/main" val="3493325349"/>
      </p:ext>
    </p:extLst>
  </p:cSld>
  <p:clrMapOvr>
    <a:masterClrMapping/>
  </p:clrMapOvr>
  <mc:AlternateContent xmlns:mc="http://schemas.openxmlformats.org/markup-compatibility/2006" xmlns:p14="http://schemas.microsoft.com/office/powerpoint/2010/main">
    <mc:Choice Requires="p14">
      <p:transition spd="slow" p14:dur="2250">
        <p:wipe/>
      </p:transition>
    </mc:Choice>
    <mc:Fallback xmlns="">
      <p:transition spd="slow">
        <p:wip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6</a:t>
            </a:fld>
            <a:endParaRPr lang="en-US"/>
          </a:p>
        </p:txBody>
      </p:sp>
      <p:sp>
        <p:nvSpPr>
          <p:cNvPr id="6" name="3 Título"/>
          <p:cNvSpPr>
            <a:spLocks noGrp="1"/>
          </p:cNvSpPr>
          <p:nvPr>
            <p:ph type="title"/>
          </p:nvPr>
        </p:nvSpPr>
        <p:spPr>
          <a:xfrm>
            <a:off x="6011333" y="585813"/>
            <a:ext cx="5966721" cy="546072"/>
          </a:xfrm>
        </p:spPr>
        <p:txBody>
          <a:bodyPr vert="horz" lIns="91440" tIns="45720" rIns="91440" bIns="45720" rtlCol="0" anchor="ctr">
            <a:noAutofit/>
          </a:bodyPr>
          <a:lstStyle/>
          <a:p>
            <a:r>
              <a:rPr lang="es-MX" sz="1900" dirty="0">
                <a:latin typeface="Montserrat" panose="00000500000000000000" pitchFamily="2" charset="0"/>
              </a:rPr>
              <a:t>Procedimiento de Acceso a la Información:</a:t>
            </a:r>
            <a:br>
              <a:rPr lang="es-MX" sz="1900" dirty="0">
                <a:latin typeface="Montserrat" panose="00000500000000000000" pitchFamily="2" charset="0"/>
              </a:rPr>
            </a:br>
            <a:r>
              <a:rPr lang="es-MX" sz="1900" i="1" dirty="0">
                <a:latin typeface="Montserrat" panose="00000500000000000000" pitchFamily="2" charset="0"/>
              </a:rPr>
              <a:t>Plazos de respuesta</a:t>
            </a:r>
            <a:endParaRPr lang="es-MX" sz="1900" i="1" dirty="0">
              <a:latin typeface="Montserrat" panose="00000500000000000000" pitchFamily="2" charset="0"/>
            </a:endParaRPr>
          </a:p>
        </p:txBody>
      </p:sp>
      <p:graphicFrame>
        <p:nvGraphicFramePr>
          <p:cNvPr id="2" name="Tabla 1"/>
          <p:cNvGraphicFramePr>
            <a:graphicFrameLocks noGrp="1"/>
          </p:cNvGraphicFramePr>
          <p:nvPr>
            <p:extLst>
              <p:ext uri="{D42A27DB-BD31-4B8C-83A1-F6EECF244321}">
                <p14:modId xmlns:p14="http://schemas.microsoft.com/office/powerpoint/2010/main" val="3650161128"/>
              </p:ext>
            </p:extLst>
          </p:nvPr>
        </p:nvGraphicFramePr>
        <p:xfrm>
          <a:off x="931333" y="1514912"/>
          <a:ext cx="9939866" cy="5136506"/>
        </p:xfrm>
        <a:graphic>
          <a:graphicData uri="http://schemas.openxmlformats.org/drawingml/2006/table">
            <a:tbl>
              <a:tblPr firstRow="1" firstCol="1" bandRow="1">
                <a:tableStyleId>{5C22544A-7EE6-4342-B048-85BDC9FD1C3A}</a:tableStyleId>
              </a:tblPr>
              <a:tblGrid>
                <a:gridCol w="6181510">
                  <a:extLst>
                    <a:ext uri="{9D8B030D-6E8A-4147-A177-3AD203B41FA5}">
                      <a16:colId xmlns:a16="http://schemas.microsoft.com/office/drawing/2014/main" val="3355955213"/>
                    </a:ext>
                  </a:extLst>
                </a:gridCol>
                <a:gridCol w="1772486">
                  <a:extLst>
                    <a:ext uri="{9D8B030D-6E8A-4147-A177-3AD203B41FA5}">
                      <a16:colId xmlns:a16="http://schemas.microsoft.com/office/drawing/2014/main" val="3262643198"/>
                    </a:ext>
                  </a:extLst>
                </a:gridCol>
                <a:gridCol w="1985870">
                  <a:extLst>
                    <a:ext uri="{9D8B030D-6E8A-4147-A177-3AD203B41FA5}">
                      <a16:colId xmlns:a16="http://schemas.microsoft.com/office/drawing/2014/main" val="3838863430"/>
                    </a:ext>
                  </a:extLst>
                </a:gridCol>
              </a:tblGrid>
              <a:tr h="525555">
                <a:tc>
                  <a:txBody>
                    <a:bodyPr/>
                    <a:lstStyle/>
                    <a:p>
                      <a:pPr algn="ctr">
                        <a:lnSpc>
                          <a:spcPct val="115000"/>
                        </a:lnSpc>
                        <a:spcAft>
                          <a:spcPts val="0"/>
                        </a:spcAft>
                      </a:pPr>
                      <a:r>
                        <a:rPr lang="en-US" sz="1000" dirty="0" err="1" smtClean="0">
                          <a:solidFill>
                            <a:schemeClr val="tx1"/>
                          </a:solidFill>
                          <a:effectLst/>
                          <a:latin typeface="Montserrat" panose="00000500000000000000" pitchFamily="2" charset="0"/>
                        </a:rPr>
                        <a:t>Sentido</a:t>
                      </a:r>
                      <a:r>
                        <a:rPr lang="en-US" sz="1000" dirty="0" smtClean="0">
                          <a:solidFill>
                            <a:schemeClr val="tx1"/>
                          </a:solidFill>
                          <a:effectLst/>
                          <a:latin typeface="Montserrat" panose="00000500000000000000" pitchFamily="2" charset="0"/>
                        </a:rPr>
                        <a:t> de la </a:t>
                      </a:r>
                      <a:r>
                        <a:rPr lang="en-US" sz="1000" dirty="0" err="1" smtClean="0">
                          <a:solidFill>
                            <a:schemeClr val="tx1"/>
                          </a:solidFill>
                          <a:effectLst/>
                          <a:latin typeface="Montserrat" panose="00000500000000000000" pitchFamily="2" charset="0"/>
                        </a:rPr>
                        <a:t>respuesta</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B69563">
                        <a:alpha val="45000"/>
                      </a:srgbClr>
                    </a:solidFill>
                  </a:tcPr>
                </a:tc>
                <a:tc>
                  <a:txBody>
                    <a:bodyPr/>
                    <a:lstStyle/>
                    <a:p>
                      <a:pPr algn="ctr">
                        <a:lnSpc>
                          <a:spcPct val="115000"/>
                        </a:lnSpc>
                        <a:spcAft>
                          <a:spcPts val="0"/>
                        </a:spcAft>
                      </a:pPr>
                      <a:r>
                        <a:rPr lang="es-MX" sz="1000" dirty="0">
                          <a:solidFill>
                            <a:schemeClr val="tx1"/>
                          </a:solidFill>
                          <a:effectLst/>
                          <a:latin typeface="Montserrat" panose="00000500000000000000" pitchFamily="2" charset="0"/>
                        </a:rPr>
                        <a:t>Días hábiles para </a:t>
                      </a:r>
                      <a:r>
                        <a:rPr lang="es-MX" sz="1000" dirty="0" smtClean="0">
                          <a:solidFill>
                            <a:schemeClr val="tx1"/>
                          </a:solidFill>
                          <a:effectLst/>
                          <a:latin typeface="Montserrat" panose="00000500000000000000" pitchFamily="2" charset="0"/>
                        </a:rPr>
                        <a:t>enviar respuesta a la UT</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B69563">
                        <a:alpha val="45000"/>
                      </a:srgbClr>
                    </a:solidFill>
                  </a:tcPr>
                </a:tc>
                <a:tc>
                  <a:txBody>
                    <a:bodyPr/>
                    <a:lstStyle/>
                    <a:p>
                      <a:pPr algn="ctr">
                        <a:lnSpc>
                          <a:spcPct val="115000"/>
                        </a:lnSpc>
                        <a:spcAft>
                          <a:spcPts val="0"/>
                        </a:spcAft>
                      </a:pPr>
                      <a:r>
                        <a:rPr lang="es-MX" sz="1000" dirty="0">
                          <a:solidFill>
                            <a:schemeClr val="tx1"/>
                          </a:solidFill>
                          <a:effectLst/>
                          <a:latin typeface="Montserrat" panose="00000500000000000000" pitchFamily="2" charset="0"/>
                        </a:rPr>
                        <a:t>Enviar respuesta a más tardar el:</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B69563">
                        <a:alpha val="45000"/>
                      </a:srgbClr>
                    </a:solidFill>
                  </a:tcPr>
                </a:tc>
                <a:extLst>
                  <a:ext uri="{0D108BD9-81ED-4DB2-BD59-A6C34878D82A}">
                    <a16:rowId xmlns:a16="http://schemas.microsoft.com/office/drawing/2014/main" val="377665335"/>
                  </a:ext>
                </a:extLst>
              </a:tr>
              <a:tr h="337153">
                <a:tc>
                  <a:txBody>
                    <a:bodyPr/>
                    <a:lstStyle/>
                    <a:p>
                      <a:pPr marL="342900" lvl="0" indent="-342900" algn="just">
                        <a:lnSpc>
                          <a:spcPct val="115000"/>
                        </a:lnSpc>
                        <a:buFont typeface="Arial" panose="020B0604020202020204" pitchFamily="34" charset="0"/>
                        <a:buChar char="•"/>
                        <a:tabLst>
                          <a:tab pos="457200" algn="l"/>
                        </a:tabLst>
                      </a:pPr>
                      <a:r>
                        <a:rPr lang="es-MX" sz="1000" b="1" u="sng" dirty="0" smtClean="0">
                          <a:solidFill>
                            <a:schemeClr val="tx1"/>
                          </a:solidFill>
                          <a:effectLst/>
                          <a:latin typeface="Montserrat" panose="00000500000000000000" pitchFamily="2" charset="0"/>
                        </a:rPr>
                        <a:t>Entrega</a:t>
                      </a:r>
                      <a:r>
                        <a:rPr lang="es-MX" sz="1000" b="1" u="sng" baseline="0" dirty="0" smtClean="0">
                          <a:solidFill>
                            <a:schemeClr val="tx1"/>
                          </a:solidFill>
                          <a:effectLst/>
                          <a:latin typeface="Montserrat" panose="00000500000000000000" pitchFamily="2" charset="0"/>
                        </a:rPr>
                        <a:t> de</a:t>
                      </a:r>
                      <a:r>
                        <a:rPr lang="es-MX" sz="1000" b="1" u="sng" dirty="0" smtClean="0">
                          <a:solidFill>
                            <a:schemeClr val="tx1"/>
                          </a:solidFill>
                          <a:effectLst/>
                          <a:latin typeface="Montserrat" panose="00000500000000000000" pitchFamily="2" charset="0"/>
                        </a:rPr>
                        <a:t> información</a:t>
                      </a:r>
                      <a:r>
                        <a:rPr lang="es-MX" sz="1000" b="1" dirty="0">
                          <a:solidFill>
                            <a:schemeClr val="tx1"/>
                          </a:solidFill>
                          <a:effectLst/>
                          <a:latin typeface="Montserrat" panose="00000500000000000000" pitchFamily="2" charset="0"/>
                        </a:rPr>
                        <a:t>: </a:t>
                      </a:r>
                      <a:r>
                        <a:rPr lang="es-MX" sz="1000" b="0" dirty="0">
                          <a:solidFill>
                            <a:schemeClr val="tx1"/>
                          </a:solidFill>
                          <a:effectLst/>
                          <a:latin typeface="Montserrat" panose="00000500000000000000" pitchFamily="2" charset="0"/>
                        </a:rPr>
                        <a:t>la información </a:t>
                      </a:r>
                      <a:r>
                        <a:rPr lang="es-MX" sz="1000" b="0" dirty="0" smtClean="0">
                          <a:solidFill>
                            <a:schemeClr val="tx1"/>
                          </a:solidFill>
                          <a:effectLst/>
                          <a:latin typeface="Montserrat" panose="00000500000000000000" pitchFamily="2" charset="0"/>
                        </a:rPr>
                        <a:t>es </a:t>
                      </a:r>
                      <a:r>
                        <a:rPr lang="es-MX" sz="1000" b="0" dirty="0">
                          <a:solidFill>
                            <a:schemeClr val="tx1"/>
                          </a:solidFill>
                          <a:effectLst/>
                          <a:latin typeface="Montserrat" panose="00000500000000000000" pitchFamily="2" charset="0"/>
                        </a:rPr>
                        <a:t>100% pública.</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a:txBody>
                    <a:bodyPr/>
                    <a:lstStyle/>
                    <a:p>
                      <a:pPr algn="ctr">
                        <a:lnSpc>
                          <a:spcPct val="115000"/>
                        </a:lnSpc>
                        <a:spcAft>
                          <a:spcPts val="0"/>
                        </a:spcAft>
                      </a:pPr>
                      <a:r>
                        <a:rPr lang="en-US" sz="1000" dirty="0">
                          <a:solidFill>
                            <a:schemeClr val="tx1"/>
                          </a:solidFill>
                          <a:effectLst/>
                          <a:latin typeface="Montserrat" panose="00000500000000000000" pitchFamily="2" charset="0"/>
                        </a:rPr>
                        <a:t>8</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tc>
                  <a:txBody>
                    <a:bodyPr/>
                    <a:lstStyle/>
                    <a:p>
                      <a:pPr algn="ctr">
                        <a:lnSpc>
                          <a:spcPct val="115000"/>
                        </a:lnSpc>
                        <a:spcAft>
                          <a:spcPts val="0"/>
                        </a:spcAft>
                      </a:pPr>
                      <a:r>
                        <a:rPr lang="en-US" sz="1000" dirty="0">
                          <a:solidFill>
                            <a:schemeClr val="tx1"/>
                          </a:solidFill>
                          <a:effectLst/>
                          <a:latin typeface="Montserrat" panose="00000500000000000000" pitchFamily="2" charset="0"/>
                        </a:rPr>
                        <a:t>11 </a:t>
                      </a:r>
                      <a:r>
                        <a:rPr lang="en-US" sz="1000" dirty="0" err="1">
                          <a:solidFill>
                            <a:schemeClr val="tx1"/>
                          </a:solidFill>
                          <a:effectLst/>
                          <a:latin typeface="Montserrat" panose="00000500000000000000" pitchFamily="2" charset="0"/>
                        </a:rPr>
                        <a:t>abril</a:t>
                      </a:r>
                      <a:r>
                        <a:rPr lang="en-US" sz="1000" dirty="0">
                          <a:solidFill>
                            <a:schemeClr val="tx1"/>
                          </a:solidFill>
                          <a:effectLst/>
                          <a:latin typeface="Montserrat" panose="00000500000000000000" pitchFamily="2" charset="0"/>
                        </a:rPr>
                        <a:t>, 2019</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extLst>
                  <a:ext uri="{0D108BD9-81ED-4DB2-BD59-A6C34878D82A}">
                    <a16:rowId xmlns:a16="http://schemas.microsoft.com/office/drawing/2014/main" val="657029252"/>
                  </a:ext>
                </a:extLst>
              </a:tr>
              <a:tr h="613108">
                <a:tc>
                  <a:txBody>
                    <a:bodyPr/>
                    <a:lstStyle/>
                    <a:p>
                      <a:pPr marL="342900" lvl="0" indent="-342900" algn="just">
                        <a:lnSpc>
                          <a:spcPct val="115000"/>
                        </a:lnSpc>
                        <a:buFont typeface="Arial" panose="020B0604020202020204" pitchFamily="34" charset="0"/>
                        <a:buChar char="•"/>
                        <a:tabLst>
                          <a:tab pos="457200" algn="l"/>
                        </a:tabLst>
                      </a:pPr>
                      <a:r>
                        <a:rPr lang="en-US" sz="1000" b="1" u="sng" dirty="0">
                          <a:solidFill>
                            <a:schemeClr val="tx1"/>
                          </a:solidFill>
                          <a:effectLst/>
                          <a:latin typeface="Montserrat" panose="00000500000000000000" pitchFamily="2" charset="0"/>
                        </a:rPr>
                        <a:t>Información clasificada </a:t>
                      </a:r>
                      <a:r>
                        <a:rPr lang="en-US" sz="1000" b="0" dirty="0" smtClean="0">
                          <a:solidFill>
                            <a:schemeClr val="tx1"/>
                          </a:solidFill>
                          <a:effectLst/>
                          <a:latin typeface="Montserrat" panose="00000500000000000000" pitchFamily="2" charset="0"/>
                        </a:rPr>
                        <a:t>(*):</a:t>
                      </a:r>
                    </a:p>
                    <a:p>
                      <a:pPr marL="742950" lvl="1" indent="-285750" algn="just">
                        <a:lnSpc>
                          <a:spcPct val="115000"/>
                        </a:lnSpc>
                        <a:buFont typeface="Arial" panose="020B0604020202020204" pitchFamily="34" charset="0"/>
                        <a:buChar char="•"/>
                        <a:tabLst>
                          <a:tab pos="914400" algn="l"/>
                        </a:tabLst>
                      </a:pPr>
                      <a:r>
                        <a:rPr lang="en-US" sz="1000" b="0" dirty="0" smtClean="0">
                          <a:solidFill>
                            <a:schemeClr val="tx1"/>
                          </a:solidFill>
                          <a:effectLst/>
                          <a:latin typeface="Montserrat" panose="00000500000000000000" pitchFamily="2" charset="0"/>
                        </a:rPr>
                        <a:t>Información </a:t>
                      </a:r>
                      <a:r>
                        <a:rPr lang="en-US" sz="1000" b="0" dirty="0">
                          <a:solidFill>
                            <a:schemeClr val="tx1"/>
                          </a:solidFill>
                          <a:effectLst/>
                          <a:latin typeface="Montserrat" panose="00000500000000000000" pitchFamily="2" charset="0"/>
                        </a:rPr>
                        <a:t>confidencial o parcialmente confidencial</a:t>
                      </a:r>
                    </a:p>
                    <a:p>
                      <a:pPr marL="742950" lvl="1" indent="-285750" algn="just">
                        <a:lnSpc>
                          <a:spcPct val="115000"/>
                        </a:lnSpc>
                        <a:buFont typeface="Arial" panose="020B0604020202020204" pitchFamily="34" charset="0"/>
                        <a:buChar char="•"/>
                        <a:tabLst>
                          <a:tab pos="914400" algn="l"/>
                        </a:tabLst>
                      </a:pPr>
                      <a:r>
                        <a:rPr lang="es-MX" sz="1000" b="0" dirty="0">
                          <a:solidFill>
                            <a:schemeClr val="tx1"/>
                          </a:solidFill>
                          <a:effectLst/>
                          <a:latin typeface="Montserrat" panose="00000500000000000000" pitchFamily="2" charset="0"/>
                        </a:rPr>
                        <a:t>Información reservada o parcialmente reservada</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a:txBody>
                    <a:bodyPr/>
                    <a:lstStyle/>
                    <a:p>
                      <a:pPr algn="ctr">
                        <a:lnSpc>
                          <a:spcPct val="115000"/>
                        </a:lnSpc>
                        <a:spcAft>
                          <a:spcPts val="0"/>
                        </a:spcAft>
                      </a:pPr>
                      <a:r>
                        <a:rPr lang="en-US" sz="1000" dirty="0">
                          <a:solidFill>
                            <a:schemeClr val="tx1"/>
                          </a:solidFill>
                          <a:effectLst/>
                          <a:latin typeface="Montserrat" panose="00000500000000000000" pitchFamily="2" charset="0"/>
                        </a:rPr>
                        <a:t>8</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tc>
                  <a:txBody>
                    <a:bodyPr/>
                    <a:lstStyle/>
                    <a:p>
                      <a:pPr algn="ctr">
                        <a:spcAft>
                          <a:spcPts val="0"/>
                        </a:spcAft>
                      </a:pPr>
                      <a:r>
                        <a:rPr lang="en-US" sz="1000" dirty="0">
                          <a:solidFill>
                            <a:schemeClr val="tx1"/>
                          </a:solidFill>
                          <a:effectLst/>
                          <a:latin typeface="Montserrat" panose="00000500000000000000" pitchFamily="2" charset="0"/>
                        </a:rPr>
                        <a:t>11 </a:t>
                      </a:r>
                      <a:r>
                        <a:rPr lang="en-US" sz="1000" dirty="0" err="1">
                          <a:solidFill>
                            <a:schemeClr val="tx1"/>
                          </a:solidFill>
                          <a:effectLst/>
                          <a:latin typeface="Montserrat" panose="00000500000000000000" pitchFamily="2" charset="0"/>
                        </a:rPr>
                        <a:t>abril</a:t>
                      </a:r>
                      <a:r>
                        <a:rPr lang="en-US" sz="1000" dirty="0">
                          <a:solidFill>
                            <a:schemeClr val="tx1"/>
                          </a:solidFill>
                          <a:effectLst/>
                          <a:latin typeface="Montserrat" panose="00000500000000000000" pitchFamily="2" charset="0"/>
                        </a:rPr>
                        <a:t>, 2019</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extLst>
                  <a:ext uri="{0D108BD9-81ED-4DB2-BD59-A6C34878D82A}">
                    <a16:rowId xmlns:a16="http://schemas.microsoft.com/office/drawing/2014/main" val="1830677669"/>
                  </a:ext>
                </a:extLst>
              </a:tr>
              <a:tr h="925594">
                <a:tc>
                  <a:txBody>
                    <a:bodyPr/>
                    <a:lstStyle/>
                    <a:p>
                      <a:pPr marL="342900" lvl="0" indent="-342900" algn="just">
                        <a:lnSpc>
                          <a:spcPct val="115000"/>
                        </a:lnSpc>
                        <a:buFont typeface="Arial" panose="020B0604020202020204" pitchFamily="34" charset="0"/>
                        <a:buChar char="•"/>
                        <a:tabLst>
                          <a:tab pos="457200" algn="l"/>
                        </a:tabLst>
                      </a:pPr>
                      <a:r>
                        <a:rPr lang="es-MX" sz="1000" b="1" u="sng" dirty="0">
                          <a:solidFill>
                            <a:schemeClr val="tx1"/>
                          </a:solidFill>
                          <a:effectLst/>
                          <a:latin typeface="Montserrat" panose="00000500000000000000" pitchFamily="2" charset="0"/>
                        </a:rPr>
                        <a:t>Información inexistente </a:t>
                      </a:r>
                      <a:r>
                        <a:rPr lang="es-MX" sz="1000" b="0" dirty="0">
                          <a:solidFill>
                            <a:schemeClr val="tx1"/>
                          </a:solidFill>
                          <a:effectLst/>
                          <a:latin typeface="Montserrat" panose="00000500000000000000" pitchFamily="2" charset="0"/>
                        </a:rPr>
                        <a:t>(*): </a:t>
                      </a:r>
                      <a:endParaRPr lang="es-MX" sz="1000" b="0" dirty="0" smtClean="0">
                        <a:solidFill>
                          <a:schemeClr val="tx1"/>
                        </a:solidFill>
                        <a:effectLst/>
                        <a:latin typeface="Montserrat" panose="00000500000000000000" pitchFamily="2" charset="0"/>
                      </a:endParaRPr>
                    </a:p>
                    <a:p>
                      <a:pPr marL="719138" lvl="1" indent="-269875" algn="just">
                        <a:lnSpc>
                          <a:spcPct val="115000"/>
                        </a:lnSpc>
                        <a:buFont typeface="Arial" panose="020B0604020202020204" pitchFamily="34" charset="0"/>
                        <a:buChar char="•"/>
                        <a:tabLst/>
                      </a:pPr>
                      <a:r>
                        <a:rPr lang="es-MX" sz="1000" b="0" dirty="0" smtClean="0">
                          <a:solidFill>
                            <a:schemeClr val="tx1"/>
                          </a:solidFill>
                          <a:effectLst/>
                          <a:latin typeface="Montserrat" panose="00000500000000000000" pitchFamily="2" charset="0"/>
                        </a:rPr>
                        <a:t>La </a:t>
                      </a:r>
                      <a:r>
                        <a:rPr lang="es-MX" sz="1000" b="0" dirty="0">
                          <a:solidFill>
                            <a:schemeClr val="tx1"/>
                          </a:solidFill>
                          <a:effectLst/>
                          <a:latin typeface="Montserrat" panose="00000500000000000000" pitchFamily="2" charset="0"/>
                        </a:rPr>
                        <a:t>información no se encuentra en los archivos de la unidad administrativa </a:t>
                      </a:r>
                      <a:endParaRPr lang="en-US" sz="1000" b="0" dirty="0">
                        <a:solidFill>
                          <a:schemeClr val="tx1"/>
                        </a:solidFill>
                        <a:effectLst/>
                        <a:latin typeface="Montserrat" panose="00000500000000000000" pitchFamily="2" charset="0"/>
                      </a:endParaRPr>
                    </a:p>
                    <a:p>
                      <a:pPr marL="742950" lvl="1" indent="-285750" algn="just">
                        <a:lnSpc>
                          <a:spcPct val="115000"/>
                        </a:lnSpc>
                        <a:buFont typeface="Arial" panose="020B0604020202020204" pitchFamily="34" charset="0"/>
                        <a:buChar char="•"/>
                        <a:tabLst>
                          <a:tab pos="914400" algn="l"/>
                        </a:tabLst>
                      </a:pPr>
                      <a:r>
                        <a:rPr lang="es-MX" sz="1000" b="0" dirty="0">
                          <a:solidFill>
                            <a:schemeClr val="tx1"/>
                          </a:solidFill>
                          <a:effectLst/>
                          <a:latin typeface="Montserrat" panose="00000500000000000000" pitchFamily="2" charset="0"/>
                        </a:rPr>
                        <a:t>Especificar criterios de búsqueda: tiempo, modo y lugar</a:t>
                      </a:r>
                      <a:r>
                        <a:rPr lang="es-MX" sz="1000" b="0" dirty="0" smtClean="0">
                          <a:solidFill>
                            <a:schemeClr val="tx1"/>
                          </a:solidFill>
                          <a:effectLst/>
                          <a:latin typeface="Montserrat" panose="00000500000000000000" pitchFamily="2" charset="0"/>
                        </a:rPr>
                        <a:t>.</a:t>
                      </a:r>
                    </a:p>
                    <a:p>
                      <a:pPr marL="742950" lvl="1" indent="-285750" algn="just">
                        <a:lnSpc>
                          <a:spcPct val="115000"/>
                        </a:lnSpc>
                        <a:buFont typeface="Arial" panose="020B0604020202020204" pitchFamily="34" charset="0"/>
                        <a:buChar char="•"/>
                        <a:tabLst>
                          <a:tab pos="914400" algn="l"/>
                        </a:tabLst>
                      </a:pPr>
                      <a:r>
                        <a:rPr lang="es-MX" sz="1000" b="0" dirty="0" smtClean="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Orientar al</a:t>
                      </a:r>
                      <a:r>
                        <a:rPr lang="es-MX" sz="1000" b="0" baseline="0" dirty="0" smtClean="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 área o sujeto obligado que pueda contar con información.</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rowSpan="3">
                  <a:txBody>
                    <a:bodyPr/>
                    <a:lstStyle/>
                    <a:p>
                      <a:pPr algn="ctr">
                        <a:lnSpc>
                          <a:spcPct val="115000"/>
                        </a:lnSpc>
                        <a:spcAft>
                          <a:spcPts val="0"/>
                        </a:spcAft>
                      </a:pPr>
                      <a:r>
                        <a:rPr lang="en-US" sz="1000" dirty="0">
                          <a:solidFill>
                            <a:schemeClr val="tx1"/>
                          </a:solidFill>
                          <a:effectLst/>
                          <a:latin typeface="Montserrat" panose="00000500000000000000" pitchFamily="2" charset="0"/>
                        </a:rPr>
                        <a:t>5</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tc rowSpan="3">
                  <a:txBody>
                    <a:bodyPr/>
                    <a:lstStyle/>
                    <a:p>
                      <a:pPr algn="ctr">
                        <a:spcAft>
                          <a:spcPts val="0"/>
                        </a:spcAft>
                      </a:pPr>
                      <a:r>
                        <a:rPr lang="en-US" sz="1000" dirty="0">
                          <a:solidFill>
                            <a:schemeClr val="tx1"/>
                          </a:solidFill>
                          <a:effectLst/>
                          <a:latin typeface="Montserrat" panose="00000500000000000000" pitchFamily="2" charset="0"/>
                        </a:rPr>
                        <a:t>8 </a:t>
                      </a:r>
                      <a:r>
                        <a:rPr lang="en-US" sz="1000" dirty="0" err="1">
                          <a:solidFill>
                            <a:schemeClr val="tx1"/>
                          </a:solidFill>
                          <a:effectLst/>
                          <a:latin typeface="Montserrat" panose="00000500000000000000" pitchFamily="2" charset="0"/>
                        </a:rPr>
                        <a:t>abril</a:t>
                      </a:r>
                      <a:r>
                        <a:rPr lang="en-US" sz="1000" dirty="0">
                          <a:solidFill>
                            <a:schemeClr val="tx1"/>
                          </a:solidFill>
                          <a:effectLst/>
                          <a:latin typeface="Montserrat" panose="00000500000000000000" pitchFamily="2" charset="0"/>
                        </a:rPr>
                        <a:t>, 2019</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extLst>
                  <a:ext uri="{0D108BD9-81ED-4DB2-BD59-A6C34878D82A}">
                    <a16:rowId xmlns:a16="http://schemas.microsoft.com/office/drawing/2014/main" val="1548493811"/>
                  </a:ext>
                </a:extLst>
              </a:tr>
              <a:tr h="622247">
                <a:tc>
                  <a:txBody>
                    <a:bodyPr/>
                    <a:lstStyle/>
                    <a:p>
                      <a:pPr marL="342900" lvl="0" indent="-342900" algn="just">
                        <a:lnSpc>
                          <a:spcPct val="115000"/>
                        </a:lnSpc>
                        <a:buFont typeface="Arial" panose="020B0604020202020204" pitchFamily="34" charset="0"/>
                        <a:buChar char="•"/>
                        <a:tabLst>
                          <a:tab pos="457200" algn="l"/>
                        </a:tabLst>
                      </a:pPr>
                      <a:r>
                        <a:rPr lang="es-MX" sz="1000" b="1" u="sng" dirty="0" smtClean="0">
                          <a:solidFill>
                            <a:schemeClr val="tx1"/>
                          </a:solidFill>
                          <a:effectLst/>
                          <a:latin typeface="Montserrat" panose="00000500000000000000" pitchFamily="2" charset="0"/>
                        </a:rPr>
                        <a:t>Incompetencia</a:t>
                      </a:r>
                      <a:r>
                        <a:rPr lang="es-MX" sz="1000" b="1" u="sng" baseline="0" dirty="0" smtClean="0">
                          <a:solidFill>
                            <a:schemeClr val="tx1"/>
                          </a:solidFill>
                          <a:effectLst/>
                          <a:latin typeface="Montserrat" panose="00000500000000000000" pitchFamily="2" charset="0"/>
                        </a:rPr>
                        <a:t> </a:t>
                      </a:r>
                      <a:r>
                        <a:rPr lang="es-MX" sz="1000" b="0" dirty="0" smtClean="0">
                          <a:solidFill>
                            <a:schemeClr val="tx1"/>
                          </a:solidFill>
                          <a:effectLst/>
                          <a:latin typeface="Montserrat" panose="00000500000000000000" pitchFamily="2" charset="0"/>
                        </a:rPr>
                        <a:t>(*): </a:t>
                      </a:r>
                    </a:p>
                    <a:p>
                      <a:pPr marL="800100" lvl="1" indent="-342900" algn="just">
                        <a:lnSpc>
                          <a:spcPct val="115000"/>
                        </a:lnSpc>
                        <a:buFont typeface="Arial" panose="020B0604020202020204" pitchFamily="34" charset="0"/>
                        <a:buChar char="•"/>
                        <a:tabLst>
                          <a:tab pos="457200" algn="l"/>
                        </a:tabLst>
                      </a:pPr>
                      <a:r>
                        <a:rPr lang="es-MX" sz="1000" b="0" dirty="0" smtClean="0">
                          <a:solidFill>
                            <a:schemeClr val="tx1"/>
                          </a:solidFill>
                          <a:effectLst/>
                          <a:latin typeface="Montserrat" panose="00000500000000000000" pitchFamily="2" charset="0"/>
                        </a:rPr>
                        <a:t>No </a:t>
                      </a:r>
                      <a:r>
                        <a:rPr lang="es-MX" sz="1000" b="0" dirty="0">
                          <a:solidFill>
                            <a:schemeClr val="tx1"/>
                          </a:solidFill>
                          <a:effectLst/>
                          <a:latin typeface="Montserrat" panose="00000500000000000000" pitchFamily="2" charset="0"/>
                        </a:rPr>
                        <a:t>compete a la DGA, especificar porqué no es competente</a:t>
                      </a:r>
                      <a:r>
                        <a:rPr lang="es-MX" sz="1000" b="0" dirty="0" smtClean="0">
                          <a:solidFill>
                            <a:schemeClr val="tx1"/>
                          </a:solidFill>
                          <a:effectLst/>
                          <a:latin typeface="Montserrat" panose="00000500000000000000" pitchFamily="2" charset="0"/>
                        </a:rPr>
                        <a:t>.</a:t>
                      </a:r>
                    </a:p>
                    <a:p>
                      <a:pPr marL="800100" marR="0" lvl="1" indent="-342900" algn="just" defTabSz="914400" rtl="0" eaLnBrk="1" fontAlgn="auto" latinLnBrk="0" hangingPunct="1">
                        <a:lnSpc>
                          <a:spcPct val="115000"/>
                        </a:lnSpc>
                        <a:spcBef>
                          <a:spcPts val="0"/>
                        </a:spcBef>
                        <a:spcAft>
                          <a:spcPts val="0"/>
                        </a:spcAft>
                        <a:buClrTx/>
                        <a:buSzTx/>
                        <a:buFont typeface="Arial" panose="020B0604020202020204" pitchFamily="34" charset="0"/>
                        <a:buChar char="•"/>
                        <a:tabLst>
                          <a:tab pos="457200" algn="l"/>
                        </a:tabLst>
                        <a:defRPr/>
                      </a:pPr>
                      <a:r>
                        <a:rPr lang="es-MX" sz="1000" b="0" dirty="0" smtClean="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Orientar al</a:t>
                      </a:r>
                      <a:r>
                        <a:rPr lang="es-MX" sz="1000" b="0" baseline="0" dirty="0" smtClean="0">
                          <a:solidFill>
                            <a:schemeClr val="tx1"/>
                          </a:solidFill>
                          <a:effectLst/>
                          <a:latin typeface="Montserrat" panose="00000500000000000000" pitchFamily="2" charset="0"/>
                          <a:ea typeface="Calibri" panose="020F0502020204030204" pitchFamily="34" charset="0"/>
                          <a:cs typeface="Times New Roman" panose="02020603050405020304" pitchFamily="18" charset="0"/>
                        </a:rPr>
                        <a:t> área o sujeto obligado que pueda contar con información.</a:t>
                      </a:r>
                      <a:endParaRPr lang="en-US" sz="1000" b="0" dirty="0" smtClean="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98793367"/>
                  </a:ext>
                </a:extLst>
              </a:tr>
              <a:tr h="490020">
                <a:tc>
                  <a:txBody>
                    <a:bodyPr/>
                    <a:lstStyle/>
                    <a:p>
                      <a:pPr marL="342900" lvl="0" indent="-342900" algn="just">
                        <a:lnSpc>
                          <a:spcPct val="115000"/>
                        </a:lnSpc>
                        <a:buFont typeface="Arial" panose="020B0604020202020204" pitchFamily="34" charset="0"/>
                        <a:buChar char="•"/>
                        <a:tabLst>
                          <a:tab pos="457200" algn="l"/>
                        </a:tabLst>
                      </a:pPr>
                      <a:r>
                        <a:rPr lang="es-MX" sz="1000" b="1" u="sng" dirty="0">
                          <a:solidFill>
                            <a:schemeClr val="tx1"/>
                          </a:solidFill>
                          <a:effectLst/>
                          <a:latin typeface="Montserrat" panose="00000500000000000000" pitchFamily="2" charset="0"/>
                        </a:rPr>
                        <a:t>Ampliación </a:t>
                      </a:r>
                      <a:r>
                        <a:rPr lang="es-MX" sz="1000" b="1" u="sng" dirty="0" smtClean="0">
                          <a:solidFill>
                            <a:schemeClr val="tx1"/>
                          </a:solidFill>
                          <a:effectLst/>
                          <a:latin typeface="Montserrat" panose="00000500000000000000" pitchFamily="2" charset="0"/>
                        </a:rPr>
                        <a:t>legal del </a:t>
                      </a:r>
                      <a:r>
                        <a:rPr lang="es-MX" sz="1000" b="1" u="sng" dirty="0">
                          <a:solidFill>
                            <a:schemeClr val="tx1"/>
                          </a:solidFill>
                          <a:effectLst/>
                          <a:latin typeface="Montserrat" panose="00000500000000000000" pitchFamily="2" charset="0"/>
                        </a:rPr>
                        <a:t>plazo de respuesta </a:t>
                      </a:r>
                      <a:r>
                        <a:rPr lang="es-MX" sz="1000" b="0" dirty="0">
                          <a:solidFill>
                            <a:schemeClr val="tx1"/>
                          </a:solidFill>
                          <a:effectLst/>
                          <a:latin typeface="Montserrat" panose="00000500000000000000" pitchFamily="2" charset="0"/>
                        </a:rPr>
                        <a:t>(*): </a:t>
                      </a:r>
                      <a:endParaRPr lang="es-MX" sz="1000" b="0" dirty="0" smtClean="0">
                        <a:solidFill>
                          <a:schemeClr val="tx1"/>
                        </a:solidFill>
                        <a:effectLst/>
                        <a:latin typeface="Montserrat" panose="00000500000000000000" pitchFamily="2" charset="0"/>
                      </a:endParaRPr>
                    </a:p>
                    <a:p>
                      <a:pPr marL="800100" lvl="1" indent="-342900" algn="just">
                        <a:lnSpc>
                          <a:spcPct val="115000"/>
                        </a:lnSpc>
                        <a:buFont typeface="Arial" panose="020B0604020202020204" pitchFamily="34" charset="0"/>
                        <a:buChar char="•"/>
                        <a:tabLst>
                          <a:tab pos="457200" algn="l"/>
                        </a:tabLst>
                      </a:pPr>
                      <a:r>
                        <a:rPr lang="es-MX" sz="1000" b="0" dirty="0" smtClean="0">
                          <a:solidFill>
                            <a:schemeClr val="tx1"/>
                          </a:solidFill>
                          <a:effectLst/>
                          <a:latin typeface="Montserrat" panose="00000500000000000000" pitchFamily="2" charset="0"/>
                        </a:rPr>
                        <a:t>Se proporcionan hasta </a:t>
                      </a:r>
                      <a:r>
                        <a:rPr lang="es-MX" sz="1000" b="0" dirty="0">
                          <a:solidFill>
                            <a:schemeClr val="tx1"/>
                          </a:solidFill>
                          <a:effectLst/>
                          <a:latin typeface="Montserrat" panose="00000500000000000000" pitchFamily="2" charset="0"/>
                        </a:rPr>
                        <a:t>10 días hábiles adicionales, una vez aprobado por el Comité de Transparencia. </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738307128"/>
                  </a:ext>
                </a:extLst>
              </a:tr>
              <a:tr h="337153">
                <a:tc>
                  <a:txBody>
                    <a:bodyPr/>
                    <a:lstStyle/>
                    <a:p>
                      <a:pPr marL="342900" lvl="0" indent="-342900" algn="just">
                        <a:lnSpc>
                          <a:spcPct val="115000"/>
                        </a:lnSpc>
                        <a:buFont typeface="Arial" panose="020B0604020202020204" pitchFamily="34" charset="0"/>
                        <a:buChar char="•"/>
                        <a:tabLst>
                          <a:tab pos="457200" algn="l"/>
                        </a:tabLst>
                      </a:pPr>
                      <a:r>
                        <a:rPr lang="es-MX" sz="1000" b="1" u="sng" dirty="0">
                          <a:solidFill>
                            <a:schemeClr val="tx1"/>
                          </a:solidFill>
                          <a:effectLst/>
                          <a:latin typeface="Montserrat" panose="00000500000000000000" pitchFamily="2" charset="0"/>
                        </a:rPr>
                        <a:t>Requerimiento de información adicional (RIA): </a:t>
                      </a:r>
                      <a:endParaRPr lang="es-MX" sz="1000" b="1" u="sng" dirty="0" smtClean="0">
                        <a:solidFill>
                          <a:schemeClr val="tx1"/>
                        </a:solidFill>
                        <a:effectLst/>
                        <a:latin typeface="Montserrat" panose="00000500000000000000" pitchFamily="2" charset="0"/>
                      </a:endParaRPr>
                    </a:p>
                    <a:p>
                      <a:pPr marL="800100" lvl="1" indent="-342900" algn="just">
                        <a:lnSpc>
                          <a:spcPct val="115000"/>
                        </a:lnSpc>
                        <a:buFont typeface="Arial" panose="020B0604020202020204" pitchFamily="34" charset="0"/>
                        <a:buChar char="•"/>
                        <a:tabLst>
                          <a:tab pos="457200" algn="l"/>
                        </a:tabLst>
                      </a:pPr>
                      <a:r>
                        <a:rPr lang="es-MX" sz="1000" b="0" dirty="0" smtClean="0">
                          <a:solidFill>
                            <a:schemeClr val="tx1"/>
                          </a:solidFill>
                          <a:effectLst/>
                          <a:latin typeface="Montserrat" panose="00000500000000000000" pitchFamily="2" charset="0"/>
                        </a:rPr>
                        <a:t>información </a:t>
                      </a:r>
                      <a:r>
                        <a:rPr lang="es-MX" sz="1000" b="0" dirty="0">
                          <a:solidFill>
                            <a:schemeClr val="tx1"/>
                          </a:solidFill>
                          <a:effectLst/>
                          <a:latin typeface="Montserrat" panose="00000500000000000000" pitchFamily="2" charset="0"/>
                        </a:rPr>
                        <a:t>insuficiente, incompleta o errónea.</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rowSpan="2">
                  <a:txBody>
                    <a:bodyPr/>
                    <a:lstStyle/>
                    <a:p>
                      <a:pPr algn="ctr">
                        <a:lnSpc>
                          <a:spcPct val="115000"/>
                        </a:lnSpc>
                        <a:spcAft>
                          <a:spcPts val="0"/>
                        </a:spcAft>
                      </a:pPr>
                      <a:r>
                        <a:rPr lang="en-US" sz="1000" dirty="0">
                          <a:solidFill>
                            <a:schemeClr val="tx1"/>
                          </a:solidFill>
                          <a:effectLst/>
                          <a:latin typeface="Montserrat" panose="00000500000000000000" pitchFamily="2" charset="0"/>
                        </a:rPr>
                        <a:t>3</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tc rowSpan="2">
                  <a:txBody>
                    <a:bodyPr/>
                    <a:lstStyle/>
                    <a:p>
                      <a:pPr algn="ctr">
                        <a:spcAft>
                          <a:spcPts val="0"/>
                        </a:spcAft>
                      </a:pPr>
                      <a:r>
                        <a:rPr lang="en-US" sz="1000" dirty="0">
                          <a:solidFill>
                            <a:schemeClr val="tx1"/>
                          </a:solidFill>
                          <a:effectLst/>
                          <a:latin typeface="Montserrat" panose="00000500000000000000" pitchFamily="2" charset="0"/>
                        </a:rPr>
                        <a:t>4 </a:t>
                      </a:r>
                      <a:r>
                        <a:rPr lang="en-US" sz="1000" dirty="0" err="1">
                          <a:solidFill>
                            <a:schemeClr val="tx1"/>
                          </a:solidFill>
                          <a:effectLst/>
                          <a:latin typeface="Montserrat" panose="00000500000000000000" pitchFamily="2" charset="0"/>
                        </a:rPr>
                        <a:t>abril</a:t>
                      </a:r>
                      <a:r>
                        <a:rPr lang="en-US" sz="1000" dirty="0">
                          <a:solidFill>
                            <a:schemeClr val="tx1"/>
                          </a:solidFill>
                          <a:effectLst/>
                          <a:latin typeface="Montserrat" panose="00000500000000000000" pitchFamily="2" charset="0"/>
                        </a:rPr>
                        <a:t>, 2019</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solidFill>
                      <a:srgbClr val="345A4E">
                        <a:alpha val="15000"/>
                      </a:srgbClr>
                    </a:solidFill>
                  </a:tcPr>
                </a:tc>
                <a:extLst>
                  <a:ext uri="{0D108BD9-81ED-4DB2-BD59-A6C34878D82A}">
                    <a16:rowId xmlns:a16="http://schemas.microsoft.com/office/drawing/2014/main" val="353656171"/>
                  </a:ext>
                </a:extLst>
              </a:tr>
              <a:tr h="501270">
                <a:tc>
                  <a:txBody>
                    <a:bodyPr/>
                    <a:lstStyle/>
                    <a:p>
                      <a:pPr marL="342900" lvl="0" indent="-342900" algn="just">
                        <a:lnSpc>
                          <a:spcPct val="115000"/>
                        </a:lnSpc>
                        <a:buFont typeface="Arial" panose="020B0604020202020204" pitchFamily="34" charset="0"/>
                        <a:buChar char="•"/>
                        <a:tabLst>
                          <a:tab pos="457200" algn="l"/>
                        </a:tabLst>
                      </a:pPr>
                      <a:r>
                        <a:rPr lang="es-MX" sz="1000" b="1" u="sng" dirty="0">
                          <a:solidFill>
                            <a:schemeClr val="tx1"/>
                          </a:solidFill>
                          <a:effectLst/>
                          <a:latin typeface="Montserrat" panose="00000500000000000000" pitchFamily="2" charset="0"/>
                        </a:rPr>
                        <a:t>La Información se encuentra disponible al público: </a:t>
                      </a:r>
                      <a:endParaRPr lang="es-MX" sz="1000" b="1" u="sng" dirty="0" smtClean="0">
                        <a:solidFill>
                          <a:schemeClr val="tx1"/>
                        </a:solidFill>
                        <a:effectLst/>
                        <a:latin typeface="Montserrat" panose="00000500000000000000" pitchFamily="2" charset="0"/>
                      </a:endParaRPr>
                    </a:p>
                    <a:p>
                      <a:pPr marL="800100" lvl="1" indent="-342900" algn="just">
                        <a:lnSpc>
                          <a:spcPct val="115000"/>
                        </a:lnSpc>
                        <a:buFont typeface="Arial" panose="020B0604020202020204" pitchFamily="34" charset="0"/>
                        <a:buChar char="•"/>
                        <a:tabLst>
                          <a:tab pos="457200" algn="l"/>
                        </a:tabLst>
                      </a:pPr>
                      <a:r>
                        <a:rPr lang="es-MX" sz="1000" b="0" dirty="0" smtClean="0">
                          <a:solidFill>
                            <a:schemeClr val="tx1"/>
                          </a:solidFill>
                          <a:effectLst/>
                          <a:latin typeface="Montserrat" panose="00000500000000000000" pitchFamily="2" charset="0"/>
                        </a:rPr>
                        <a:t>Información </a:t>
                      </a:r>
                      <a:r>
                        <a:rPr lang="es-MX" sz="1000" b="0" dirty="0">
                          <a:solidFill>
                            <a:schemeClr val="tx1"/>
                          </a:solidFill>
                          <a:effectLst/>
                          <a:latin typeface="Montserrat" panose="00000500000000000000" pitchFamily="2" charset="0"/>
                        </a:rPr>
                        <a:t>publicada en páginas de internet o portales de transparencia.</a:t>
                      </a:r>
                      <a:endParaRPr lang="en-US" sz="1000" b="0"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571490835"/>
                  </a:ext>
                </a:extLst>
              </a:tr>
              <a:tr h="364505">
                <a:tc>
                  <a:txBody>
                    <a:bodyPr/>
                    <a:lstStyle/>
                    <a:p>
                      <a:pPr marL="342900" lvl="0" indent="-342900" algn="just">
                        <a:lnSpc>
                          <a:spcPct val="115000"/>
                        </a:lnSpc>
                        <a:buFont typeface="Arial" panose="020B0604020202020204" pitchFamily="34" charset="0"/>
                        <a:buChar char="•"/>
                        <a:tabLst>
                          <a:tab pos="457200" algn="l"/>
                        </a:tabLst>
                      </a:pPr>
                      <a:r>
                        <a:rPr lang="es-MX" sz="1000" b="1" u="sng" dirty="0" smtClean="0">
                          <a:solidFill>
                            <a:schemeClr val="tx1"/>
                          </a:solidFill>
                          <a:effectLst/>
                          <a:latin typeface="Montserrat" panose="00000500000000000000" pitchFamily="2" charset="0"/>
                          <a:ea typeface="+mn-ea"/>
                          <a:cs typeface="+mn-cs"/>
                        </a:rPr>
                        <a:t>Corresponde</a:t>
                      </a:r>
                      <a:r>
                        <a:rPr lang="es-MX" sz="1000" b="1" u="sng" baseline="0" dirty="0" smtClean="0">
                          <a:solidFill>
                            <a:schemeClr val="tx1"/>
                          </a:solidFill>
                          <a:effectLst/>
                          <a:latin typeface="Montserrat" panose="00000500000000000000" pitchFamily="2" charset="0"/>
                          <a:ea typeface="+mn-ea"/>
                          <a:cs typeface="+mn-cs"/>
                        </a:rPr>
                        <a:t> a otra Unidad Administrativa: </a:t>
                      </a:r>
                    </a:p>
                    <a:p>
                      <a:pPr marL="800100" lvl="1" indent="-342900" algn="just">
                        <a:lnSpc>
                          <a:spcPct val="115000"/>
                        </a:lnSpc>
                        <a:buFont typeface="Arial" panose="020B0604020202020204" pitchFamily="34" charset="0"/>
                        <a:buChar char="•"/>
                        <a:tabLst>
                          <a:tab pos="457200" algn="l"/>
                        </a:tabLst>
                      </a:pPr>
                      <a:r>
                        <a:rPr lang="es-MX" sz="1000" b="0" u="none" baseline="0" dirty="0" smtClean="0">
                          <a:solidFill>
                            <a:schemeClr val="tx1"/>
                          </a:solidFill>
                          <a:effectLst/>
                          <a:latin typeface="Montserrat" panose="00000500000000000000" pitchFamily="2" charset="0"/>
                          <a:ea typeface="+mn-ea"/>
                          <a:cs typeface="+mn-cs"/>
                        </a:rPr>
                        <a:t>Si se considera que otra Unidad Administrativa pueda tener información para responder la solicitud, se debe hacer del conocimiento de la UT.</a:t>
                      </a:r>
                      <a:endParaRPr lang="en-US" sz="1000" b="0" u="none" dirty="0">
                        <a:solidFill>
                          <a:schemeClr val="tx1"/>
                        </a:solidFill>
                        <a:effectLst/>
                        <a:latin typeface="Montserrat" panose="00000500000000000000" pitchFamily="2" charset="0"/>
                        <a:ea typeface="Calibri" panose="020F0502020204030204" pitchFamily="34" charset="0"/>
                        <a:cs typeface="Times New Roman" panose="02020603050405020304" pitchFamily="18" charset="0"/>
                      </a:endParaRPr>
                    </a:p>
                  </a:txBody>
                  <a:tcPr marL="41731" marR="41731" marT="8942" marB="0" anchor="ctr">
                    <a:solidFill>
                      <a:srgbClr val="345A4E">
                        <a:alpha val="15000"/>
                      </a:srgbClr>
                    </a:solidFill>
                  </a:tcPr>
                </a:tc>
                <a:tc>
                  <a:txBody>
                    <a:bodyPr/>
                    <a:lstStyle/>
                    <a:p>
                      <a:pPr algn="ctr">
                        <a:spcAft>
                          <a:spcPts val="0"/>
                        </a:spcAft>
                      </a:pPr>
                      <a:r>
                        <a:rPr lang="es-MX" sz="1000" dirty="0">
                          <a:solidFill>
                            <a:schemeClr val="tx1"/>
                          </a:solidFill>
                          <a:effectLst/>
                          <a:latin typeface="Montserrat" panose="00000500000000000000" pitchFamily="2" charset="0"/>
                        </a:rPr>
                        <a:t> </a:t>
                      </a:r>
                      <a:r>
                        <a:rPr lang="es-MX" sz="1000" dirty="0" smtClean="0">
                          <a:solidFill>
                            <a:schemeClr val="tx1"/>
                          </a:solidFill>
                          <a:effectLst/>
                          <a:latin typeface="Montserrat" panose="00000500000000000000" pitchFamily="2" charset="0"/>
                        </a:rPr>
                        <a:t>2</a:t>
                      </a:r>
                      <a:endParaRPr lang="en-US" sz="1000" dirty="0">
                        <a:solidFill>
                          <a:schemeClr val="tx1"/>
                        </a:solidFill>
                        <a:effectLst/>
                        <a:latin typeface="Montserrat" panose="00000500000000000000" pitchFamily="2" charset="0"/>
                        <a:ea typeface="Calibri" panose="020F0502020204030204" pitchFamily="34" charset="0"/>
                      </a:endParaRPr>
                    </a:p>
                  </a:txBody>
                  <a:tcPr marL="0" marR="0" marT="0" marB="0" anchor="ctr">
                    <a:solidFill>
                      <a:srgbClr val="345A4E">
                        <a:alpha val="15000"/>
                      </a:srgbClr>
                    </a:solidFill>
                  </a:tcPr>
                </a:tc>
                <a:tc>
                  <a:txBody>
                    <a:bodyPr/>
                    <a:lstStyle/>
                    <a:p>
                      <a:pPr algn="ctr">
                        <a:spcAft>
                          <a:spcPts val="0"/>
                        </a:spcAft>
                      </a:pPr>
                      <a:r>
                        <a:rPr lang="en-US" sz="1000" dirty="0">
                          <a:solidFill>
                            <a:schemeClr val="tx1"/>
                          </a:solidFill>
                          <a:effectLst/>
                          <a:latin typeface="Montserrat" panose="00000500000000000000" pitchFamily="2" charset="0"/>
                        </a:rPr>
                        <a:t>3 </a:t>
                      </a:r>
                      <a:r>
                        <a:rPr lang="en-US" sz="1000" dirty="0" err="1">
                          <a:solidFill>
                            <a:schemeClr val="tx1"/>
                          </a:solidFill>
                          <a:effectLst/>
                          <a:latin typeface="Montserrat" panose="00000500000000000000" pitchFamily="2" charset="0"/>
                        </a:rPr>
                        <a:t>abril</a:t>
                      </a:r>
                      <a:r>
                        <a:rPr lang="en-US" sz="1000" dirty="0">
                          <a:solidFill>
                            <a:schemeClr val="tx1"/>
                          </a:solidFill>
                          <a:effectLst/>
                          <a:latin typeface="Montserrat" panose="00000500000000000000" pitchFamily="2" charset="0"/>
                        </a:rPr>
                        <a:t>, 2019</a:t>
                      </a:r>
                      <a:endParaRPr lang="en-US" sz="1000" dirty="0">
                        <a:solidFill>
                          <a:schemeClr val="tx1"/>
                        </a:solidFill>
                        <a:effectLst/>
                        <a:latin typeface="Montserrat" panose="00000500000000000000" pitchFamily="2" charset="0"/>
                        <a:ea typeface="Calibri" panose="020F0502020204030204" pitchFamily="34" charset="0"/>
                      </a:endParaRPr>
                    </a:p>
                  </a:txBody>
                  <a:tcPr marL="0" marR="0" marT="0" marB="0" anchor="ctr">
                    <a:solidFill>
                      <a:srgbClr val="345A4E">
                        <a:alpha val="15000"/>
                      </a:srgbClr>
                    </a:solidFill>
                  </a:tcPr>
                </a:tc>
                <a:extLst>
                  <a:ext uri="{0D108BD9-81ED-4DB2-BD59-A6C34878D82A}">
                    <a16:rowId xmlns:a16="http://schemas.microsoft.com/office/drawing/2014/main" val="1046612768"/>
                  </a:ext>
                </a:extLst>
              </a:tr>
              <a:tr h="220011">
                <a:tc gridSpan="3">
                  <a:txBody>
                    <a:bodyPr/>
                    <a:lstStyle/>
                    <a:p>
                      <a:pPr algn="r">
                        <a:lnSpc>
                          <a:spcPct val="105000"/>
                        </a:lnSpc>
                        <a:spcAft>
                          <a:spcPts val="0"/>
                        </a:spcAft>
                      </a:pPr>
                      <a:r>
                        <a:rPr lang="es-MX" sz="1000" dirty="0">
                          <a:solidFill>
                            <a:schemeClr val="tx1"/>
                          </a:solidFill>
                          <a:effectLst/>
                          <a:latin typeface="Montserrat" panose="00000500000000000000" pitchFamily="2" charset="0"/>
                        </a:rPr>
                        <a:t>(*)Requiere aprobación del Comité de Transparencia</a:t>
                      </a:r>
                      <a:endParaRPr lang="en-US" sz="1000" dirty="0">
                        <a:solidFill>
                          <a:schemeClr val="tx1"/>
                        </a:solidFill>
                        <a:effectLst/>
                        <a:latin typeface="Montserrat" panose="00000500000000000000" pitchFamily="2" charset="0"/>
                        <a:ea typeface="Calibri" panose="020F0502020204030204" pitchFamily="34" charset="0"/>
                      </a:endParaRPr>
                    </a:p>
                  </a:txBody>
                  <a:tcPr marL="41731" marR="41731" marT="8942"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0523720"/>
                  </a:ext>
                </a:extLst>
              </a:tr>
            </a:tbl>
          </a:graphicData>
        </a:graphic>
      </p:graphicFrame>
    </p:spTree>
    <p:extLst>
      <p:ext uri="{BB962C8B-B14F-4D97-AF65-F5344CB8AC3E}">
        <p14:creationId xmlns:p14="http://schemas.microsoft.com/office/powerpoint/2010/main" val="1876757498"/>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7</a:t>
            </a:fld>
            <a:endParaRPr lang="en-US"/>
          </a:p>
        </p:txBody>
      </p:sp>
      <p:sp>
        <p:nvSpPr>
          <p:cNvPr id="7" name="3 Título"/>
          <p:cNvSpPr>
            <a:spLocks noGrp="1"/>
          </p:cNvSpPr>
          <p:nvPr>
            <p:ph type="title"/>
          </p:nvPr>
        </p:nvSpPr>
        <p:spPr>
          <a:xfrm>
            <a:off x="6011333" y="585813"/>
            <a:ext cx="5966721" cy="546072"/>
          </a:xfrm>
        </p:spPr>
        <p:txBody>
          <a:bodyPr/>
          <a:lstStyle/>
          <a:p>
            <a:r>
              <a:rPr lang="es-MX" sz="1900" dirty="0" smtClean="0">
                <a:latin typeface="Montserrat" panose="00000500000000000000" pitchFamily="2" charset="0"/>
              </a:rPr>
              <a:t>Procedimiento de Acceso a la Información:</a:t>
            </a:r>
            <a:br>
              <a:rPr lang="es-MX" sz="1900" dirty="0" smtClean="0">
                <a:latin typeface="Montserrat" panose="00000500000000000000" pitchFamily="2" charset="0"/>
              </a:rPr>
            </a:br>
            <a:r>
              <a:rPr lang="es-MX" sz="1900" i="1" dirty="0" smtClean="0">
                <a:latin typeface="Montserrat" panose="00000500000000000000" pitchFamily="2" charset="0"/>
              </a:rPr>
              <a:t>Funciones del Enlace </a:t>
            </a:r>
            <a:r>
              <a:rPr lang="es-MX" sz="1900" i="1" dirty="0" smtClean="0">
                <a:latin typeface="Montserrat" panose="00000500000000000000" pitchFamily="2" charset="0"/>
              </a:rPr>
              <a:t>de Transparencia</a:t>
            </a:r>
            <a:endParaRPr lang="es-MX" sz="1900" i="1" dirty="0">
              <a:latin typeface="Montserrat" panose="00000500000000000000" pitchFamily="2" charset="0"/>
            </a:endParaRPr>
          </a:p>
        </p:txBody>
      </p:sp>
      <p:sp>
        <p:nvSpPr>
          <p:cNvPr id="4" name="3 Rectángulo"/>
          <p:cNvSpPr/>
          <p:nvPr/>
        </p:nvSpPr>
        <p:spPr>
          <a:xfrm>
            <a:off x="1543574" y="1761689"/>
            <a:ext cx="8667226" cy="4561633"/>
          </a:xfrm>
          <a:prstGeom prst="rect">
            <a:avLst/>
          </a:prstGeom>
        </p:spPr>
        <p:txBody>
          <a:bodyPr wrap="square">
            <a:spAutoFit/>
          </a:bodyPr>
          <a:lstStyle/>
          <a:p>
            <a:pPr algn="just">
              <a:lnSpc>
                <a:spcPct val="114000"/>
              </a:lnSpc>
              <a:spcBef>
                <a:spcPct val="15000"/>
              </a:spcBef>
              <a:buClr>
                <a:srgbClr val="6600CC"/>
              </a:buClr>
              <a:buSzPct val="100000"/>
              <a:defRPr/>
            </a:pPr>
            <a:r>
              <a:rPr lang="es-MX" sz="1600" dirty="0" smtClean="0">
                <a:latin typeface="Montserrat" panose="00000500000000000000" pitchFamily="2" charset="0"/>
              </a:rPr>
              <a:t>El </a:t>
            </a:r>
            <a:r>
              <a:rPr lang="es-MX" sz="1600" dirty="0">
                <a:latin typeface="Montserrat" panose="00000500000000000000" pitchFamily="2" charset="0"/>
              </a:rPr>
              <a:t>Enlace de Transparencia tendrá las funciones siguientes: </a:t>
            </a:r>
            <a:endParaRPr lang="es-MX" sz="1600" dirty="0" smtClean="0">
              <a:latin typeface="Montserrat" panose="00000500000000000000" pitchFamily="2" charset="0"/>
            </a:endParaRPr>
          </a:p>
          <a:p>
            <a:pPr algn="just">
              <a:lnSpc>
                <a:spcPct val="114000"/>
              </a:lnSpc>
              <a:spcBef>
                <a:spcPct val="15000"/>
              </a:spcBef>
              <a:buClr>
                <a:srgbClr val="6600CC"/>
              </a:buClr>
              <a:buSzPct val="100000"/>
              <a:defRPr/>
            </a:pPr>
            <a:endParaRPr lang="es-MX" sz="1600" dirty="0">
              <a:latin typeface="Montserrat" panose="00000500000000000000" pitchFamily="2" charset="0"/>
            </a:endParaRP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Fungir </a:t>
            </a:r>
            <a:r>
              <a:rPr lang="es-MX" sz="1600" dirty="0">
                <a:latin typeface="Montserrat" panose="00000500000000000000" pitchFamily="2" charset="0"/>
              </a:rPr>
              <a:t>como vínculo entre la Unidad Administrativa y la Unidad de Transparencia; </a:t>
            </a: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Recibir </a:t>
            </a:r>
            <a:r>
              <a:rPr lang="es-MX" sz="1600" dirty="0">
                <a:latin typeface="Montserrat" panose="00000500000000000000" pitchFamily="2" charset="0"/>
              </a:rPr>
              <a:t>y tramitar internamente las solicitudes de información que le haga llegar la Unidad de Transparencia; </a:t>
            </a: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Aportar </a:t>
            </a:r>
            <a:r>
              <a:rPr lang="es-MX" sz="1600" dirty="0">
                <a:latin typeface="Montserrat" panose="00000500000000000000" pitchFamily="2" charset="0"/>
              </a:rPr>
              <a:t>la información necesaria para dar respuesta a las solicitudes de información o, de ser el caso, clasificar, de manera fundada y motivada, la información; </a:t>
            </a: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Elaborar</a:t>
            </a:r>
            <a:r>
              <a:rPr lang="es-MX" sz="1600" dirty="0">
                <a:latin typeface="Montserrat" panose="00000500000000000000" pitchFamily="2" charset="0"/>
              </a:rPr>
              <a:t>, de ser necesario, versiones públicas de los documentos, cuando en ellos exista información confidencial y/o reservada; </a:t>
            </a: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Elaborar </a:t>
            </a:r>
            <a:r>
              <a:rPr lang="es-MX" sz="1600" dirty="0">
                <a:latin typeface="Montserrat" panose="00000500000000000000" pitchFamily="2" charset="0"/>
              </a:rPr>
              <a:t>el índice de los expedientes de la Unidad Administrativa clasificados como reservados y actualizarlos, y </a:t>
            </a:r>
          </a:p>
          <a:p>
            <a:pPr marL="400050" indent="-400050" algn="just">
              <a:lnSpc>
                <a:spcPct val="114000"/>
              </a:lnSpc>
              <a:spcBef>
                <a:spcPct val="15000"/>
              </a:spcBef>
              <a:buClr>
                <a:srgbClr val="6600CC"/>
              </a:buClr>
              <a:buSzPct val="100000"/>
              <a:buFont typeface="+mj-lt"/>
              <a:buAutoNum type="romanUcPeriod"/>
              <a:defRPr/>
            </a:pPr>
            <a:r>
              <a:rPr lang="es-MX" sz="1600" dirty="0" smtClean="0">
                <a:latin typeface="Montserrat" panose="00000500000000000000" pitchFamily="2" charset="0"/>
              </a:rPr>
              <a:t>Las </a:t>
            </a:r>
            <a:r>
              <a:rPr lang="es-MX" sz="1600" dirty="0">
                <a:latin typeface="Montserrat" panose="00000500000000000000" pitchFamily="2" charset="0"/>
              </a:rPr>
              <a:t>demás que le encomiende el titular de la Unidad Administrativa en las materias relacionadas con este manual </a:t>
            </a:r>
          </a:p>
        </p:txBody>
      </p:sp>
    </p:spTree>
    <p:extLst>
      <p:ext uri="{BB962C8B-B14F-4D97-AF65-F5344CB8AC3E}">
        <p14:creationId xmlns:p14="http://schemas.microsoft.com/office/powerpoint/2010/main" val="3024724045"/>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8</a:t>
            </a:fld>
            <a:endParaRPr lang="en-US"/>
          </a:p>
        </p:txBody>
      </p:sp>
      <p:sp>
        <p:nvSpPr>
          <p:cNvPr id="6" name="3 Título"/>
          <p:cNvSpPr>
            <a:spLocks noGrp="1"/>
          </p:cNvSpPr>
          <p:nvPr>
            <p:ph type="title"/>
          </p:nvPr>
        </p:nvSpPr>
        <p:spPr>
          <a:xfrm>
            <a:off x="5471021" y="585813"/>
            <a:ext cx="6507034" cy="546072"/>
          </a:xfrm>
        </p:spPr>
        <p:txBody>
          <a:bodyPr/>
          <a:lstStyle/>
          <a:p>
            <a:r>
              <a:rPr lang="es-MX" sz="1900" dirty="0" smtClean="0">
                <a:latin typeface="Montserrat" panose="00000500000000000000" pitchFamily="2" charset="0"/>
              </a:rPr>
              <a:t>Procedimiento de Clasificación de Información </a:t>
            </a:r>
            <a:endParaRPr lang="es-MX" sz="1900" dirty="0">
              <a:latin typeface="Montserrat" panose="00000500000000000000" pitchFamily="2" charset="0"/>
            </a:endParaRPr>
          </a:p>
        </p:txBody>
      </p:sp>
      <p:sp>
        <p:nvSpPr>
          <p:cNvPr id="4" name="2 CuadroTexto"/>
          <p:cNvSpPr txBox="1"/>
          <p:nvPr/>
        </p:nvSpPr>
        <p:spPr>
          <a:xfrm>
            <a:off x="1366700" y="1918528"/>
            <a:ext cx="2885344" cy="338554"/>
          </a:xfrm>
          <a:prstGeom prst="rect">
            <a:avLst/>
          </a:prstGeom>
          <a:noFill/>
        </p:spPr>
        <p:txBody>
          <a:bodyPr wrap="square">
            <a:spAutoFit/>
          </a:bodyPr>
          <a:lstStyle/>
          <a:p>
            <a:pPr algn="ctr">
              <a:defRPr/>
            </a:pPr>
            <a:r>
              <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¿Cuándo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procede?</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96722" y="2656833"/>
            <a:ext cx="4625299" cy="1200329"/>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Cuando los Titulares de las Unidades Administrativas determinen que la información solicitada se encuentra total o parcialmente clasificada como reservada o confidencial</a:t>
            </a:r>
            <a:endParaRPr lang="es-MX" sz="1600" dirty="0">
              <a:latin typeface="Montserrat" panose="00000500000000000000" pitchFamily="2" charset="0"/>
            </a:endParaRPr>
          </a:p>
        </p:txBody>
      </p:sp>
      <p:sp>
        <p:nvSpPr>
          <p:cNvPr id="9" name="2 CuadroTexto"/>
          <p:cNvSpPr txBox="1"/>
          <p:nvPr/>
        </p:nvSpPr>
        <p:spPr>
          <a:xfrm>
            <a:off x="1175665" y="4350408"/>
            <a:ext cx="3547173"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¿Cómo funciona?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0" name="3 Rectángulo"/>
          <p:cNvSpPr/>
          <p:nvPr/>
        </p:nvSpPr>
        <p:spPr>
          <a:xfrm>
            <a:off x="532205" y="5050564"/>
            <a:ext cx="4938815" cy="1421928"/>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A petición de las Unidades Administrativas, el Comité de Transparencia podrá confirmar, modificar o revocar, parcial o totalmente, la clasificación de la información realizada por los Titulares de las Unidades Administrativas.</a:t>
            </a:r>
            <a:endParaRPr lang="es-MX" sz="1600" dirty="0">
              <a:latin typeface="Montserrat" panose="00000500000000000000" pitchFamily="2" charset="0"/>
            </a:endParaRPr>
          </a:p>
        </p:txBody>
      </p:sp>
      <p:sp>
        <p:nvSpPr>
          <p:cNvPr id="11" name="2 CuadroTexto"/>
          <p:cNvSpPr txBox="1"/>
          <p:nvPr/>
        </p:nvSpPr>
        <p:spPr>
          <a:xfrm>
            <a:off x="6970699" y="2487556"/>
            <a:ext cx="4346602" cy="584775"/>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¿Qué requisitos se deben cumplir las Unidades Administrativas?</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2" name="3 Rectángulo"/>
          <p:cNvSpPr/>
          <p:nvPr/>
        </p:nvSpPr>
        <p:spPr>
          <a:xfrm>
            <a:off x="6773269" y="3531722"/>
            <a:ext cx="4741462" cy="1975926"/>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Solicitar al Comité de Transparencia la conformación de la clasificación.</a:t>
            </a:r>
          </a:p>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Fundar y motivar los hechos que originan la clasificación.</a:t>
            </a:r>
          </a:p>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Elaborar la prueba de daño.</a:t>
            </a:r>
          </a:p>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Generar las leyendas de clasificación total o parcial de los documentos clasificado.</a:t>
            </a:r>
            <a:endParaRPr lang="es-MX" sz="1600" dirty="0">
              <a:latin typeface="Montserrat" panose="00000500000000000000" pitchFamily="2" charset="0"/>
            </a:endParaRPr>
          </a:p>
        </p:txBody>
      </p:sp>
      <p:pic>
        <p:nvPicPr>
          <p:cNvPr id="13" name="Picture 2" descr="http://3.bp.blogspot.com/_Vfn51-EgJac/TM3iwGj3qOI/AAAAAAAAAXo/W2pdLbqdHdo/s320/documentos.png"/>
          <p:cNvPicPr>
            <a:picLocks noChangeAspect="1" noChangeArrowheads="1"/>
          </p:cNvPicPr>
          <p:nvPr/>
        </p:nvPicPr>
        <p:blipFill>
          <a:blip r:embed="rId2" cstate="print"/>
          <a:srcRect/>
          <a:stretch>
            <a:fillRect/>
          </a:stretch>
        </p:blipFill>
        <p:spPr bwMode="auto">
          <a:xfrm>
            <a:off x="10849249" y="5293476"/>
            <a:ext cx="936104" cy="936104"/>
          </a:xfrm>
          <a:prstGeom prst="rect">
            <a:avLst/>
          </a:prstGeom>
          <a:noFill/>
          <a:effectLst>
            <a:glow rad="101600">
              <a:schemeClr val="tx1">
                <a:alpha val="60000"/>
              </a:schemeClr>
            </a:glow>
          </a:effectLst>
        </p:spPr>
      </p:pic>
    </p:spTree>
    <p:extLst>
      <p:ext uri="{BB962C8B-B14F-4D97-AF65-F5344CB8AC3E}">
        <p14:creationId xmlns:p14="http://schemas.microsoft.com/office/powerpoint/2010/main" val="932049032"/>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Marcador de número de diapositiva"/>
          <p:cNvSpPr>
            <a:spLocks noGrp="1"/>
          </p:cNvSpPr>
          <p:nvPr>
            <p:ph type="sldNum" sz="quarter" idx="12"/>
          </p:nvPr>
        </p:nvSpPr>
        <p:spPr>
          <a:xfrm>
            <a:off x="8077200" y="6433985"/>
            <a:ext cx="2133600" cy="365125"/>
          </a:xfrm>
        </p:spPr>
        <p:txBody>
          <a:bodyPr/>
          <a:lstStyle/>
          <a:p>
            <a:fld id="{2066355A-084C-D24E-9AD2-7E4FC41EA627}" type="slidenum">
              <a:rPr lang="en-US" smtClean="0"/>
              <a:t>9</a:t>
            </a:fld>
            <a:endParaRPr lang="en-US"/>
          </a:p>
        </p:txBody>
      </p:sp>
      <p:sp>
        <p:nvSpPr>
          <p:cNvPr id="6" name="3 Título"/>
          <p:cNvSpPr>
            <a:spLocks noGrp="1"/>
          </p:cNvSpPr>
          <p:nvPr>
            <p:ph type="title"/>
          </p:nvPr>
        </p:nvSpPr>
        <p:spPr>
          <a:xfrm>
            <a:off x="5301842" y="585813"/>
            <a:ext cx="6743325" cy="546072"/>
          </a:xfrm>
        </p:spPr>
        <p:txBody>
          <a:bodyPr/>
          <a:lstStyle/>
          <a:p>
            <a:r>
              <a:rPr lang="es-MX" sz="1900" dirty="0" smtClean="0">
                <a:latin typeface="Montserrat" panose="00000500000000000000" pitchFamily="2" charset="0"/>
              </a:rPr>
              <a:t>Procedimiento de Inexistencia de la Información</a:t>
            </a:r>
            <a:endParaRPr lang="es-MX" sz="1900" dirty="0">
              <a:latin typeface="Montserrat" panose="00000500000000000000" pitchFamily="2" charset="0"/>
            </a:endParaRPr>
          </a:p>
        </p:txBody>
      </p:sp>
      <p:sp>
        <p:nvSpPr>
          <p:cNvPr id="4" name="2 CuadroTexto"/>
          <p:cNvSpPr txBox="1"/>
          <p:nvPr/>
        </p:nvSpPr>
        <p:spPr>
          <a:xfrm>
            <a:off x="1366700" y="1918528"/>
            <a:ext cx="2885344" cy="338554"/>
          </a:xfrm>
          <a:prstGeom prst="rect">
            <a:avLst/>
          </a:prstGeom>
          <a:noFill/>
        </p:spPr>
        <p:txBody>
          <a:bodyPr wrap="square">
            <a:spAutoFit/>
          </a:bodyPr>
          <a:lstStyle/>
          <a:p>
            <a:pPr algn="ctr">
              <a:defRPr/>
            </a:pPr>
            <a:r>
              <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¿Cuándo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procede?</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7" name="3 Rectángulo"/>
          <p:cNvSpPr/>
          <p:nvPr/>
        </p:nvSpPr>
        <p:spPr>
          <a:xfrm>
            <a:off x="496722" y="2656833"/>
            <a:ext cx="4625299" cy="1421928"/>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En aquellos casos en que con motivo del procedimiento de acceso a la información, los titulares de la Unidades Administrativas determinen que la información solicitada es parcial o totalmente inexistente.</a:t>
            </a:r>
            <a:endParaRPr lang="es-MX" sz="1600" dirty="0">
              <a:latin typeface="Montserrat" panose="00000500000000000000" pitchFamily="2" charset="0"/>
            </a:endParaRPr>
          </a:p>
        </p:txBody>
      </p:sp>
      <p:sp>
        <p:nvSpPr>
          <p:cNvPr id="8" name="2 CuadroTexto"/>
          <p:cNvSpPr txBox="1"/>
          <p:nvPr/>
        </p:nvSpPr>
        <p:spPr>
          <a:xfrm>
            <a:off x="1175665" y="4350408"/>
            <a:ext cx="3547173" cy="338554"/>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¿Cómo </a:t>
            </a: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se gestiona?</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9" name="3 Rectángulo"/>
          <p:cNvSpPr/>
          <p:nvPr/>
        </p:nvSpPr>
        <p:spPr>
          <a:xfrm>
            <a:off x="479843" y="4986547"/>
            <a:ext cx="4938815" cy="978729"/>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A petición de las Unidades Administrativas, el Comité de Transparencia tramitará el procedimiento de inexistencia de información.</a:t>
            </a:r>
            <a:endParaRPr lang="es-MX" sz="1600" dirty="0">
              <a:latin typeface="Montserrat" panose="00000500000000000000" pitchFamily="2" charset="0"/>
            </a:endParaRPr>
          </a:p>
        </p:txBody>
      </p:sp>
      <p:sp>
        <p:nvSpPr>
          <p:cNvPr id="10" name="2 CuadroTexto"/>
          <p:cNvSpPr txBox="1"/>
          <p:nvPr/>
        </p:nvSpPr>
        <p:spPr>
          <a:xfrm>
            <a:off x="6970699" y="2487556"/>
            <a:ext cx="4346602" cy="584775"/>
          </a:xfrm>
          <a:prstGeom prst="rect">
            <a:avLst/>
          </a:prstGeom>
          <a:noFill/>
        </p:spPr>
        <p:txBody>
          <a:bodyPr wrap="square">
            <a:spAutoFit/>
          </a:bodyPr>
          <a:lstStyle/>
          <a:p>
            <a:pPr algn="ctr">
              <a:defRPr/>
            </a:pPr>
            <a:r>
              <a:rPr lang="es-MX" sz="1600" b="1" dirty="0" smtClean="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rPr>
              <a:t>¿Qué requisitos se deben cumplir las Unidades Administrativas?</a:t>
            </a:r>
            <a:endParaRPr lang="es-MX" sz="1600" b="1" dirty="0">
              <a:solidFill>
                <a:srgbClr val="6C5578"/>
              </a:solidFill>
              <a:effectLst>
                <a:glow rad="101600">
                  <a:schemeClr val="bg1">
                    <a:lumMod val="95000"/>
                    <a:alpha val="60000"/>
                  </a:schemeClr>
                </a:glow>
                <a:outerShdw blurRad="38100" dist="38100" dir="2700000" algn="tl">
                  <a:srgbClr val="000000">
                    <a:alpha val="43137"/>
                  </a:srgbClr>
                </a:outerShdw>
              </a:effectLst>
              <a:latin typeface="Montserrat" panose="00000500000000000000" pitchFamily="2" charset="0"/>
            </a:endParaRPr>
          </a:p>
        </p:txBody>
      </p:sp>
      <p:sp>
        <p:nvSpPr>
          <p:cNvPr id="11" name="3 Rectángulo"/>
          <p:cNvSpPr/>
          <p:nvPr/>
        </p:nvSpPr>
        <p:spPr>
          <a:xfrm>
            <a:off x="6773269" y="3531722"/>
            <a:ext cx="4741462" cy="1458861"/>
          </a:xfrm>
          <a:prstGeom prst="rect">
            <a:avLst/>
          </a:prstGeom>
        </p:spPr>
        <p:txBody>
          <a:bodyPr wrap="square">
            <a:spAutoFit/>
          </a:bodyPr>
          <a:lstStyle/>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Deberán informar de los criterios de búsqueda utilizados.</a:t>
            </a:r>
          </a:p>
          <a:p>
            <a:pPr marL="342900" indent="-342900" algn="just">
              <a:lnSpc>
                <a:spcPct val="90000"/>
              </a:lnSpc>
              <a:spcBef>
                <a:spcPct val="15000"/>
              </a:spcBef>
              <a:buClr>
                <a:srgbClr val="6600CC"/>
              </a:buClr>
              <a:buSzPct val="100000"/>
              <a:buFont typeface="Arial" panose="020B0604020202020204" pitchFamily="34" charset="0"/>
              <a:buChar char="•"/>
              <a:defRPr/>
            </a:pPr>
            <a:r>
              <a:rPr lang="es-MX" sz="1600" dirty="0" smtClean="0">
                <a:latin typeface="Montserrat" panose="00000500000000000000" pitchFamily="2" charset="0"/>
              </a:rPr>
              <a:t>Señalar de manera precisa las circunstancias de </a:t>
            </a:r>
            <a:r>
              <a:rPr lang="es-MX" sz="1600" b="1" dirty="0" smtClean="0">
                <a:latin typeface="Montserrat" panose="00000500000000000000" pitchFamily="2" charset="0"/>
              </a:rPr>
              <a:t>tiempo, modo y lugar </a:t>
            </a:r>
            <a:r>
              <a:rPr lang="es-MX" sz="1600" dirty="0" smtClean="0">
                <a:latin typeface="Montserrat" panose="00000500000000000000" pitchFamily="2" charset="0"/>
              </a:rPr>
              <a:t>que generaron la inexistencia de la información solicitada.</a:t>
            </a:r>
          </a:p>
        </p:txBody>
      </p:sp>
      <p:pic>
        <p:nvPicPr>
          <p:cNvPr id="12" name="Picture 2" descr="http://3.bp.blogspot.com/_Vfn51-EgJac/TM3iwGj3qOI/AAAAAAAAAXo/W2pdLbqdHdo/s320/documentos.png"/>
          <p:cNvPicPr>
            <a:picLocks noChangeAspect="1" noChangeArrowheads="1"/>
          </p:cNvPicPr>
          <p:nvPr/>
        </p:nvPicPr>
        <p:blipFill>
          <a:blip r:embed="rId2" cstate="print"/>
          <a:srcRect/>
          <a:stretch>
            <a:fillRect/>
          </a:stretch>
        </p:blipFill>
        <p:spPr bwMode="auto">
          <a:xfrm>
            <a:off x="10849249" y="5293476"/>
            <a:ext cx="936104" cy="936104"/>
          </a:xfrm>
          <a:prstGeom prst="rect">
            <a:avLst/>
          </a:prstGeom>
          <a:noFill/>
          <a:effectLst>
            <a:glow rad="101600">
              <a:schemeClr val="tx1">
                <a:alpha val="60000"/>
              </a:schemeClr>
            </a:glow>
          </a:effectLst>
        </p:spPr>
      </p:pic>
    </p:spTree>
    <p:extLst>
      <p:ext uri="{BB962C8B-B14F-4D97-AF65-F5344CB8AC3E}">
        <p14:creationId xmlns:p14="http://schemas.microsoft.com/office/powerpoint/2010/main" val="1988429580"/>
      </p:ext>
    </p:extLst>
  </p:cSld>
  <p:clrMapOvr>
    <a:masterClrMapping/>
  </p:clrMapOvr>
  <mc:AlternateContent xmlns:mc="http://schemas.openxmlformats.org/markup-compatibility/2006" xmlns:p14="http://schemas.microsoft.com/office/powerpoint/2010/main">
    <mc:Choice Requires="p14">
      <p:transition spd="slow" p14:dur="2750">
        <p:wipe/>
      </p:transition>
    </mc:Choice>
    <mc:Fallback xmlns="">
      <p:transition spd="slow">
        <p:wipe/>
      </p:transition>
    </mc:Fallback>
  </mc:AlternateContent>
  <p:timing>
    <p:tnLst>
      <p:par>
        <p:cTn id="1" dur="indefinite" restart="never" nodeType="tmRoot"/>
      </p:par>
    </p:tnLst>
  </p:timing>
</p:sld>
</file>

<file path=ppt/theme/theme1.xml><?xml version="1.0" encoding="utf-8"?>
<a:theme xmlns:a="http://schemas.openxmlformats.org/drawingml/2006/main" name="BanobrasPPt">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sultados de Transparencia 2018 1mar2019" id="{7CC4CE12-1E35-4306-8E66-E38B1E3B8E27}" vid="{5C8B73DD-72E6-4BEF-8F3D-62153155E21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F957B9C43DEEE45854EAAFFF04865AD" ma:contentTypeVersion="1" ma:contentTypeDescription="Crear nuevo documento." ma:contentTypeScope="" ma:versionID="77f249646bcdaf90eb076ebf20d19b6e">
  <xsd:schema xmlns:xsd="http://www.w3.org/2001/XMLSchema" xmlns:xs="http://www.w3.org/2001/XMLSchema" xmlns:p="http://schemas.microsoft.com/office/2006/metadata/properties" xmlns:ns2="9b1a0808-3e1c-46da-84b2-b763d45946a2" targetNamespace="http://schemas.microsoft.com/office/2006/metadata/properties" ma:root="true" ma:fieldsID="96a1eba1c920262fd19b15f1e42ca5f0" ns2:_="">
    <xsd:import namespace="9b1a0808-3e1c-46da-84b2-b763d45946a2"/>
    <xsd:element name="properties">
      <xsd:complexType>
        <xsd:sequence>
          <xsd:element name="documentManagement">
            <xsd:complexType>
              <xsd:all>
                <xsd:element ref="ns2:Fecha_x0020_Vigenc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a0808-3e1c-46da-84b2-b763d45946a2" elementFormDefault="qualified">
    <xsd:import namespace="http://schemas.microsoft.com/office/2006/documentManagement/types"/>
    <xsd:import namespace="http://schemas.microsoft.com/office/infopath/2007/PartnerControls"/>
    <xsd:element name="Fecha_x0020_Vigencia" ma:index="8" nillable="true" ma:displayName="Fecha Vigencia" ma:default="[today]" ma:format="DateOnly" ma:internalName="Fecha_x0020_Vigencia">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echa_x0020_Vigencia xmlns="9b1a0808-3e1c-46da-84b2-b763d45946a2">2018-12-20T06:00:00+00:00</Fecha_x0020_Vigencia>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F9E3ACD-32AF-4B4E-B58E-B139FC075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a0808-3e1c-46da-84b2-b763d45946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7E9621-6B2F-46E3-878E-4FC03178A0B4}">
  <ds:schemaRefs>
    <ds:schemaRef ds:uri="http://schemas.microsoft.com/office/2006/metadata/properties"/>
    <ds:schemaRef ds:uri="http://schemas.openxmlformats.org/package/2006/metadata/core-properties"/>
    <ds:schemaRef ds:uri="http://purl.org/dc/terms/"/>
    <ds:schemaRef ds:uri="http://purl.org/dc/elements/1.1/"/>
    <ds:schemaRef ds:uri="http://schemas.microsoft.com/office/2006/documentManagement/types"/>
    <ds:schemaRef ds:uri="http://www.w3.org/XML/1998/namespace"/>
    <ds:schemaRef ds:uri="http://schemas.microsoft.com/office/infopath/2007/PartnerControls"/>
    <ds:schemaRef ds:uri="9b1a0808-3e1c-46da-84b2-b763d45946a2"/>
    <ds:schemaRef ds:uri="http://purl.org/dc/dcmitype/"/>
  </ds:schemaRefs>
</ds:datastoreItem>
</file>

<file path=customXml/itemProps3.xml><?xml version="1.0" encoding="utf-8"?>
<ds:datastoreItem xmlns:ds="http://schemas.openxmlformats.org/officeDocument/2006/customXml" ds:itemID="{DA429DB1-D6E3-44D4-AF41-51DDA1152E4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Resultados de Transparencia 2018 1mar2019</Template>
  <TotalTime>2595</TotalTime>
  <Words>2207</Words>
  <Application>Microsoft Office PowerPoint</Application>
  <PresentationFormat>Panorámica</PresentationFormat>
  <Paragraphs>277</Paragraphs>
  <Slides>15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15</vt:i4>
      </vt:variant>
    </vt:vector>
  </HeadingPairs>
  <TitlesOfParts>
    <vt:vector size="22" baseType="lpstr">
      <vt:lpstr>Arial</vt:lpstr>
      <vt:lpstr>Calibri</vt:lpstr>
      <vt:lpstr>Montserrat</vt:lpstr>
      <vt:lpstr>Montserrat Medium</vt:lpstr>
      <vt:lpstr>Montserrat SemiBold</vt:lpstr>
      <vt:lpstr>Times New Roman</vt:lpstr>
      <vt:lpstr>BanobrasPPt</vt:lpstr>
      <vt:lpstr>“Manual de Transparencia, Acceso a la Información y Protección de Datos Personales”   Dirección General Adjunta Jurídica Unidad de Transparencia y Acceso a la Información</vt:lpstr>
      <vt:lpstr>Estructura y contenido del Manual</vt:lpstr>
      <vt:lpstr>Estructura y contenido del Manual</vt:lpstr>
      <vt:lpstr>Estructura y contenido del Manual</vt:lpstr>
      <vt:lpstr>Procedimiento Electrónico de Gestión  de Solicitudes de Información</vt:lpstr>
      <vt:lpstr>Procedimiento de Acceso a la Información: Plazos de respuesta</vt:lpstr>
      <vt:lpstr>Procedimiento de Acceso a la Información: Funciones del Enlace de Transparencia</vt:lpstr>
      <vt:lpstr>Procedimiento de Clasificación de Información </vt:lpstr>
      <vt:lpstr>Procedimiento de Inexistencia de la Información</vt:lpstr>
      <vt:lpstr>Procedimiento de Inexistencia de la Información: Criterios de interpretación INAI</vt:lpstr>
      <vt:lpstr>Procedimiento de No Competencia</vt:lpstr>
      <vt:lpstr>Procedimiento de No Competencia: Criterios de interpretación INAI</vt:lpstr>
      <vt:lpstr>Procedimiento para la elaboración de Versiones Públicas</vt:lpstr>
      <vt:lpstr>Procedimiento en materia de atención de recursos de revisión y envío de alegatos</vt:lpstr>
      <vt:lpstr>Cumplimiento de las resoluciones  del Pleno del INAI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Resultados Indicadores de Transparencia y  Rendición de Cuentas 2018  Dirección General Adjunta Jurídica Unidad de Transparencia y Acceso a la Información</dc:title>
  <dc:creator>Laris Cutino, Christian</dc:creator>
  <cp:lastModifiedBy>Laris Cutino, Christian</cp:lastModifiedBy>
  <cp:revision>63</cp:revision>
  <cp:lastPrinted>2019-04-05T01:39:43Z</cp:lastPrinted>
  <dcterms:created xsi:type="dcterms:W3CDTF">2019-03-02T00:05:14Z</dcterms:created>
  <dcterms:modified xsi:type="dcterms:W3CDTF">2019-04-05T01:58:07Z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0x010100AF957B9C43DEEE45854EAAFFF04865AD</vt:lpwstr>
  </property>
</Properties>
</file>