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4"/>
  </p:sldMasterIdLst>
  <p:notesMasterIdLst>
    <p:notesMasterId r:id="rId42"/>
  </p:notesMasterIdLst>
  <p:sldIdLst>
    <p:sldId id="266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256" r:id="rId41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63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5C50"/>
    <a:srgbClr val="34594D"/>
    <a:srgbClr val="942E45"/>
    <a:srgbClr val="BE9C67"/>
    <a:srgbClr val="69132A"/>
    <a:srgbClr val="602133"/>
    <a:srgbClr val="B69563"/>
    <a:srgbClr val="B69663"/>
    <a:srgbClr val="932E44"/>
    <a:srgbClr val="345A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4666"/>
  </p:normalViewPr>
  <p:slideViewPr>
    <p:cSldViewPr snapToGrid="0" snapToObjects="1">
      <p:cViewPr varScale="1">
        <p:scale>
          <a:sx n="87" d="100"/>
          <a:sy n="87" d="100"/>
        </p:scale>
        <p:origin x="475" y="77"/>
      </p:cViewPr>
      <p:guideLst>
        <p:guide pos="3863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0" d="100"/>
          <a:sy n="130" d="100"/>
        </p:scale>
        <p:origin x="2400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BB69B-7CEB-40F3-B0B9-6D6EED71FE1F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D83F6AA5-BA03-43A2-8F8B-489E648D62DB}">
      <dgm:prSet phldrT="[Texto]" custT="1"/>
      <dgm:spPr/>
      <dgm:t>
        <a:bodyPr/>
        <a:lstStyle/>
        <a:p>
          <a:r>
            <a:rPr lang="es-MX" sz="1100" b="1" dirty="0" smtClean="0">
              <a:solidFill>
                <a:schemeClr val="tx1"/>
              </a:solidFill>
              <a:latin typeface="Montserrat" panose="00000500000000000000" pitchFamily="2" charset="0"/>
              <a:ea typeface="Times New Roman" pitchFamily="18" charset="0"/>
              <a:cs typeface="Calibri" pitchFamily="34" charset="0"/>
            </a:rPr>
            <a:t>1789 </a:t>
          </a:r>
          <a:r>
            <a:rPr lang="es-MX" sz="1100" b="1" dirty="0" smtClean="0">
              <a:solidFill>
                <a:schemeClr val="tx1"/>
              </a:solidFill>
              <a:latin typeface="Montserrat" panose="00000500000000000000" pitchFamily="2" charset="0"/>
            </a:rPr>
            <a:t>Declaración de los Derechos del Hombre y el Ciudadano </a:t>
          </a:r>
        </a:p>
        <a:p>
          <a:r>
            <a:rPr lang="es-MX" sz="1100" b="1" dirty="0" smtClean="0">
              <a:solidFill>
                <a:schemeClr val="tx1"/>
              </a:solidFill>
              <a:latin typeface="Montserrat" panose="00000500000000000000" pitchFamily="2" charset="0"/>
            </a:rPr>
            <a:t>Artículo XI.</a:t>
          </a:r>
          <a:r>
            <a:rPr lang="es-MX" sz="1100" dirty="0" smtClean="0">
              <a:solidFill>
                <a:schemeClr val="tx1"/>
              </a:solidFill>
              <a:latin typeface="Montserrat" panose="00000500000000000000" pitchFamily="2" charset="0"/>
            </a:rPr>
            <a:t> Libertad de expresión </a:t>
          </a:r>
        </a:p>
        <a:p>
          <a:r>
            <a:rPr lang="es-MX" sz="1100" b="1" dirty="0" smtClean="0">
              <a:solidFill>
                <a:schemeClr val="tx1"/>
              </a:solidFill>
              <a:latin typeface="Montserrat" panose="00000500000000000000" pitchFamily="2" charset="0"/>
            </a:rPr>
            <a:t>Artículo XV.</a:t>
          </a:r>
          <a:r>
            <a:rPr lang="es-MX" sz="1100" dirty="0" smtClean="0">
              <a:solidFill>
                <a:schemeClr val="tx1"/>
              </a:solidFill>
              <a:latin typeface="Montserrat" panose="00000500000000000000" pitchFamily="2" charset="0"/>
            </a:rPr>
            <a:t> Derecho a pedir a todos sus agentes cuentas de su administración.</a:t>
          </a:r>
          <a:endParaRPr lang="es-MX" sz="1100" dirty="0">
            <a:latin typeface="Montserrat" panose="00000500000000000000" pitchFamily="2" charset="0"/>
          </a:endParaRPr>
        </a:p>
      </dgm:t>
    </dgm:pt>
    <dgm:pt modelId="{72FBD67B-3B8D-4069-925E-ECEC73EC5514}" type="parTrans" cxnId="{188A0117-3598-42DA-9900-D88F923DED5B}">
      <dgm:prSet/>
      <dgm:spPr/>
      <dgm:t>
        <a:bodyPr/>
        <a:lstStyle/>
        <a:p>
          <a:endParaRPr lang="es-MX" sz="1100">
            <a:latin typeface="Montserrat" panose="00000500000000000000" pitchFamily="2" charset="0"/>
          </a:endParaRPr>
        </a:p>
      </dgm:t>
    </dgm:pt>
    <dgm:pt modelId="{AC6E0C2F-C696-467C-BD98-39467B3F25AD}" type="sibTrans" cxnId="{188A0117-3598-42DA-9900-D88F923DED5B}">
      <dgm:prSet/>
      <dgm:spPr/>
      <dgm:t>
        <a:bodyPr/>
        <a:lstStyle/>
        <a:p>
          <a:endParaRPr lang="es-MX" sz="1100">
            <a:latin typeface="Montserrat" panose="00000500000000000000" pitchFamily="2" charset="0"/>
          </a:endParaRPr>
        </a:p>
      </dgm:t>
    </dgm:pt>
    <dgm:pt modelId="{465BCC26-47AA-4383-B232-140E55152DC1}">
      <dgm:prSet phldrT="[Texto]" custT="1"/>
      <dgm:spPr/>
      <dgm:t>
        <a:bodyPr/>
        <a:lstStyle/>
        <a:p>
          <a:r>
            <a:rPr lang="es-MX" sz="1100" b="1" dirty="0" smtClean="0">
              <a:solidFill>
                <a:schemeClr val="tx1"/>
              </a:solidFill>
              <a:latin typeface="Montserrat" panose="00000500000000000000" pitchFamily="2" charset="0"/>
              <a:ea typeface="Times New Roman" pitchFamily="18" charset="0"/>
              <a:cs typeface="Calibri" pitchFamily="34" charset="0"/>
            </a:rPr>
            <a:t>1948 </a:t>
          </a:r>
          <a:r>
            <a:rPr lang="es-MX" sz="1100" b="1" dirty="0" smtClean="0">
              <a:solidFill>
                <a:schemeClr val="tx1"/>
              </a:solidFill>
              <a:latin typeface="Montserrat" panose="00000500000000000000" pitchFamily="2" charset="0"/>
            </a:rPr>
            <a:t>Declaración Universal de los Derechos Humanos </a:t>
          </a:r>
        </a:p>
        <a:p>
          <a:r>
            <a:rPr lang="es-MX" sz="1100" b="1" dirty="0" smtClean="0">
              <a:solidFill>
                <a:schemeClr val="tx1"/>
              </a:solidFill>
              <a:latin typeface="Montserrat" panose="00000500000000000000" pitchFamily="2" charset="0"/>
            </a:rPr>
            <a:t>Artículo 19. </a:t>
          </a:r>
          <a:r>
            <a:rPr lang="es-MX" sz="1100" dirty="0" smtClean="0">
              <a:solidFill>
                <a:schemeClr val="tx1"/>
              </a:solidFill>
              <a:latin typeface="Montserrat" panose="00000500000000000000" pitchFamily="2" charset="0"/>
            </a:rPr>
            <a:t>Se establecen: </a:t>
          </a:r>
          <a:r>
            <a:rPr lang="es-MX" sz="1100" b="1" dirty="0" smtClean="0">
              <a:solidFill>
                <a:schemeClr val="tx1"/>
              </a:solidFill>
              <a:latin typeface="Montserrat" panose="00000500000000000000" pitchFamily="2" charset="0"/>
            </a:rPr>
            <a:t>el acceso a la información</a:t>
          </a:r>
          <a:r>
            <a:rPr lang="es-MX" sz="1100" dirty="0" smtClean="0">
              <a:solidFill>
                <a:schemeClr val="tx1"/>
              </a:solidFill>
              <a:latin typeface="Montserrat" panose="00000500000000000000" pitchFamily="2" charset="0"/>
            </a:rPr>
            <a:t>, la </a:t>
          </a:r>
          <a:r>
            <a:rPr lang="es-MX" sz="1100" b="1" dirty="0" smtClean="0">
              <a:solidFill>
                <a:schemeClr val="tx1"/>
              </a:solidFill>
              <a:latin typeface="Montserrat" panose="00000500000000000000" pitchFamily="2" charset="0"/>
            </a:rPr>
            <a:t>difusión </a:t>
          </a:r>
          <a:r>
            <a:rPr lang="es-MX" sz="1100" dirty="0" smtClean="0">
              <a:solidFill>
                <a:schemeClr val="tx1"/>
              </a:solidFill>
              <a:latin typeface="Montserrat" panose="00000500000000000000" pitchFamily="2" charset="0"/>
            </a:rPr>
            <a:t>de la información y la </a:t>
          </a:r>
          <a:r>
            <a:rPr lang="es-MX" sz="1100" b="1" dirty="0" smtClean="0">
              <a:solidFill>
                <a:schemeClr val="tx1"/>
              </a:solidFill>
              <a:latin typeface="Montserrat" panose="00000500000000000000" pitchFamily="2" charset="0"/>
            </a:rPr>
            <a:t>libertad de expresión.</a:t>
          </a:r>
          <a:endParaRPr lang="es-MX" sz="1100" b="1" dirty="0">
            <a:latin typeface="Montserrat" panose="00000500000000000000" pitchFamily="2" charset="0"/>
          </a:endParaRPr>
        </a:p>
      </dgm:t>
    </dgm:pt>
    <dgm:pt modelId="{DB767DB2-AC7B-46DB-892E-4112D2620A89}" type="parTrans" cxnId="{FB00E5CF-750B-4966-A128-D544E2812905}">
      <dgm:prSet/>
      <dgm:spPr/>
      <dgm:t>
        <a:bodyPr/>
        <a:lstStyle/>
        <a:p>
          <a:endParaRPr lang="es-MX" sz="1100">
            <a:latin typeface="Montserrat" panose="00000500000000000000" pitchFamily="2" charset="0"/>
          </a:endParaRPr>
        </a:p>
      </dgm:t>
    </dgm:pt>
    <dgm:pt modelId="{344CDF43-9216-45A8-AA4B-7C1D66630E22}" type="sibTrans" cxnId="{FB00E5CF-750B-4966-A128-D544E2812905}">
      <dgm:prSet/>
      <dgm:spPr/>
      <dgm:t>
        <a:bodyPr/>
        <a:lstStyle/>
        <a:p>
          <a:endParaRPr lang="es-MX" sz="1100">
            <a:latin typeface="Montserrat" panose="00000500000000000000" pitchFamily="2" charset="0"/>
          </a:endParaRPr>
        </a:p>
      </dgm:t>
    </dgm:pt>
    <dgm:pt modelId="{CAEA64D3-6E9C-42DD-9767-D283F4B38161}">
      <dgm:prSet phldrT="[Texto]" custT="1"/>
      <dgm:spPr/>
      <dgm:t>
        <a:bodyPr/>
        <a:lstStyle/>
        <a:p>
          <a:r>
            <a:rPr lang="es-MX" sz="1100" b="1" dirty="0" smtClean="0">
              <a:solidFill>
                <a:schemeClr val="tx1"/>
              </a:solidFill>
              <a:latin typeface="Montserrat" panose="00000500000000000000" pitchFamily="2" charset="0"/>
              <a:ea typeface="Times New Roman" pitchFamily="18" charset="0"/>
              <a:cs typeface="Calibri" pitchFamily="34" charset="0"/>
            </a:rPr>
            <a:t>1966 </a:t>
          </a:r>
          <a:r>
            <a:rPr lang="es-MX" sz="1100" b="1" dirty="0" smtClean="0">
              <a:solidFill>
                <a:schemeClr val="tx1"/>
              </a:solidFill>
              <a:latin typeface="Montserrat" panose="00000500000000000000" pitchFamily="2" charset="0"/>
            </a:rPr>
            <a:t>Pacto Internacional de los Derechos Civiles y Políticos </a:t>
          </a:r>
        </a:p>
        <a:p>
          <a:r>
            <a: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ea typeface="Times New Roman" pitchFamily="18" charset="0"/>
              <a:cs typeface="Tahoma" pitchFamily="34" charset="0"/>
            </a:rPr>
            <a:t>Establece la libertad de buscar, recibir y difundir informaciones e ideas de toda índole.</a:t>
          </a:r>
        </a:p>
        <a:p>
          <a:r>
            <a: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cs typeface="Tahoma" pitchFamily="34" charset="0"/>
            </a:rPr>
            <a:t>Excepciones expresamente fijadas</a:t>
          </a:r>
          <a:endParaRPr lang="es-MX" sz="1100" b="0" dirty="0" smtClean="0">
            <a:solidFill>
              <a:schemeClr val="tx1"/>
            </a:solidFill>
            <a:latin typeface="Montserrat" panose="00000500000000000000" pitchFamily="2" charset="0"/>
          </a:endParaRPr>
        </a:p>
        <a:p>
          <a:endParaRPr lang="es-MX" sz="1100" dirty="0">
            <a:latin typeface="Montserrat" panose="00000500000000000000" pitchFamily="2" charset="0"/>
          </a:endParaRPr>
        </a:p>
      </dgm:t>
    </dgm:pt>
    <dgm:pt modelId="{4F9B3CF4-A41D-4121-BBA5-0044C01D8DD0}" type="parTrans" cxnId="{77AB3CB6-71BA-4454-9548-353D5DABB525}">
      <dgm:prSet/>
      <dgm:spPr/>
      <dgm:t>
        <a:bodyPr/>
        <a:lstStyle/>
        <a:p>
          <a:endParaRPr lang="es-MX" sz="1100">
            <a:latin typeface="Montserrat" panose="00000500000000000000" pitchFamily="2" charset="0"/>
          </a:endParaRPr>
        </a:p>
      </dgm:t>
    </dgm:pt>
    <dgm:pt modelId="{AD651EA2-F81E-4ABC-8B6A-460FE58B2D1C}" type="sibTrans" cxnId="{77AB3CB6-71BA-4454-9548-353D5DABB525}">
      <dgm:prSet/>
      <dgm:spPr/>
      <dgm:t>
        <a:bodyPr/>
        <a:lstStyle/>
        <a:p>
          <a:endParaRPr lang="es-MX" sz="1100">
            <a:latin typeface="Montserrat" panose="00000500000000000000" pitchFamily="2" charset="0"/>
          </a:endParaRPr>
        </a:p>
      </dgm:t>
    </dgm:pt>
    <dgm:pt modelId="{7678EABE-821E-4D1D-957F-BCCE12F93889}">
      <dgm:prSet phldrT="[Texto]" custT="1"/>
      <dgm:spPr/>
      <dgm:t>
        <a:bodyPr/>
        <a:lstStyle/>
        <a:p>
          <a:r>
            <a:rPr lang="es-MX" sz="1100" b="1" dirty="0" smtClean="0">
              <a:solidFill>
                <a:schemeClr val="tx1"/>
              </a:solidFill>
              <a:latin typeface="Montserrat" panose="00000500000000000000" pitchFamily="2" charset="0"/>
              <a:ea typeface="Times New Roman" pitchFamily="18" charset="0"/>
              <a:cs typeface="Calibri" pitchFamily="34" charset="0"/>
            </a:rPr>
            <a:t>1966 </a:t>
          </a:r>
          <a:r>
            <a:rPr lang="es-MX" sz="1100" b="1" dirty="0" smtClean="0">
              <a:solidFill>
                <a:schemeClr val="tx1"/>
              </a:solidFill>
              <a:latin typeface="Montserrat" panose="00000500000000000000" pitchFamily="2" charset="0"/>
            </a:rPr>
            <a:t>Convención Americana sobre Derechos Humanos </a:t>
          </a:r>
        </a:p>
        <a:p>
          <a:r>
            <a: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ea typeface="Times New Roman" pitchFamily="18" charset="0"/>
              <a:cs typeface="Tahoma" pitchFamily="34" charset="0"/>
            </a:rPr>
            <a:t>Establece la libertad de buscar, recibir y difundir informaciones e ideas de toda índole. </a:t>
          </a:r>
          <a:r>
            <a:rPr kumimoji="0" 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cs typeface="Tahoma" pitchFamily="34" charset="0"/>
            </a:rPr>
            <a:t>Excepciones expresamente fijadas</a:t>
          </a:r>
          <a:endParaRPr lang="es-MX" sz="1100" dirty="0">
            <a:latin typeface="Montserrat" panose="00000500000000000000" pitchFamily="2" charset="0"/>
          </a:endParaRPr>
        </a:p>
      </dgm:t>
    </dgm:pt>
    <dgm:pt modelId="{0CD4ACE3-8104-422D-804A-36344B793377}" type="parTrans" cxnId="{4D6F8966-8A7F-4A63-A344-6EDBAF4A2210}">
      <dgm:prSet/>
      <dgm:spPr/>
      <dgm:t>
        <a:bodyPr/>
        <a:lstStyle/>
        <a:p>
          <a:endParaRPr lang="es-MX" sz="1100">
            <a:latin typeface="Montserrat" panose="00000500000000000000" pitchFamily="2" charset="0"/>
          </a:endParaRPr>
        </a:p>
      </dgm:t>
    </dgm:pt>
    <dgm:pt modelId="{83DD58BE-B0E4-4FD4-8DB2-33689E5A0895}" type="sibTrans" cxnId="{4D6F8966-8A7F-4A63-A344-6EDBAF4A2210}">
      <dgm:prSet/>
      <dgm:spPr/>
      <dgm:t>
        <a:bodyPr/>
        <a:lstStyle/>
        <a:p>
          <a:endParaRPr lang="es-MX" sz="1100">
            <a:latin typeface="Montserrat" panose="00000500000000000000" pitchFamily="2" charset="0"/>
          </a:endParaRPr>
        </a:p>
      </dgm:t>
    </dgm:pt>
    <dgm:pt modelId="{AA16D831-06DA-43CE-A56C-9E78B1736996}" type="pres">
      <dgm:prSet presAssocID="{7C8BB69B-7CEB-40F3-B0B9-6D6EED71FE1F}" presName="CompostProcess" presStyleCnt="0">
        <dgm:presLayoutVars>
          <dgm:dir/>
          <dgm:resizeHandles val="exact"/>
        </dgm:presLayoutVars>
      </dgm:prSet>
      <dgm:spPr/>
    </dgm:pt>
    <dgm:pt modelId="{1887FE5F-50B8-455A-93A1-385FAE08FF52}" type="pres">
      <dgm:prSet presAssocID="{7C8BB69B-7CEB-40F3-B0B9-6D6EED71FE1F}" presName="arrow" presStyleLbl="bgShp" presStyleIdx="0" presStyleCnt="1" custLinFactNeighborY="1217"/>
      <dgm:spPr/>
    </dgm:pt>
    <dgm:pt modelId="{807C7D51-6C11-4A37-B19E-55866D4C3E5C}" type="pres">
      <dgm:prSet presAssocID="{7C8BB69B-7CEB-40F3-B0B9-6D6EED71FE1F}" presName="linearProcess" presStyleCnt="0"/>
      <dgm:spPr/>
    </dgm:pt>
    <dgm:pt modelId="{90559F0C-A78F-4B60-B85E-438195619C9A}" type="pres">
      <dgm:prSet presAssocID="{D83F6AA5-BA03-43A2-8F8B-489E648D62DB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F6566E-6C07-40C1-89EF-8B8D3406A3E0}" type="pres">
      <dgm:prSet presAssocID="{AC6E0C2F-C696-467C-BD98-39467B3F25AD}" presName="sibTrans" presStyleCnt="0"/>
      <dgm:spPr/>
    </dgm:pt>
    <dgm:pt modelId="{BF0D5160-DC3A-4028-8FA6-A0A3CD419A90}" type="pres">
      <dgm:prSet presAssocID="{465BCC26-47AA-4383-B232-140E55152DC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31FD10-417C-40F0-A056-C33E0569EB6F}" type="pres">
      <dgm:prSet presAssocID="{344CDF43-9216-45A8-AA4B-7C1D66630E22}" presName="sibTrans" presStyleCnt="0"/>
      <dgm:spPr/>
    </dgm:pt>
    <dgm:pt modelId="{347720A4-9F06-4770-A6A1-2543EA271ABC}" type="pres">
      <dgm:prSet presAssocID="{CAEA64D3-6E9C-42DD-9767-D283F4B3816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07C34C3-1B41-42E9-B4E2-28CC894643AB}" type="pres">
      <dgm:prSet presAssocID="{AD651EA2-F81E-4ABC-8B6A-460FE58B2D1C}" presName="sibTrans" presStyleCnt="0"/>
      <dgm:spPr/>
    </dgm:pt>
    <dgm:pt modelId="{71BD23F2-F464-46A2-AC69-9F7410167A07}" type="pres">
      <dgm:prSet presAssocID="{7678EABE-821E-4D1D-957F-BCCE12F9388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D6F8966-8A7F-4A63-A344-6EDBAF4A2210}" srcId="{7C8BB69B-7CEB-40F3-B0B9-6D6EED71FE1F}" destId="{7678EABE-821E-4D1D-957F-BCCE12F93889}" srcOrd="3" destOrd="0" parTransId="{0CD4ACE3-8104-422D-804A-36344B793377}" sibTransId="{83DD58BE-B0E4-4FD4-8DB2-33689E5A0895}"/>
    <dgm:cxn modelId="{77AB3CB6-71BA-4454-9548-353D5DABB525}" srcId="{7C8BB69B-7CEB-40F3-B0B9-6D6EED71FE1F}" destId="{CAEA64D3-6E9C-42DD-9767-D283F4B38161}" srcOrd="2" destOrd="0" parTransId="{4F9B3CF4-A41D-4121-BBA5-0044C01D8DD0}" sibTransId="{AD651EA2-F81E-4ABC-8B6A-460FE58B2D1C}"/>
    <dgm:cxn modelId="{E912B565-6B7F-4D36-AF2A-35DA25353BA0}" type="presOf" srcId="{7678EABE-821E-4D1D-957F-BCCE12F93889}" destId="{71BD23F2-F464-46A2-AC69-9F7410167A07}" srcOrd="0" destOrd="0" presId="urn:microsoft.com/office/officeart/2005/8/layout/hProcess9"/>
    <dgm:cxn modelId="{313483F3-599E-4F21-81F8-9F9CF0A9812F}" type="presOf" srcId="{D83F6AA5-BA03-43A2-8F8B-489E648D62DB}" destId="{90559F0C-A78F-4B60-B85E-438195619C9A}" srcOrd="0" destOrd="0" presId="urn:microsoft.com/office/officeart/2005/8/layout/hProcess9"/>
    <dgm:cxn modelId="{F73972BD-267D-4D6A-978D-98332377A7FF}" type="presOf" srcId="{465BCC26-47AA-4383-B232-140E55152DC1}" destId="{BF0D5160-DC3A-4028-8FA6-A0A3CD419A90}" srcOrd="0" destOrd="0" presId="urn:microsoft.com/office/officeart/2005/8/layout/hProcess9"/>
    <dgm:cxn modelId="{58A0D148-43D6-4347-A407-2D011E347304}" type="presOf" srcId="{CAEA64D3-6E9C-42DD-9767-D283F4B38161}" destId="{347720A4-9F06-4770-A6A1-2543EA271ABC}" srcOrd="0" destOrd="0" presId="urn:microsoft.com/office/officeart/2005/8/layout/hProcess9"/>
    <dgm:cxn modelId="{FB00E5CF-750B-4966-A128-D544E2812905}" srcId="{7C8BB69B-7CEB-40F3-B0B9-6D6EED71FE1F}" destId="{465BCC26-47AA-4383-B232-140E55152DC1}" srcOrd="1" destOrd="0" parTransId="{DB767DB2-AC7B-46DB-892E-4112D2620A89}" sibTransId="{344CDF43-9216-45A8-AA4B-7C1D66630E22}"/>
    <dgm:cxn modelId="{188A0117-3598-42DA-9900-D88F923DED5B}" srcId="{7C8BB69B-7CEB-40F3-B0B9-6D6EED71FE1F}" destId="{D83F6AA5-BA03-43A2-8F8B-489E648D62DB}" srcOrd="0" destOrd="0" parTransId="{72FBD67B-3B8D-4069-925E-ECEC73EC5514}" sibTransId="{AC6E0C2F-C696-467C-BD98-39467B3F25AD}"/>
    <dgm:cxn modelId="{B985C202-591C-4EAD-BDB7-46878473B3A4}" type="presOf" srcId="{7C8BB69B-7CEB-40F3-B0B9-6D6EED71FE1F}" destId="{AA16D831-06DA-43CE-A56C-9E78B1736996}" srcOrd="0" destOrd="0" presId="urn:microsoft.com/office/officeart/2005/8/layout/hProcess9"/>
    <dgm:cxn modelId="{68332A8F-437D-4C32-94F1-AF11E0252179}" type="presParOf" srcId="{AA16D831-06DA-43CE-A56C-9E78B1736996}" destId="{1887FE5F-50B8-455A-93A1-385FAE08FF52}" srcOrd="0" destOrd="0" presId="urn:microsoft.com/office/officeart/2005/8/layout/hProcess9"/>
    <dgm:cxn modelId="{AB00DEA8-0D65-4256-9394-802C1FE26023}" type="presParOf" srcId="{AA16D831-06DA-43CE-A56C-9E78B1736996}" destId="{807C7D51-6C11-4A37-B19E-55866D4C3E5C}" srcOrd="1" destOrd="0" presId="urn:microsoft.com/office/officeart/2005/8/layout/hProcess9"/>
    <dgm:cxn modelId="{05A15B26-738D-464E-9624-F33C5B8C6AFB}" type="presParOf" srcId="{807C7D51-6C11-4A37-B19E-55866D4C3E5C}" destId="{90559F0C-A78F-4B60-B85E-438195619C9A}" srcOrd="0" destOrd="0" presId="urn:microsoft.com/office/officeart/2005/8/layout/hProcess9"/>
    <dgm:cxn modelId="{ED919565-97F1-4A16-AE65-DC8D2253BEE7}" type="presParOf" srcId="{807C7D51-6C11-4A37-B19E-55866D4C3E5C}" destId="{9DF6566E-6C07-40C1-89EF-8B8D3406A3E0}" srcOrd="1" destOrd="0" presId="urn:microsoft.com/office/officeart/2005/8/layout/hProcess9"/>
    <dgm:cxn modelId="{B86B010F-AD33-4CE2-80BF-813DB5BCABC6}" type="presParOf" srcId="{807C7D51-6C11-4A37-B19E-55866D4C3E5C}" destId="{BF0D5160-DC3A-4028-8FA6-A0A3CD419A90}" srcOrd="2" destOrd="0" presId="urn:microsoft.com/office/officeart/2005/8/layout/hProcess9"/>
    <dgm:cxn modelId="{0444B9B1-568A-40A7-8364-549410D5E1F0}" type="presParOf" srcId="{807C7D51-6C11-4A37-B19E-55866D4C3E5C}" destId="{1831FD10-417C-40F0-A056-C33E0569EB6F}" srcOrd="3" destOrd="0" presId="urn:microsoft.com/office/officeart/2005/8/layout/hProcess9"/>
    <dgm:cxn modelId="{6CD2918F-0BCD-4FEF-9647-8D1340E4FF8A}" type="presParOf" srcId="{807C7D51-6C11-4A37-B19E-55866D4C3E5C}" destId="{347720A4-9F06-4770-A6A1-2543EA271ABC}" srcOrd="4" destOrd="0" presId="urn:microsoft.com/office/officeart/2005/8/layout/hProcess9"/>
    <dgm:cxn modelId="{BCA941E7-4BC3-4969-8CC5-E9510C7C3EEB}" type="presParOf" srcId="{807C7D51-6C11-4A37-B19E-55866D4C3E5C}" destId="{107C34C3-1B41-42E9-B4E2-28CC894643AB}" srcOrd="5" destOrd="0" presId="urn:microsoft.com/office/officeart/2005/8/layout/hProcess9"/>
    <dgm:cxn modelId="{4A6CBDE5-7544-4443-8204-0345F1AE068C}" type="presParOf" srcId="{807C7D51-6C11-4A37-B19E-55866D4C3E5C}" destId="{71BD23F2-F464-46A2-AC69-9F7410167A0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7AC8F3-884A-4532-A733-3D843A3BCEB0}" type="doc">
      <dgm:prSet loTypeId="urn:microsoft.com/office/officeart/2005/8/layout/h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MX"/>
        </a:p>
      </dgm:t>
    </dgm:pt>
    <dgm:pt modelId="{594D4EC6-06F3-4F40-8A10-92FA08B6F735}">
      <dgm:prSet phldrT="[Texto]" custT="1"/>
      <dgm:spPr>
        <a:solidFill>
          <a:srgbClr val="34594D"/>
        </a:solidFill>
      </dgm:spPr>
      <dgm:t>
        <a:bodyPr/>
        <a:lstStyle/>
        <a:p>
          <a:endParaRPr lang="es-MX" sz="3600" dirty="0">
            <a:solidFill>
              <a:srgbClr val="341A46"/>
            </a:solidFill>
          </a:endParaRPr>
        </a:p>
      </dgm:t>
    </dgm:pt>
    <dgm:pt modelId="{D32B0A79-1505-4F8F-8EA2-08AF6CDAB9CF}" type="parTrans" cxnId="{748C67AE-DB0C-43C4-8732-AA6146525362}">
      <dgm:prSet/>
      <dgm:spPr/>
      <dgm:t>
        <a:bodyPr/>
        <a:lstStyle/>
        <a:p>
          <a:endParaRPr lang="es-MX"/>
        </a:p>
      </dgm:t>
    </dgm:pt>
    <dgm:pt modelId="{AD3443F5-58DC-4D0D-A5D5-0C308420C253}" type="sibTrans" cxnId="{748C67AE-DB0C-43C4-8732-AA6146525362}">
      <dgm:prSet/>
      <dgm:spPr/>
      <dgm:t>
        <a:bodyPr/>
        <a:lstStyle/>
        <a:p>
          <a:endParaRPr lang="es-MX"/>
        </a:p>
      </dgm:t>
    </dgm:pt>
    <dgm:pt modelId="{B1577527-C0B3-46C4-8AF2-E5DD43E639D3}">
      <dgm:prSet phldrT="[Texto]"/>
      <dgm:spPr>
        <a:ln>
          <a:solidFill>
            <a:srgbClr val="34594D"/>
          </a:solidFill>
        </a:ln>
      </dgm:spPr>
      <dgm:t>
        <a:bodyPr/>
        <a:lstStyle/>
        <a:p>
          <a:r>
            <a:rPr lang="es-MX" dirty="0" smtClean="0"/>
            <a:t>De orden público y de observancia general en toda la República</a:t>
          </a:r>
          <a:endParaRPr lang="es-MX" dirty="0"/>
        </a:p>
      </dgm:t>
    </dgm:pt>
    <dgm:pt modelId="{0AAA0E2B-7B3A-4298-BBAA-80D6EDCB4C44}" type="parTrans" cxnId="{9CEFEB36-0D91-4F2C-B7ED-B33C08701E9B}">
      <dgm:prSet/>
      <dgm:spPr/>
      <dgm:t>
        <a:bodyPr/>
        <a:lstStyle/>
        <a:p>
          <a:endParaRPr lang="es-MX"/>
        </a:p>
      </dgm:t>
    </dgm:pt>
    <dgm:pt modelId="{C715039D-88D6-4F7B-AA7D-D9AFB2971372}" type="sibTrans" cxnId="{9CEFEB36-0D91-4F2C-B7ED-B33C08701E9B}">
      <dgm:prSet/>
      <dgm:spPr/>
      <dgm:t>
        <a:bodyPr/>
        <a:lstStyle/>
        <a:p>
          <a:endParaRPr lang="es-MX"/>
        </a:p>
      </dgm:t>
    </dgm:pt>
    <dgm:pt modelId="{601BE264-D046-421D-B11B-DF32743E57B9}">
      <dgm:prSet phldrT="[Texto]"/>
      <dgm:spPr>
        <a:ln>
          <a:solidFill>
            <a:srgbClr val="345C50"/>
          </a:solidFill>
        </a:ln>
      </dgm:spPr>
      <dgm:t>
        <a:bodyPr/>
        <a:lstStyle/>
        <a:p>
          <a:r>
            <a:rPr lang="es-MX" dirty="0" smtClean="0"/>
            <a:t>Reglamentaria del artículo 6o. de la CPEUM, en materia de transparencia y acceso a la información.</a:t>
          </a:r>
          <a:endParaRPr lang="es-MX" dirty="0"/>
        </a:p>
      </dgm:t>
    </dgm:pt>
    <dgm:pt modelId="{45AABDC3-1B0E-4B26-8480-5B1F52785C0A}" type="parTrans" cxnId="{09BA6F3E-543D-4B6B-87D8-D28D603DE1AF}">
      <dgm:prSet/>
      <dgm:spPr/>
      <dgm:t>
        <a:bodyPr/>
        <a:lstStyle/>
        <a:p>
          <a:endParaRPr lang="es-MX"/>
        </a:p>
      </dgm:t>
    </dgm:pt>
    <dgm:pt modelId="{0AD9DDB5-4067-4E6D-9953-B47AC6570B8E}" type="sibTrans" cxnId="{09BA6F3E-543D-4B6B-87D8-D28D603DE1AF}">
      <dgm:prSet/>
      <dgm:spPr/>
      <dgm:t>
        <a:bodyPr/>
        <a:lstStyle/>
        <a:p>
          <a:endParaRPr lang="es-MX"/>
        </a:p>
      </dgm:t>
    </dgm:pt>
    <dgm:pt modelId="{3458BE00-41B9-4707-9A8D-9821E6F897B3}">
      <dgm:prSet phldrT="[Texto]"/>
      <dgm:spPr>
        <a:ln>
          <a:solidFill>
            <a:srgbClr val="345C50"/>
          </a:solidFill>
        </a:ln>
      </dgm:spPr>
      <dgm:t>
        <a:bodyPr/>
        <a:lstStyle/>
        <a:p>
          <a:r>
            <a:rPr lang="es-MX" dirty="0" smtClean="0"/>
            <a:t>Establecer los </a:t>
          </a:r>
          <a:r>
            <a:rPr lang="es-MX" b="1" dirty="0" smtClean="0"/>
            <a:t>principios, bases generales y procedimientos para garantizar el derecho de acceso a la información </a:t>
          </a:r>
          <a:r>
            <a:rPr lang="es-MX" dirty="0" smtClean="0"/>
            <a:t>en posesión de cualquier autoridad, entidad, órgano y organismo de los poderes Legislativo, Ejecutivo y Judicial, órganos autónomos, partidos políticos, fideicomisos y fondos públicos, así como de cualquier persona física, moral o sindicato que reciba y ejerza recursos públicos o realice actos de autoridad de la Federación, las Entidades Federativas y los municipios</a:t>
          </a:r>
          <a:endParaRPr lang="es-MX" dirty="0"/>
        </a:p>
      </dgm:t>
    </dgm:pt>
    <dgm:pt modelId="{3D2AAD31-85F1-49C2-BE9D-99E2482F65D9}" type="parTrans" cxnId="{6778E2FB-0114-4AEB-9C24-1F005E79D520}">
      <dgm:prSet/>
      <dgm:spPr/>
      <dgm:t>
        <a:bodyPr/>
        <a:lstStyle/>
        <a:p>
          <a:endParaRPr lang="es-MX"/>
        </a:p>
      </dgm:t>
    </dgm:pt>
    <dgm:pt modelId="{52D8651F-8D01-4E96-935E-5DB0D808BC6F}" type="sibTrans" cxnId="{6778E2FB-0114-4AEB-9C24-1F005E79D520}">
      <dgm:prSet/>
      <dgm:spPr/>
      <dgm:t>
        <a:bodyPr/>
        <a:lstStyle/>
        <a:p>
          <a:endParaRPr lang="es-MX"/>
        </a:p>
      </dgm:t>
    </dgm:pt>
    <dgm:pt modelId="{91851CEC-CD56-4257-88BA-0C08EA87355D}" type="pres">
      <dgm:prSet presAssocID="{877AC8F3-884A-4532-A733-3D843A3BCEB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423E400-AC68-4531-80E9-407A6D933153}" type="pres">
      <dgm:prSet presAssocID="{594D4EC6-06F3-4F40-8A10-92FA08B6F735}" presName="roof" presStyleLbl="dkBgShp" presStyleIdx="0" presStyleCnt="2" custLinFactNeighborY="7752"/>
      <dgm:spPr/>
      <dgm:t>
        <a:bodyPr/>
        <a:lstStyle/>
        <a:p>
          <a:endParaRPr lang="es-MX"/>
        </a:p>
      </dgm:t>
    </dgm:pt>
    <dgm:pt modelId="{20D987EC-4403-4390-9F10-7B2BB8583787}" type="pres">
      <dgm:prSet presAssocID="{594D4EC6-06F3-4F40-8A10-92FA08B6F735}" presName="pillars" presStyleCnt="0"/>
      <dgm:spPr/>
      <dgm:t>
        <a:bodyPr/>
        <a:lstStyle/>
        <a:p>
          <a:endParaRPr lang="es-MX"/>
        </a:p>
      </dgm:t>
    </dgm:pt>
    <dgm:pt modelId="{EA214B6B-E9D3-4797-AF7C-5C748EC5FEC9}" type="pres">
      <dgm:prSet presAssocID="{594D4EC6-06F3-4F40-8A10-92FA08B6F735}" presName="pillar1" presStyleLbl="node1" presStyleIdx="0" presStyleCnt="3" custScaleX="4134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002FAEE-B21E-46BB-B487-632C895F5DD1}" type="pres">
      <dgm:prSet presAssocID="{601BE264-D046-421D-B11B-DF32743E57B9}" presName="pillarX" presStyleLbl="node1" presStyleIdx="1" presStyleCnt="3" custScaleX="4618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4BB7F42-4E8F-40F8-B358-58FD3744147C}" type="pres">
      <dgm:prSet presAssocID="{3458BE00-41B9-4707-9A8D-9821E6F897B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98DF96-352B-48C6-A4F2-682596C90CFC}" type="pres">
      <dgm:prSet presAssocID="{594D4EC6-06F3-4F40-8A10-92FA08B6F735}" presName="base" presStyleLbl="dkBgShp" presStyleIdx="1" presStyleCnt="2"/>
      <dgm:spPr>
        <a:solidFill>
          <a:srgbClr val="345C50"/>
        </a:solidFill>
      </dgm:spPr>
      <dgm:t>
        <a:bodyPr/>
        <a:lstStyle/>
        <a:p>
          <a:endParaRPr lang="es-MX"/>
        </a:p>
      </dgm:t>
    </dgm:pt>
  </dgm:ptLst>
  <dgm:cxnLst>
    <dgm:cxn modelId="{CC3AB481-8BED-456D-A319-842C404635F7}" type="presOf" srcId="{594D4EC6-06F3-4F40-8A10-92FA08B6F735}" destId="{4423E400-AC68-4531-80E9-407A6D933153}" srcOrd="0" destOrd="0" presId="urn:microsoft.com/office/officeart/2005/8/layout/hList3"/>
    <dgm:cxn modelId="{6778E2FB-0114-4AEB-9C24-1F005E79D520}" srcId="{594D4EC6-06F3-4F40-8A10-92FA08B6F735}" destId="{3458BE00-41B9-4707-9A8D-9821E6F897B3}" srcOrd="2" destOrd="0" parTransId="{3D2AAD31-85F1-49C2-BE9D-99E2482F65D9}" sibTransId="{52D8651F-8D01-4E96-935E-5DB0D808BC6F}"/>
    <dgm:cxn modelId="{1C61BA0A-4EAD-41B5-9F56-157CB2597ABD}" type="presOf" srcId="{B1577527-C0B3-46C4-8AF2-E5DD43E639D3}" destId="{EA214B6B-E9D3-4797-AF7C-5C748EC5FEC9}" srcOrd="0" destOrd="0" presId="urn:microsoft.com/office/officeart/2005/8/layout/hList3"/>
    <dgm:cxn modelId="{45DEFA64-D00E-4FD3-94DE-B7B7A8E461F0}" type="presOf" srcId="{3458BE00-41B9-4707-9A8D-9821E6F897B3}" destId="{A4BB7F42-4E8F-40F8-B358-58FD3744147C}" srcOrd="0" destOrd="0" presId="urn:microsoft.com/office/officeart/2005/8/layout/hList3"/>
    <dgm:cxn modelId="{6DCB6DAE-025D-4418-A5B0-22CE5299D19A}" type="presOf" srcId="{877AC8F3-884A-4532-A733-3D843A3BCEB0}" destId="{91851CEC-CD56-4257-88BA-0C08EA87355D}" srcOrd="0" destOrd="0" presId="urn:microsoft.com/office/officeart/2005/8/layout/hList3"/>
    <dgm:cxn modelId="{09BA6F3E-543D-4B6B-87D8-D28D603DE1AF}" srcId="{594D4EC6-06F3-4F40-8A10-92FA08B6F735}" destId="{601BE264-D046-421D-B11B-DF32743E57B9}" srcOrd="1" destOrd="0" parTransId="{45AABDC3-1B0E-4B26-8480-5B1F52785C0A}" sibTransId="{0AD9DDB5-4067-4E6D-9953-B47AC6570B8E}"/>
    <dgm:cxn modelId="{EDB65CF1-DFC8-4C01-9181-9483F240E795}" type="presOf" srcId="{601BE264-D046-421D-B11B-DF32743E57B9}" destId="{D002FAEE-B21E-46BB-B487-632C895F5DD1}" srcOrd="0" destOrd="0" presId="urn:microsoft.com/office/officeart/2005/8/layout/hList3"/>
    <dgm:cxn modelId="{748C67AE-DB0C-43C4-8732-AA6146525362}" srcId="{877AC8F3-884A-4532-A733-3D843A3BCEB0}" destId="{594D4EC6-06F3-4F40-8A10-92FA08B6F735}" srcOrd="0" destOrd="0" parTransId="{D32B0A79-1505-4F8F-8EA2-08AF6CDAB9CF}" sibTransId="{AD3443F5-58DC-4D0D-A5D5-0C308420C253}"/>
    <dgm:cxn modelId="{9CEFEB36-0D91-4F2C-B7ED-B33C08701E9B}" srcId="{594D4EC6-06F3-4F40-8A10-92FA08B6F735}" destId="{B1577527-C0B3-46C4-8AF2-E5DD43E639D3}" srcOrd="0" destOrd="0" parTransId="{0AAA0E2B-7B3A-4298-BBAA-80D6EDCB4C44}" sibTransId="{C715039D-88D6-4F7B-AA7D-D9AFB2971372}"/>
    <dgm:cxn modelId="{3C4A85BF-454F-4599-A5E3-E22450C86667}" type="presParOf" srcId="{91851CEC-CD56-4257-88BA-0C08EA87355D}" destId="{4423E400-AC68-4531-80E9-407A6D933153}" srcOrd="0" destOrd="0" presId="urn:microsoft.com/office/officeart/2005/8/layout/hList3"/>
    <dgm:cxn modelId="{24C3F35D-C4CC-4789-B746-6033BA041A9F}" type="presParOf" srcId="{91851CEC-CD56-4257-88BA-0C08EA87355D}" destId="{20D987EC-4403-4390-9F10-7B2BB8583787}" srcOrd="1" destOrd="0" presId="urn:microsoft.com/office/officeart/2005/8/layout/hList3"/>
    <dgm:cxn modelId="{E8374CD8-F8E0-463F-992E-5B94F43ED3F9}" type="presParOf" srcId="{20D987EC-4403-4390-9F10-7B2BB8583787}" destId="{EA214B6B-E9D3-4797-AF7C-5C748EC5FEC9}" srcOrd="0" destOrd="0" presId="urn:microsoft.com/office/officeart/2005/8/layout/hList3"/>
    <dgm:cxn modelId="{274974C2-81BC-4E50-8F16-60943D523F75}" type="presParOf" srcId="{20D987EC-4403-4390-9F10-7B2BB8583787}" destId="{D002FAEE-B21E-46BB-B487-632C895F5DD1}" srcOrd="1" destOrd="0" presId="urn:microsoft.com/office/officeart/2005/8/layout/hList3"/>
    <dgm:cxn modelId="{66C2193C-0EFD-4B0E-8B45-2B293819150F}" type="presParOf" srcId="{20D987EC-4403-4390-9F10-7B2BB8583787}" destId="{A4BB7F42-4E8F-40F8-B358-58FD3744147C}" srcOrd="2" destOrd="0" presId="urn:microsoft.com/office/officeart/2005/8/layout/hList3"/>
    <dgm:cxn modelId="{332B58F9-AD6F-48DE-B6E9-10AE261A65D1}" type="presParOf" srcId="{91851CEC-CD56-4257-88BA-0C08EA87355D}" destId="{E198DF96-352B-48C6-A4F2-682596C90CFC}" srcOrd="2" destOrd="0" presId="urn:microsoft.com/office/officeart/2005/8/layout/hList3"/>
  </dgm:cxnLst>
  <dgm:bg>
    <a:solidFill>
      <a:srgbClr val="34594D"/>
    </a:solidFill>
  </dgm:bg>
  <dgm:whole>
    <a:ln>
      <a:solidFill>
        <a:srgbClr val="34594D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AD0B7E-B7BE-4C22-B52E-65FBC3F2307F}" type="doc">
      <dgm:prSet loTypeId="urn:microsoft.com/office/officeart/2005/8/layout/matrix1" loCatId="matrix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MX"/>
        </a:p>
      </dgm:t>
    </dgm:pt>
    <dgm:pt modelId="{076FC42E-660B-4EAF-B315-87E2506B9196}">
      <dgm:prSet phldrT="[Texto]" custT="1"/>
      <dgm:spPr>
        <a:xfrm>
          <a:off x="2133599" y="1523999"/>
          <a:ext cx="1828800" cy="1015999"/>
        </a:xfrm>
        <a:solidFill>
          <a:srgbClr val="6C5578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MX" sz="1400" b="1" dirty="0" smtClean="0">
              <a:solidFill>
                <a:schemeClr val="bg1">
                  <a:lumMod val="85000"/>
                </a:schemeClr>
              </a:solidFill>
              <a:latin typeface="Montserrat" panose="00000500000000000000" pitchFamily="2" charset="0"/>
              <a:ea typeface="+mn-ea"/>
              <a:cs typeface="+mn-cs"/>
            </a:rPr>
            <a:t>Plazos</a:t>
          </a:r>
          <a:r>
            <a:rPr lang="es-MX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 panose="00000500000000000000" pitchFamily="2" charset="0"/>
              <a:ea typeface="+mn-ea"/>
              <a:cs typeface="+mn-cs"/>
            </a:rPr>
            <a:t> </a:t>
          </a:r>
          <a:endParaRPr lang="es-MX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Montserrat" panose="00000500000000000000" pitchFamily="2" charset="0"/>
            <a:ea typeface="+mn-ea"/>
            <a:cs typeface="+mn-cs"/>
          </a:endParaRPr>
        </a:p>
      </dgm:t>
    </dgm:pt>
    <dgm:pt modelId="{A33D13E7-8666-4BCD-B3B3-C128F3CAB77E}" type="parTrans" cxnId="{86A266E9-8A9F-4D8E-AC74-47FA207F7CD2}">
      <dgm:prSet/>
      <dgm:spPr/>
      <dgm:t>
        <a:bodyPr/>
        <a:lstStyle/>
        <a:p>
          <a:endParaRPr lang="es-MX" sz="1400">
            <a:latin typeface="Montserrat" panose="00000500000000000000" pitchFamily="2" charset="0"/>
          </a:endParaRPr>
        </a:p>
      </dgm:t>
    </dgm:pt>
    <dgm:pt modelId="{6248A5E3-3453-4843-9674-DAEDD9F34BE8}" type="sibTrans" cxnId="{86A266E9-8A9F-4D8E-AC74-47FA207F7CD2}">
      <dgm:prSet/>
      <dgm:spPr/>
      <dgm:t>
        <a:bodyPr/>
        <a:lstStyle/>
        <a:p>
          <a:endParaRPr lang="es-MX" sz="1400">
            <a:latin typeface="Montserrat" panose="00000500000000000000" pitchFamily="2" charset="0"/>
          </a:endParaRPr>
        </a:p>
      </dgm:t>
    </dgm:pt>
    <dgm:pt modelId="{224344BF-9492-456A-8BD5-4BB015CA734A}">
      <dgm:prSet phldrT="[Texto]" custT="1"/>
      <dgm:spPr>
        <a:xfrm rot="16200000">
          <a:off x="508000" y="-508000"/>
          <a:ext cx="2031999" cy="3048000"/>
        </a:xfrm>
        <a:solidFill>
          <a:schemeClr val="accent2">
            <a:alpha val="9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MX" sz="1400" b="1" dirty="0" smtClean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Montserrat" panose="00000500000000000000" pitchFamily="2" charset="0"/>
              <a:ea typeface="+mn-ea"/>
              <a:cs typeface="+mn-cs"/>
            </a:rPr>
            <a:t>Respuesta</a:t>
          </a:r>
          <a:r>
            <a:rPr lang="es-MX" sz="1400" b="1" dirty="0" smtClean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+mn-ea"/>
              <a:cs typeface="+mn-cs"/>
            </a:rPr>
            <a:t> </a:t>
          </a:r>
        </a:p>
        <a:p>
          <a:r>
            <a:rPr lang="es-MX" sz="1400" dirty="0" smtClean="0">
              <a:solidFill>
                <a:schemeClr val="tx1">
                  <a:lumMod val="90000"/>
                  <a:lumOff val="10000"/>
                </a:schemeClr>
              </a:solidFill>
              <a:latin typeface="Montserrat" panose="00000500000000000000" pitchFamily="2" charset="0"/>
              <a:ea typeface="+mn-ea"/>
              <a:cs typeface="+mn-cs"/>
            </a:rPr>
            <a:t>20 días hábiles (+ 10)</a:t>
          </a:r>
          <a:endParaRPr lang="es-MX" sz="1400" dirty="0">
            <a:solidFill>
              <a:schemeClr val="tx1">
                <a:lumMod val="90000"/>
                <a:lumOff val="10000"/>
              </a:schemeClr>
            </a:solidFill>
            <a:latin typeface="Montserrat" panose="00000500000000000000" pitchFamily="2" charset="0"/>
            <a:ea typeface="+mn-ea"/>
            <a:cs typeface="+mn-cs"/>
          </a:endParaRPr>
        </a:p>
      </dgm:t>
    </dgm:pt>
    <dgm:pt modelId="{862A4267-49B4-4DA3-B5E7-24FC5CFB16A2}" type="parTrans" cxnId="{A1C656A1-FDAB-4576-9B18-E63B294EE20A}">
      <dgm:prSet/>
      <dgm:spPr/>
      <dgm:t>
        <a:bodyPr/>
        <a:lstStyle/>
        <a:p>
          <a:endParaRPr lang="es-MX" sz="1400">
            <a:latin typeface="Montserrat" panose="00000500000000000000" pitchFamily="2" charset="0"/>
          </a:endParaRPr>
        </a:p>
      </dgm:t>
    </dgm:pt>
    <dgm:pt modelId="{79B498A6-76A9-4D28-AA43-9A546DA02A7A}" type="sibTrans" cxnId="{A1C656A1-FDAB-4576-9B18-E63B294EE20A}">
      <dgm:prSet/>
      <dgm:spPr/>
      <dgm:t>
        <a:bodyPr/>
        <a:lstStyle/>
        <a:p>
          <a:endParaRPr lang="es-MX" sz="1400">
            <a:latin typeface="Montserrat" panose="00000500000000000000" pitchFamily="2" charset="0"/>
          </a:endParaRPr>
        </a:p>
      </dgm:t>
    </dgm:pt>
    <dgm:pt modelId="{DB89FF91-17EE-4BAD-9413-53B7DC48FB64}">
      <dgm:prSet phldrT="[Texto]" custT="1"/>
      <dgm:spPr>
        <a:xfrm>
          <a:off x="3048000" y="0"/>
          <a:ext cx="3048000" cy="2031999"/>
        </a:xfr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MX" sz="1400" b="1" dirty="0" smtClean="0">
              <a:solidFill>
                <a:schemeClr val="tx1">
                  <a:lumMod val="90000"/>
                  <a:lumOff val="10000"/>
                </a:schemeClr>
              </a:solidFill>
              <a:latin typeface="Montserrat" panose="00000500000000000000" pitchFamily="2" charset="0"/>
              <a:ea typeface="+mn-ea"/>
              <a:cs typeface="+mn-cs"/>
            </a:rPr>
            <a:t>Requerimiento de Información Adicional </a:t>
          </a:r>
        </a:p>
        <a:p>
          <a:r>
            <a:rPr lang="es-MX" sz="1400" b="1" dirty="0" smtClean="0">
              <a:solidFill>
                <a:schemeClr val="tx1">
                  <a:lumMod val="90000"/>
                  <a:lumOff val="10000"/>
                </a:schemeClr>
              </a:solidFill>
              <a:latin typeface="Montserrat" panose="00000500000000000000" pitchFamily="2" charset="0"/>
              <a:ea typeface="+mn-ea"/>
              <a:cs typeface="+mn-cs"/>
            </a:rPr>
            <a:t> </a:t>
          </a:r>
          <a:r>
            <a:rPr lang="es-MX" sz="1400" dirty="0" smtClean="0">
              <a:solidFill>
                <a:schemeClr val="tx1">
                  <a:lumMod val="90000"/>
                  <a:lumOff val="10000"/>
                </a:schemeClr>
              </a:solidFill>
              <a:latin typeface="Montserrat" panose="00000500000000000000" pitchFamily="2" charset="0"/>
              <a:ea typeface="+mn-ea"/>
              <a:cs typeface="+mn-cs"/>
            </a:rPr>
            <a:t>(5 días y se interrumpe el plazo, solicitante tiene 10 días para el desahogo) </a:t>
          </a:r>
          <a:endParaRPr lang="es-MX" sz="1400" dirty="0">
            <a:solidFill>
              <a:schemeClr val="tx1">
                <a:lumMod val="90000"/>
                <a:lumOff val="10000"/>
              </a:schemeClr>
            </a:solidFill>
            <a:latin typeface="Montserrat" panose="00000500000000000000" pitchFamily="2" charset="0"/>
            <a:ea typeface="+mn-ea"/>
            <a:cs typeface="+mn-cs"/>
          </a:endParaRPr>
        </a:p>
      </dgm:t>
    </dgm:pt>
    <dgm:pt modelId="{EDF0EFAC-1BF1-4508-AEF4-D2D9DEAEDD67}" type="parTrans" cxnId="{D0CEEF6B-7531-43D7-9F3D-5B650FCCF1D4}">
      <dgm:prSet/>
      <dgm:spPr/>
      <dgm:t>
        <a:bodyPr/>
        <a:lstStyle/>
        <a:p>
          <a:endParaRPr lang="es-MX" sz="1400">
            <a:latin typeface="Montserrat" panose="00000500000000000000" pitchFamily="2" charset="0"/>
          </a:endParaRPr>
        </a:p>
      </dgm:t>
    </dgm:pt>
    <dgm:pt modelId="{A7C8E8AC-1636-462F-BEE3-E850FD96CFFF}" type="sibTrans" cxnId="{D0CEEF6B-7531-43D7-9F3D-5B650FCCF1D4}">
      <dgm:prSet/>
      <dgm:spPr/>
      <dgm:t>
        <a:bodyPr/>
        <a:lstStyle/>
        <a:p>
          <a:endParaRPr lang="es-MX" sz="1400">
            <a:latin typeface="Montserrat" panose="00000500000000000000" pitchFamily="2" charset="0"/>
          </a:endParaRPr>
        </a:p>
      </dgm:t>
    </dgm:pt>
    <dgm:pt modelId="{9B51D871-B71C-42CE-9532-DB16D48EF04D}">
      <dgm:prSet phldrT="[Texto]" custT="1"/>
      <dgm:spPr>
        <a:xfrm rot="10800000">
          <a:off x="0" y="2031999"/>
          <a:ext cx="3048000" cy="2031999"/>
        </a:xfrm>
        <a:solidFill>
          <a:srgbClr val="FFFF66">
            <a:alpha val="63333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MX" sz="1400" b="1" dirty="0" smtClean="0">
              <a:solidFill>
                <a:schemeClr val="tx1">
                  <a:lumMod val="90000"/>
                  <a:lumOff val="10000"/>
                </a:schemeClr>
              </a:solidFill>
              <a:latin typeface="Montserrat" panose="00000500000000000000" pitchFamily="2" charset="0"/>
              <a:ea typeface="+mn-ea"/>
              <a:cs typeface="+mn-cs"/>
            </a:rPr>
            <a:t>No competencia</a:t>
          </a:r>
        </a:p>
        <a:p>
          <a:r>
            <a:rPr lang="es-MX" sz="1400" b="1" dirty="0" smtClean="0">
              <a:solidFill>
                <a:schemeClr val="tx1">
                  <a:lumMod val="90000"/>
                  <a:lumOff val="10000"/>
                </a:schemeClr>
              </a:solidFill>
              <a:latin typeface="Montserrat" panose="00000500000000000000" pitchFamily="2" charset="0"/>
              <a:ea typeface="+mn-ea"/>
              <a:cs typeface="+mn-cs"/>
            </a:rPr>
            <a:t> </a:t>
          </a:r>
          <a:r>
            <a:rPr lang="es-MX" sz="1400" dirty="0" smtClean="0">
              <a:solidFill>
                <a:schemeClr val="tx1">
                  <a:lumMod val="90000"/>
                  <a:lumOff val="10000"/>
                </a:schemeClr>
              </a:solidFill>
              <a:latin typeface="Montserrat" panose="00000500000000000000" pitchFamily="2" charset="0"/>
              <a:ea typeface="+mn-ea"/>
              <a:cs typeface="+mn-cs"/>
            </a:rPr>
            <a:t>(3 días)</a:t>
          </a:r>
          <a:endParaRPr lang="es-MX" sz="1400" dirty="0">
            <a:solidFill>
              <a:schemeClr val="tx1">
                <a:lumMod val="90000"/>
                <a:lumOff val="10000"/>
              </a:schemeClr>
            </a:solidFill>
            <a:latin typeface="Montserrat" panose="00000500000000000000" pitchFamily="2" charset="0"/>
            <a:ea typeface="+mn-ea"/>
            <a:cs typeface="+mn-cs"/>
          </a:endParaRPr>
        </a:p>
      </dgm:t>
    </dgm:pt>
    <dgm:pt modelId="{940D5509-5704-48F4-95C1-6CE5E9BD5C69}" type="parTrans" cxnId="{B5763C4C-1C02-44E2-B595-052C4D07E59D}">
      <dgm:prSet/>
      <dgm:spPr/>
      <dgm:t>
        <a:bodyPr/>
        <a:lstStyle/>
        <a:p>
          <a:endParaRPr lang="es-MX" sz="1400">
            <a:latin typeface="Montserrat" panose="00000500000000000000" pitchFamily="2" charset="0"/>
          </a:endParaRPr>
        </a:p>
      </dgm:t>
    </dgm:pt>
    <dgm:pt modelId="{4A8D2FC8-7DF8-41EF-B24F-374923D555B4}" type="sibTrans" cxnId="{B5763C4C-1C02-44E2-B595-052C4D07E59D}">
      <dgm:prSet/>
      <dgm:spPr/>
      <dgm:t>
        <a:bodyPr/>
        <a:lstStyle/>
        <a:p>
          <a:endParaRPr lang="es-MX" sz="1400">
            <a:latin typeface="Montserrat" panose="00000500000000000000" pitchFamily="2" charset="0"/>
          </a:endParaRPr>
        </a:p>
      </dgm:t>
    </dgm:pt>
    <dgm:pt modelId="{AD9930F6-27F4-4ECD-B71E-F6C44AA53D82}">
      <dgm:prSet phldrT="[Texto]" custT="1"/>
      <dgm:spPr>
        <a:xfrm rot="5400000">
          <a:off x="3556000" y="1523999"/>
          <a:ext cx="2031999" cy="3048000"/>
        </a:xfrm>
        <a:solidFill>
          <a:srgbClr val="8D89A4">
            <a:alpha val="90000"/>
            <a:hueOff val="0"/>
            <a:satOff val="0"/>
            <a:lumOff val="0"/>
            <a:alphaOff val="-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MX" sz="1400" b="1" dirty="0" smtClean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Montserrat" panose="00000500000000000000" pitchFamily="2" charset="0"/>
              <a:ea typeface="+mn-ea"/>
              <a:cs typeface="+mn-cs"/>
            </a:rPr>
            <a:t>*Información Públicamente disponible </a:t>
          </a:r>
        </a:p>
        <a:p>
          <a:r>
            <a:rPr lang="es-MX" sz="1400" dirty="0" smtClean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Montserrat" panose="00000500000000000000" pitchFamily="2" charset="0"/>
              <a:ea typeface="+mn-ea"/>
              <a:cs typeface="+mn-cs"/>
            </a:rPr>
            <a:t>(5 días)</a:t>
          </a:r>
          <a:endParaRPr lang="es-MX" sz="1400" dirty="0">
            <a:solidFill>
              <a:schemeClr val="tx1">
                <a:lumMod val="90000"/>
                <a:lumOff val="10000"/>
              </a:schemeClr>
            </a:solidFill>
            <a:effectLst/>
            <a:latin typeface="Montserrat" panose="00000500000000000000" pitchFamily="2" charset="0"/>
            <a:ea typeface="+mn-ea"/>
            <a:cs typeface="+mn-cs"/>
          </a:endParaRPr>
        </a:p>
      </dgm:t>
    </dgm:pt>
    <dgm:pt modelId="{A422A3EE-6875-438F-BE90-1E12BCB3C0B6}" type="parTrans" cxnId="{560CD6C6-782B-422A-8803-4ACA6932B2D2}">
      <dgm:prSet/>
      <dgm:spPr/>
      <dgm:t>
        <a:bodyPr/>
        <a:lstStyle/>
        <a:p>
          <a:endParaRPr lang="es-MX" sz="1400">
            <a:latin typeface="Montserrat" panose="00000500000000000000" pitchFamily="2" charset="0"/>
          </a:endParaRPr>
        </a:p>
      </dgm:t>
    </dgm:pt>
    <dgm:pt modelId="{9E1EBA18-86F6-48AE-B95F-7E11C65460A4}" type="sibTrans" cxnId="{560CD6C6-782B-422A-8803-4ACA6932B2D2}">
      <dgm:prSet/>
      <dgm:spPr/>
      <dgm:t>
        <a:bodyPr/>
        <a:lstStyle/>
        <a:p>
          <a:endParaRPr lang="es-MX" sz="1400">
            <a:latin typeface="Montserrat" panose="00000500000000000000" pitchFamily="2" charset="0"/>
          </a:endParaRPr>
        </a:p>
      </dgm:t>
    </dgm:pt>
    <dgm:pt modelId="{EC1F2B74-7E1E-44E2-908A-C2CE29BDDF41}" type="pres">
      <dgm:prSet presAssocID="{88AD0B7E-B7BE-4C22-B52E-65FBC3F2307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65E6D3F-5402-412A-B2E4-A3F614D5578B}" type="pres">
      <dgm:prSet presAssocID="{88AD0B7E-B7BE-4C22-B52E-65FBC3F2307F}" presName="matrix" presStyleCnt="0"/>
      <dgm:spPr/>
    </dgm:pt>
    <dgm:pt modelId="{6B749B74-0F05-4FC1-9980-5720BAC72A7E}" type="pres">
      <dgm:prSet presAssocID="{88AD0B7E-B7BE-4C22-B52E-65FBC3F2307F}" presName="tile1" presStyleLbl="node1" presStyleIdx="0" presStyleCnt="4"/>
      <dgm:spPr>
        <a:prstGeom prst="round1Rect">
          <a:avLst/>
        </a:prstGeom>
      </dgm:spPr>
      <dgm:t>
        <a:bodyPr/>
        <a:lstStyle/>
        <a:p>
          <a:endParaRPr lang="es-MX"/>
        </a:p>
      </dgm:t>
    </dgm:pt>
    <dgm:pt modelId="{F9EB543A-4497-4848-8F47-F61A4B68B0F8}" type="pres">
      <dgm:prSet presAssocID="{88AD0B7E-B7BE-4C22-B52E-65FBC3F2307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148003-CF09-446C-B40B-03465200BB2C}" type="pres">
      <dgm:prSet presAssocID="{88AD0B7E-B7BE-4C22-B52E-65FBC3F2307F}" presName="tile2" presStyleLbl="node1" presStyleIdx="1" presStyleCnt="4"/>
      <dgm:spPr>
        <a:prstGeom prst="round1Rect">
          <a:avLst/>
        </a:prstGeom>
      </dgm:spPr>
      <dgm:t>
        <a:bodyPr/>
        <a:lstStyle/>
        <a:p>
          <a:endParaRPr lang="es-MX"/>
        </a:p>
      </dgm:t>
    </dgm:pt>
    <dgm:pt modelId="{6B4C80AA-F09F-408B-8C66-E8FDB9AC277D}" type="pres">
      <dgm:prSet presAssocID="{88AD0B7E-B7BE-4C22-B52E-65FBC3F2307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2658E6-EBD5-49DA-AFA0-045B26EC22B6}" type="pres">
      <dgm:prSet presAssocID="{88AD0B7E-B7BE-4C22-B52E-65FBC3F2307F}" presName="tile3" presStyleLbl="node1" presStyleIdx="2" presStyleCnt="4"/>
      <dgm:spPr>
        <a:prstGeom prst="round1Rect">
          <a:avLst/>
        </a:prstGeom>
      </dgm:spPr>
      <dgm:t>
        <a:bodyPr/>
        <a:lstStyle/>
        <a:p>
          <a:endParaRPr lang="es-MX"/>
        </a:p>
      </dgm:t>
    </dgm:pt>
    <dgm:pt modelId="{C90E1D17-157B-4140-B7DD-989117356A0E}" type="pres">
      <dgm:prSet presAssocID="{88AD0B7E-B7BE-4C22-B52E-65FBC3F2307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8C8B49-6F43-4685-A865-C1A66724397C}" type="pres">
      <dgm:prSet presAssocID="{88AD0B7E-B7BE-4C22-B52E-65FBC3F2307F}" presName="tile4" presStyleLbl="node1" presStyleIdx="3" presStyleCnt="4"/>
      <dgm:spPr>
        <a:prstGeom prst="round1Rect">
          <a:avLst/>
        </a:prstGeom>
      </dgm:spPr>
      <dgm:t>
        <a:bodyPr/>
        <a:lstStyle/>
        <a:p>
          <a:endParaRPr lang="es-MX"/>
        </a:p>
      </dgm:t>
    </dgm:pt>
    <dgm:pt modelId="{48C8289B-4222-40EE-8292-097982F2EFDF}" type="pres">
      <dgm:prSet presAssocID="{88AD0B7E-B7BE-4C22-B52E-65FBC3F2307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13FAEF-BF45-4940-A90D-5F32B8B9ACF6}" type="pres">
      <dgm:prSet presAssocID="{88AD0B7E-B7BE-4C22-B52E-65FBC3F2307F}" presName="centerTile" presStyleLbl="fgShp" presStyleIdx="0" presStyleCnt="1">
        <dgm:presLayoutVars>
          <dgm:chMax val="0"/>
          <dgm:chPref val="0"/>
        </dgm:presLayoutVars>
      </dgm:prSet>
      <dgm:spPr>
        <a:prstGeom prst="roundRect">
          <a:avLst/>
        </a:prstGeom>
      </dgm:spPr>
      <dgm:t>
        <a:bodyPr/>
        <a:lstStyle/>
        <a:p>
          <a:endParaRPr lang="es-MX"/>
        </a:p>
      </dgm:t>
    </dgm:pt>
  </dgm:ptLst>
  <dgm:cxnLst>
    <dgm:cxn modelId="{8F7EC3AB-3419-4ED5-B83F-EEA8D1A1E02C}" type="presOf" srcId="{9B51D871-B71C-42CE-9532-DB16D48EF04D}" destId="{442658E6-EBD5-49DA-AFA0-045B26EC22B6}" srcOrd="0" destOrd="0" presId="urn:microsoft.com/office/officeart/2005/8/layout/matrix1"/>
    <dgm:cxn modelId="{ABE95255-2380-4EA2-9669-58B1C9C6EA9F}" type="presOf" srcId="{076FC42E-660B-4EAF-B315-87E2506B9196}" destId="{7413FAEF-BF45-4940-A90D-5F32B8B9ACF6}" srcOrd="0" destOrd="0" presId="urn:microsoft.com/office/officeart/2005/8/layout/matrix1"/>
    <dgm:cxn modelId="{6E733511-783E-4319-82A0-3D1336D96940}" type="presOf" srcId="{9B51D871-B71C-42CE-9532-DB16D48EF04D}" destId="{C90E1D17-157B-4140-B7DD-989117356A0E}" srcOrd="1" destOrd="0" presId="urn:microsoft.com/office/officeart/2005/8/layout/matrix1"/>
    <dgm:cxn modelId="{A1C656A1-FDAB-4576-9B18-E63B294EE20A}" srcId="{076FC42E-660B-4EAF-B315-87E2506B9196}" destId="{224344BF-9492-456A-8BD5-4BB015CA734A}" srcOrd="0" destOrd="0" parTransId="{862A4267-49B4-4DA3-B5E7-24FC5CFB16A2}" sibTransId="{79B498A6-76A9-4D28-AA43-9A546DA02A7A}"/>
    <dgm:cxn modelId="{B5763C4C-1C02-44E2-B595-052C4D07E59D}" srcId="{076FC42E-660B-4EAF-B315-87E2506B9196}" destId="{9B51D871-B71C-42CE-9532-DB16D48EF04D}" srcOrd="2" destOrd="0" parTransId="{940D5509-5704-48F4-95C1-6CE5E9BD5C69}" sibTransId="{4A8D2FC8-7DF8-41EF-B24F-374923D555B4}"/>
    <dgm:cxn modelId="{8F86DDA3-CEAD-4979-AB03-99D08F29F3A9}" type="presOf" srcId="{AD9930F6-27F4-4ECD-B71E-F6C44AA53D82}" destId="{D28C8B49-6F43-4685-A865-C1A66724397C}" srcOrd="0" destOrd="0" presId="urn:microsoft.com/office/officeart/2005/8/layout/matrix1"/>
    <dgm:cxn modelId="{27AD3C3B-79ED-43F8-833A-D15E84B49B7B}" type="presOf" srcId="{AD9930F6-27F4-4ECD-B71E-F6C44AA53D82}" destId="{48C8289B-4222-40EE-8292-097982F2EFDF}" srcOrd="1" destOrd="0" presId="urn:microsoft.com/office/officeart/2005/8/layout/matrix1"/>
    <dgm:cxn modelId="{CE1EA1C0-7787-45A2-A1D0-383EC62B7CD4}" type="presOf" srcId="{224344BF-9492-456A-8BD5-4BB015CA734A}" destId="{6B749B74-0F05-4FC1-9980-5720BAC72A7E}" srcOrd="0" destOrd="0" presId="urn:microsoft.com/office/officeart/2005/8/layout/matrix1"/>
    <dgm:cxn modelId="{E6B57AB0-0073-4477-A779-CFA7A0C90550}" type="presOf" srcId="{DB89FF91-17EE-4BAD-9413-53B7DC48FB64}" destId="{6B4C80AA-F09F-408B-8C66-E8FDB9AC277D}" srcOrd="1" destOrd="0" presId="urn:microsoft.com/office/officeart/2005/8/layout/matrix1"/>
    <dgm:cxn modelId="{CC9E4453-60E6-4BDA-A3EA-529C804BD69F}" type="presOf" srcId="{224344BF-9492-456A-8BD5-4BB015CA734A}" destId="{F9EB543A-4497-4848-8F47-F61A4B68B0F8}" srcOrd="1" destOrd="0" presId="urn:microsoft.com/office/officeart/2005/8/layout/matrix1"/>
    <dgm:cxn modelId="{1F8A342E-CA19-4DF2-ACE2-297F483D4C71}" type="presOf" srcId="{DB89FF91-17EE-4BAD-9413-53B7DC48FB64}" destId="{9A148003-CF09-446C-B40B-03465200BB2C}" srcOrd="0" destOrd="0" presId="urn:microsoft.com/office/officeart/2005/8/layout/matrix1"/>
    <dgm:cxn modelId="{560CD6C6-782B-422A-8803-4ACA6932B2D2}" srcId="{076FC42E-660B-4EAF-B315-87E2506B9196}" destId="{AD9930F6-27F4-4ECD-B71E-F6C44AA53D82}" srcOrd="3" destOrd="0" parTransId="{A422A3EE-6875-438F-BE90-1E12BCB3C0B6}" sibTransId="{9E1EBA18-86F6-48AE-B95F-7E11C65460A4}"/>
    <dgm:cxn modelId="{0696A012-E2AF-4F70-B001-68641E6256C9}" type="presOf" srcId="{88AD0B7E-B7BE-4C22-B52E-65FBC3F2307F}" destId="{EC1F2B74-7E1E-44E2-908A-C2CE29BDDF41}" srcOrd="0" destOrd="0" presId="urn:microsoft.com/office/officeart/2005/8/layout/matrix1"/>
    <dgm:cxn modelId="{86A266E9-8A9F-4D8E-AC74-47FA207F7CD2}" srcId="{88AD0B7E-B7BE-4C22-B52E-65FBC3F2307F}" destId="{076FC42E-660B-4EAF-B315-87E2506B9196}" srcOrd="0" destOrd="0" parTransId="{A33D13E7-8666-4BCD-B3B3-C128F3CAB77E}" sibTransId="{6248A5E3-3453-4843-9674-DAEDD9F34BE8}"/>
    <dgm:cxn modelId="{D0CEEF6B-7531-43D7-9F3D-5B650FCCF1D4}" srcId="{076FC42E-660B-4EAF-B315-87E2506B9196}" destId="{DB89FF91-17EE-4BAD-9413-53B7DC48FB64}" srcOrd="1" destOrd="0" parTransId="{EDF0EFAC-1BF1-4508-AEF4-D2D9DEAEDD67}" sibTransId="{A7C8E8AC-1636-462F-BEE3-E850FD96CFFF}"/>
    <dgm:cxn modelId="{DCFCC6A2-9539-412A-8DF3-A68EF1697F15}" type="presParOf" srcId="{EC1F2B74-7E1E-44E2-908A-C2CE29BDDF41}" destId="{065E6D3F-5402-412A-B2E4-A3F614D5578B}" srcOrd="0" destOrd="0" presId="urn:microsoft.com/office/officeart/2005/8/layout/matrix1"/>
    <dgm:cxn modelId="{FF1CF168-2C10-4416-A3D4-F65D0BCEF6BC}" type="presParOf" srcId="{065E6D3F-5402-412A-B2E4-A3F614D5578B}" destId="{6B749B74-0F05-4FC1-9980-5720BAC72A7E}" srcOrd="0" destOrd="0" presId="urn:microsoft.com/office/officeart/2005/8/layout/matrix1"/>
    <dgm:cxn modelId="{3D2D25DC-6489-41BF-8B42-A4607C825874}" type="presParOf" srcId="{065E6D3F-5402-412A-B2E4-A3F614D5578B}" destId="{F9EB543A-4497-4848-8F47-F61A4B68B0F8}" srcOrd="1" destOrd="0" presId="urn:microsoft.com/office/officeart/2005/8/layout/matrix1"/>
    <dgm:cxn modelId="{182F9174-C16B-43A7-A34A-684E8CB6C10B}" type="presParOf" srcId="{065E6D3F-5402-412A-B2E4-A3F614D5578B}" destId="{9A148003-CF09-446C-B40B-03465200BB2C}" srcOrd="2" destOrd="0" presId="urn:microsoft.com/office/officeart/2005/8/layout/matrix1"/>
    <dgm:cxn modelId="{33F6897D-7C7E-4AC9-8D69-9E8F65E4A8DB}" type="presParOf" srcId="{065E6D3F-5402-412A-B2E4-A3F614D5578B}" destId="{6B4C80AA-F09F-408B-8C66-E8FDB9AC277D}" srcOrd="3" destOrd="0" presId="urn:microsoft.com/office/officeart/2005/8/layout/matrix1"/>
    <dgm:cxn modelId="{AEA44914-861E-4297-8E43-C395670081C2}" type="presParOf" srcId="{065E6D3F-5402-412A-B2E4-A3F614D5578B}" destId="{442658E6-EBD5-49DA-AFA0-045B26EC22B6}" srcOrd="4" destOrd="0" presId="urn:microsoft.com/office/officeart/2005/8/layout/matrix1"/>
    <dgm:cxn modelId="{AA1E680E-79EE-4123-BC92-738A6648AF29}" type="presParOf" srcId="{065E6D3F-5402-412A-B2E4-A3F614D5578B}" destId="{C90E1D17-157B-4140-B7DD-989117356A0E}" srcOrd="5" destOrd="0" presId="urn:microsoft.com/office/officeart/2005/8/layout/matrix1"/>
    <dgm:cxn modelId="{88D373C6-0AEF-4C3F-93A8-3704F8DFE850}" type="presParOf" srcId="{065E6D3F-5402-412A-B2E4-A3F614D5578B}" destId="{D28C8B49-6F43-4685-A865-C1A66724397C}" srcOrd="6" destOrd="0" presId="urn:microsoft.com/office/officeart/2005/8/layout/matrix1"/>
    <dgm:cxn modelId="{FDDB35D4-9583-4B3D-94D8-B63CA27558F8}" type="presParOf" srcId="{065E6D3F-5402-412A-B2E4-A3F614D5578B}" destId="{48C8289B-4222-40EE-8292-097982F2EFDF}" srcOrd="7" destOrd="0" presId="urn:microsoft.com/office/officeart/2005/8/layout/matrix1"/>
    <dgm:cxn modelId="{F36325E7-3F29-42D3-B16F-4D3DD0B01A90}" type="presParOf" srcId="{EC1F2B74-7E1E-44E2-908A-C2CE29BDDF41}" destId="{7413FAEF-BF45-4940-A90D-5F32B8B9ACF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7FE5F-50B8-455A-93A1-385FAE08FF52}">
      <dsp:nvSpPr>
        <dsp:cNvPr id="0" name=""/>
        <dsp:cNvSpPr/>
      </dsp:nvSpPr>
      <dsp:spPr>
        <a:xfrm>
          <a:off x="701942" y="0"/>
          <a:ext cx="7955347" cy="512687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59F0C-A78F-4B60-B85E-438195619C9A}">
      <dsp:nvSpPr>
        <dsp:cNvPr id="0" name=""/>
        <dsp:cNvSpPr/>
      </dsp:nvSpPr>
      <dsp:spPr>
        <a:xfrm>
          <a:off x="3198" y="1538062"/>
          <a:ext cx="2078407" cy="2050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  <a:latin typeface="Montserrat" panose="00000500000000000000" pitchFamily="2" charset="0"/>
              <a:ea typeface="Times New Roman" pitchFamily="18" charset="0"/>
              <a:cs typeface="Calibri" pitchFamily="34" charset="0"/>
            </a:rPr>
            <a:t>1789 </a:t>
          </a:r>
          <a:r>
            <a:rPr lang="es-MX" sz="1100" b="1" kern="1200" dirty="0" smtClean="0">
              <a:solidFill>
                <a:schemeClr val="tx1"/>
              </a:solidFill>
              <a:latin typeface="Montserrat" panose="00000500000000000000" pitchFamily="2" charset="0"/>
            </a:rPr>
            <a:t>Declaración de los Derechos del Hombre y el Ciudadano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  <a:latin typeface="Montserrat" panose="00000500000000000000" pitchFamily="2" charset="0"/>
            </a:rPr>
            <a:t>Artículo XI.</a:t>
          </a:r>
          <a:r>
            <a:rPr lang="es-MX" sz="1100" kern="1200" dirty="0" smtClean="0">
              <a:solidFill>
                <a:schemeClr val="tx1"/>
              </a:solidFill>
              <a:latin typeface="Montserrat" panose="00000500000000000000" pitchFamily="2" charset="0"/>
            </a:rPr>
            <a:t> Libertad de expresión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  <a:latin typeface="Montserrat" panose="00000500000000000000" pitchFamily="2" charset="0"/>
            </a:rPr>
            <a:t>Artículo XV.</a:t>
          </a:r>
          <a:r>
            <a:rPr lang="es-MX" sz="1100" kern="1200" dirty="0" smtClean="0">
              <a:solidFill>
                <a:schemeClr val="tx1"/>
              </a:solidFill>
              <a:latin typeface="Montserrat" panose="00000500000000000000" pitchFamily="2" charset="0"/>
            </a:rPr>
            <a:t> Derecho a pedir a todos sus agentes cuentas de su administración.</a:t>
          </a:r>
          <a:endParaRPr lang="es-MX" sz="1100" kern="1200" dirty="0">
            <a:latin typeface="Montserrat" panose="00000500000000000000" pitchFamily="2" charset="0"/>
          </a:endParaRPr>
        </a:p>
      </dsp:txBody>
      <dsp:txXfrm>
        <a:off x="103307" y="1638171"/>
        <a:ext cx="1878189" cy="1850532"/>
      </dsp:txXfrm>
    </dsp:sp>
    <dsp:sp modelId="{BF0D5160-DC3A-4028-8FA6-A0A3CD419A90}">
      <dsp:nvSpPr>
        <dsp:cNvPr id="0" name=""/>
        <dsp:cNvSpPr/>
      </dsp:nvSpPr>
      <dsp:spPr>
        <a:xfrm>
          <a:off x="2428007" y="1538062"/>
          <a:ext cx="2078407" cy="20507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  <a:latin typeface="Montserrat" panose="00000500000000000000" pitchFamily="2" charset="0"/>
              <a:ea typeface="Times New Roman" pitchFamily="18" charset="0"/>
              <a:cs typeface="Calibri" pitchFamily="34" charset="0"/>
            </a:rPr>
            <a:t>1948 </a:t>
          </a:r>
          <a:r>
            <a:rPr lang="es-MX" sz="1100" b="1" kern="1200" dirty="0" smtClean="0">
              <a:solidFill>
                <a:schemeClr val="tx1"/>
              </a:solidFill>
              <a:latin typeface="Montserrat" panose="00000500000000000000" pitchFamily="2" charset="0"/>
            </a:rPr>
            <a:t>Declaración Universal de los Derechos Humanos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  <a:latin typeface="Montserrat" panose="00000500000000000000" pitchFamily="2" charset="0"/>
            </a:rPr>
            <a:t>Artículo 19. </a:t>
          </a:r>
          <a:r>
            <a:rPr lang="es-MX" sz="1100" kern="1200" dirty="0" smtClean="0">
              <a:solidFill>
                <a:schemeClr val="tx1"/>
              </a:solidFill>
              <a:latin typeface="Montserrat" panose="00000500000000000000" pitchFamily="2" charset="0"/>
            </a:rPr>
            <a:t>Se establecen: </a:t>
          </a:r>
          <a:r>
            <a:rPr lang="es-MX" sz="1100" b="1" kern="1200" dirty="0" smtClean="0">
              <a:solidFill>
                <a:schemeClr val="tx1"/>
              </a:solidFill>
              <a:latin typeface="Montserrat" panose="00000500000000000000" pitchFamily="2" charset="0"/>
            </a:rPr>
            <a:t>el acceso a la información</a:t>
          </a:r>
          <a:r>
            <a:rPr lang="es-MX" sz="1100" kern="1200" dirty="0" smtClean="0">
              <a:solidFill>
                <a:schemeClr val="tx1"/>
              </a:solidFill>
              <a:latin typeface="Montserrat" panose="00000500000000000000" pitchFamily="2" charset="0"/>
            </a:rPr>
            <a:t>, la </a:t>
          </a:r>
          <a:r>
            <a:rPr lang="es-MX" sz="1100" b="1" kern="1200" dirty="0" smtClean="0">
              <a:solidFill>
                <a:schemeClr val="tx1"/>
              </a:solidFill>
              <a:latin typeface="Montserrat" panose="00000500000000000000" pitchFamily="2" charset="0"/>
            </a:rPr>
            <a:t>difusión </a:t>
          </a:r>
          <a:r>
            <a:rPr lang="es-MX" sz="1100" kern="1200" dirty="0" smtClean="0">
              <a:solidFill>
                <a:schemeClr val="tx1"/>
              </a:solidFill>
              <a:latin typeface="Montserrat" panose="00000500000000000000" pitchFamily="2" charset="0"/>
            </a:rPr>
            <a:t>de la información y la </a:t>
          </a:r>
          <a:r>
            <a:rPr lang="es-MX" sz="1100" b="1" kern="1200" dirty="0" smtClean="0">
              <a:solidFill>
                <a:schemeClr val="tx1"/>
              </a:solidFill>
              <a:latin typeface="Montserrat" panose="00000500000000000000" pitchFamily="2" charset="0"/>
            </a:rPr>
            <a:t>libertad de expresión.</a:t>
          </a:r>
          <a:endParaRPr lang="es-MX" sz="1100" b="1" kern="1200" dirty="0">
            <a:latin typeface="Montserrat" panose="00000500000000000000" pitchFamily="2" charset="0"/>
          </a:endParaRPr>
        </a:p>
      </dsp:txBody>
      <dsp:txXfrm>
        <a:off x="2528116" y="1638171"/>
        <a:ext cx="1878189" cy="1850532"/>
      </dsp:txXfrm>
    </dsp:sp>
    <dsp:sp modelId="{347720A4-9F06-4770-A6A1-2543EA271ABC}">
      <dsp:nvSpPr>
        <dsp:cNvPr id="0" name=""/>
        <dsp:cNvSpPr/>
      </dsp:nvSpPr>
      <dsp:spPr>
        <a:xfrm>
          <a:off x="4852816" y="1538062"/>
          <a:ext cx="2078407" cy="20507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  <a:latin typeface="Montserrat" panose="00000500000000000000" pitchFamily="2" charset="0"/>
              <a:ea typeface="Times New Roman" pitchFamily="18" charset="0"/>
              <a:cs typeface="Calibri" pitchFamily="34" charset="0"/>
            </a:rPr>
            <a:t>1966 </a:t>
          </a:r>
          <a:r>
            <a:rPr lang="es-MX" sz="1100" b="1" kern="1200" dirty="0" smtClean="0">
              <a:solidFill>
                <a:schemeClr val="tx1"/>
              </a:solidFill>
              <a:latin typeface="Montserrat" panose="00000500000000000000" pitchFamily="2" charset="0"/>
            </a:rPr>
            <a:t>Pacto Internacional de los Derechos Civiles y Políticos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MX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ea typeface="Times New Roman" pitchFamily="18" charset="0"/>
              <a:cs typeface="Tahoma" pitchFamily="34" charset="0"/>
            </a:rPr>
            <a:t>Establece la libertad de buscar, recibir y difundir informaciones e ideas de toda índole.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MX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cs typeface="Tahoma" pitchFamily="34" charset="0"/>
            </a:rPr>
            <a:t>Excepciones expresamente fijadas</a:t>
          </a:r>
          <a:endParaRPr lang="es-MX" sz="1100" b="0" kern="1200" dirty="0" smtClean="0">
            <a:solidFill>
              <a:schemeClr val="tx1"/>
            </a:solidFill>
            <a:latin typeface="Montserrat" panose="00000500000000000000" pitchFamily="2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 dirty="0">
            <a:latin typeface="Montserrat" panose="00000500000000000000" pitchFamily="2" charset="0"/>
          </a:endParaRPr>
        </a:p>
      </dsp:txBody>
      <dsp:txXfrm>
        <a:off x="4952925" y="1638171"/>
        <a:ext cx="1878189" cy="1850532"/>
      </dsp:txXfrm>
    </dsp:sp>
    <dsp:sp modelId="{71BD23F2-F464-46A2-AC69-9F7410167A07}">
      <dsp:nvSpPr>
        <dsp:cNvPr id="0" name=""/>
        <dsp:cNvSpPr/>
      </dsp:nvSpPr>
      <dsp:spPr>
        <a:xfrm>
          <a:off x="7277625" y="1538062"/>
          <a:ext cx="2078407" cy="20507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solidFill>
                <a:schemeClr val="tx1"/>
              </a:solidFill>
              <a:latin typeface="Montserrat" panose="00000500000000000000" pitchFamily="2" charset="0"/>
              <a:ea typeface="Times New Roman" pitchFamily="18" charset="0"/>
              <a:cs typeface="Calibri" pitchFamily="34" charset="0"/>
            </a:rPr>
            <a:t>1966 </a:t>
          </a:r>
          <a:r>
            <a:rPr lang="es-MX" sz="1100" b="1" kern="1200" dirty="0" smtClean="0">
              <a:solidFill>
                <a:schemeClr val="tx1"/>
              </a:solidFill>
              <a:latin typeface="Montserrat" panose="00000500000000000000" pitchFamily="2" charset="0"/>
            </a:rPr>
            <a:t>Convención Americana sobre Derechos Humanos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MX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ea typeface="Times New Roman" pitchFamily="18" charset="0"/>
              <a:cs typeface="Tahoma" pitchFamily="34" charset="0"/>
            </a:rPr>
            <a:t>Establece la libertad de buscar, recibir y difundir informaciones e ideas de toda índole. </a:t>
          </a:r>
          <a:r>
            <a:rPr kumimoji="0" lang="es-MX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cs typeface="Tahoma" pitchFamily="34" charset="0"/>
            </a:rPr>
            <a:t>Excepciones expresamente fijadas</a:t>
          </a:r>
          <a:endParaRPr lang="es-MX" sz="1100" kern="1200" dirty="0">
            <a:latin typeface="Montserrat" panose="00000500000000000000" pitchFamily="2" charset="0"/>
          </a:endParaRPr>
        </a:p>
      </dsp:txBody>
      <dsp:txXfrm>
        <a:off x="7377734" y="1638171"/>
        <a:ext cx="1878189" cy="1850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3E400-AC68-4531-80E9-407A6D933153}">
      <dsp:nvSpPr>
        <dsp:cNvPr id="0" name=""/>
        <dsp:cNvSpPr/>
      </dsp:nvSpPr>
      <dsp:spPr>
        <a:xfrm>
          <a:off x="0" y="105500"/>
          <a:ext cx="7992888" cy="1360951"/>
        </a:xfrm>
        <a:prstGeom prst="rect">
          <a:avLst/>
        </a:prstGeom>
        <a:solidFill>
          <a:srgbClr val="34594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 dirty="0">
            <a:solidFill>
              <a:srgbClr val="341A46"/>
            </a:solidFill>
          </a:endParaRPr>
        </a:p>
      </dsp:txBody>
      <dsp:txXfrm>
        <a:off x="0" y="105500"/>
        <a:ext cx="7992888" cy="1360951"/>
      </dsp:txXfrm>
    </dsp:sp>
    <dsp:sp modelId="{EA214B6B-E9D3-4797-AF7C-5C748EC5FEC9}">
      <dsp:nvSpPr>
        <dsp:cNvPr id="0" name=""/>
        <dsp:cNvSpPr/>
      </dsp:nvSpPr>
      <dsp:spPr>
        <a:xfrm>
          <a:off x="421" y="1360951"/>
          <a:ext cx="1761926" cy="2857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459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De orden público y de observancia general en toda la República</a:t>
          </a:r>
          <a:endParaRPr lang="es-MX" sz="1700" kern="1200" dirty="0"/>
        </a:p>
      </dsp:txBody>
      <dsp:txXfrm>
        <a:off x="421" y="1360951"/>
        <a:ext cx="1761926" cy="2857997"/>
      </dsp:txXfrm>
    </dsp:sp>
    <dsp:sp modelId="{D002FAEE-B21E-46BB-B487-632C895F5DD1}">
      <dsp:nvSpPr>
        <dsp:cNvPr id="0" name=""/>
        <dsp:cNvSpPr/>
      </dsp:nvSpPr>
      <dsp:spPr>
        <a:xfrm>
          <a:off x="1762348" y="1360951"/>
          <a:ext cx="1968284" cy="2857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45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Reglamentaria del artículo 6o. de la CPEUM, en materia de transparencia y acceso a la información.</a:t>
          </a:r>
          <a:endParaRPr lang="es-MX" sz="1700" kern="1200" dirty="0"/>
        </a:p>
      </dsp:txBody>
      <dsp:txXfrm>
        <a:off x="1762348" y="1360951"/>
        <a:ext cx="1968284" cy="2857997"/>
      </dsp:txXfrm>
    </dsp:sp>
    <dsp:sp modelId="{A4BB7F42-4E8F-40F8-B358-58FD3744147C}">
      <dsp:nvSpPr>
        <dsp:cNvPr id="0" name=""/>
        <dsp:cNvSpPr/>
      </dsp:nvSpPr>
      <dsp:spPr>
        <a:xfrm>
          <a:off x="3730633" y="1360951"/>
          <a:ext cx="4261832" cy="2857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45C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Establecer los </a:t>
          </a:r>
          <a:r>
            <a:rPr lang="es-MX" sz="1700" b="1" kern="1200" dirty="0" smtClean="0"/>
            <a:t>principios, bases generales y procedimientos para garantizar el derecho de acceso a la información </a:t>
          </a:r>
          <a:r>
            <a:rPr lang="es-MX" sz="1700" kern="1200" dirty="0" smtClean="0"/>
            <a:t>en posesión de cualquier autoridad, entidad, órgano y organismo de los poderes Legislativo, Ejecutivo y Judicial, órganos autónomos, partidos políticos, fideicomisos y fondos públicos, así como de cualquier persona física, moral o sindicato que reciba y ejerza recursos públicos o realice actos de autoridad de la Federación, las Entidades Federativas y los municipios</a:t>
          </a:r>
          <a:endParaRPr lang="es-MX" sz="1700" kern="1200" dirty="0"/>
        </a:p>
      </dsp:txBody>
      <dsp:txXfrm>
        <a:off x="3730633" y="1360951"/>
        <a:ext cx="4261832" cy="2857997"/>
      </dsp:txXfrm>
    </dsp:sp>
    <dsp:sp modelId="{E198DF96-352B-48C6-A4F2-682596C90CFC}">
      <dsp:nvSpPr>
        <dsp:cNvPr id="0" name=""/>
        <dsp:cNvSpPr/>
      </dsp:nvSpPr>
      <dsp:spPr>
        <a:xfrm>
          <a:off x="0" y="4218948"/>
          <a:ext cx="7992888" cy="317555"/>
        </a:xfrm>
        <a:prstGeom prst="rect">
          <a:avLst/>
        </a:prstGeom>
        <a:solidFill>
          <a:srgbClr val="345C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49B74-0F05-4FC1-9980-5720BAC72A7E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2">
            <a:alpha val="9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Montserrat" panose="00000500000000000000" pitchFamily="2" charset="0"/>
              <a:ea typeface="+mn-ea"/>
              <a:cs typeface="+mn-cs"/>
            </a:rPr>
            <a:t>Respuesta</a:t>
          </a:r>
          <a:r>
            <a:rPr lang="es-MX" sz="1400" b="1" kern="1200" dirty="0" smtClean="0">
              <a:solidFill>
                <a:schemeClr val="tx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+mn-ea"/>
              <a:cs typeface="+mn-cs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>
                  <a:lumMod val="90000"/>
                  <a:lumOff val="10000"/>
                </a:schemeClr>
              </a:solidFill>
              <a:latin typeface="Montserrat" panose="00000500000000000000" pitchFamily="2" charset="0"/>
              <a:ea typeface="+mn-ea"/>
              <a:cs typeface="+mn-cs"/>
            </a:rPr>
            <a:t>20 días hábiles (+ 10)</a:t>
          </a:r>
          <a:endParaRPr lang="es-MX" sz="1400" kern="1200" dirty="0">
            <a:solidFill>
              <a:schemeClr val="tx1">
                <a:lumMod val="90000"/>
                <a:lumOff val="10000"/>
              </a:schemeClr>
            </a:solidFill>
            <a:latin typeface="Montserrat" panose="00000500000000000000" pitchFamily="2" charset="0"/>
            <a:ea typeface="+mn-ea"/>
            <a:cs typeface="+mn-cs"/>
          </a:endParaRPr>
        </a:p>
      </dsp:txBody>
      <dsp:txXfrm rot="5400000">
        <a:off x="0" y="0"/>
        <a:ext cx="3048000" cy="1524000"/>
      </dsp:txXfrm>
    </dsp:sp>
    <dsp:sp modelId="{9A148003-CF09-446C-B40B-03465200BB2C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rgbClr val="92D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>
                  <a:lumMod val="90000"/>
                  <a:lumOff val="10000"/>
                </a:schemeClr>
              </a:solidFill>
              <a:latin typeface="Montserrat" panose="00000500000000000000" pitchFamily="2" charset="0"/>
              <a:ea typeface="+mn-ea"/>
              <a:cs typeface="+mn-cs"/>
            </a:rPr>
            <a:t>Requerimiento de Información Adicional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>
                  <a:lumMod val="90000"/>
                  <a:lumOff val="10000"/>
                </a:schemeClr>
              </a:solidFill>
              <a:latin typeface="Montserrat" panose="00000500000000000000" pitchFamily="2" charset="0"/>
              <a:ea typeface="+mn-ea"/>
              <a:cs typeface="+mn-cs"/>
            </a:rPr>
            <a:t> </a:t>
          </a:r>
          <a:r>
            <a:rPr lang="es-MX" sz="1400" kern="1200" dirty="0" smtClean="0">
              <a:solidFill>
                <a:schemeClr val="tx1">
                  <a:lumMod val="90000"/>
                  <a:lumOff val="10000"/>
                </a:schemeClr>
              </a:solidFill>
              <a:latin typeface="Montserrat" panose="00000500000000000000" pitchFamily="2" charset="0"/>
              <a:ea typeface="+mn-ea"/>
              <a:cs typeface="+mn-cs"/>
            </a:rPr>
            <a:t>(5 días y se interrumpe el plazo, solicitante tiene 10 días para el desahogo) </a:t>
          </a:r>
          <a:endParaRPr lang="es-MX" sz="1400" kern="1200" dirty="0">
            <a:solidFill>
              <a:schemeClr val="tx1">
                <a:lumMod val="90000"/>
                <a:lumOff val="10000"/>
              </a:schemeClr>
            </a:solidFill>
            <a:latin typeface="Montserrat" panose="00000500000000000000" pitchFamily="2" charset="0"/>
            <a:ea typeface="+mn-ea"/>
            <a:cs typeface="+mn-cs"/>
          </a:endParaRPr>
        </a:p>
      </dsp:txBody>
      <dsp:txXfrm>
        <a:off x="3048000" y="0"/>
        <a:ext cx="3048000" cy="1524000"/>
      </dsp:txXfrm>
    </dsp:sp>
    <dsp:sp modelId="{442658E6-EBD5-49DA-AFA0-045B26EC22B6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rgbClr val="FFFF66">
            <a:alpha val="63333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>
                  <a:lumMod val="90000"/>
                  <a:lumOff val="10000"/>
                </a:schemeClr>
              </a:solidFill>
              <a:latin typeface="Montserrat" panose="00000500000000000000" pitchFamily="2" charset="0"/>
              <a:ea typeface="+mn-ea"/>
              <a:cs typeface="+mn-cs"/>
            </a:rPr>
            <a:t>No competencia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>
                  <a:lumMod val="90000"/>
                  <a:lumOff val="10000"/>
                </a:schemeClr>
              </a:solidFill>
              <a:latin typeface="Montserrat" panose="00000500000000000000" pitchFamily="2" charset="0"/>
              <a:ea typeface="+mn-ea"/>
              <a:cs typeface="+mn-cs"/>
            </a:rPr>
            <a:t> </a:t>
          </a:r>
          <a:r>
            <a:rPr lang="es-MX" sz="1400" kern="1200" dirty="0" smtClean="0">
              <a:solidFill>
                <a:schemeClr val="tx1">
                  <a:lumMod val="90000"/>
                  <a:lumOff val="10000"/>
                </a:schemeClr>
              </a:solidFill>
              <a:latin typeface="Montserrat" panose="00000500000000000000" pitchFamily="2" charset="0"/>
              <a:ea typeface="+mn-ea"/>
              <a:cs typeface="+mn-cs"/>
            </a:rPr>
            <a:t>(3 días)</a:t>
          </a:r>
          <a:endParaRPr lang="es-MX" sz="1400" kern="1200" dirty="0">
            <a:solidFill>
              <a:schemeClr val="tx1">
                <a:lumMod val="90000"/>
                <a:lumOff val="10000"/>
              </a:schemeClr>
            </a:solidFill>
            <a:latin typeface="Montserrat" panose="00000500000000000000" pitchFamily="2" charset="0"/>
            <a:ea typeface="+mn-ea"/>
            <a:cs typeface="+mn-cs"/>
          </a:endParaRPr>
        </a:p>
      </dsp:txBody>
      <dsp:txXfrm rot="10800000">
        <a:off x="0" y="2539999"/>
        <a:ext cx="3048000" cy="1524000"/>
      </dsp:txXfrm>
    </dsp:sp>
    <dsp:sp modelId="{D28C8B49-6F43-4685-A865-C1A66724397C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rgbClr val="8D89A4">
            <a:alpha val="90000"/>
            <a:hueOff val="0"/>
            <a:satOff val="0"/>
            <a:lumOff val="0"/>
            <a:alphaOff val="-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Montserrat" panose="00000500000000000000" pitchFamily="2" charset="0"/>
              <a:ea typeface="+mn-ea"/>
              <a:cs typeface="+mn-cs"/>
            </a:rPr>
            <a:t>*Información Públicamente disponible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>
                  <a:lumMod val="90000"/>
                  <a:lumOff val="10000"/>
                </a:schemeClr>
              </a:solidFill>
              <a:effectLst/>
              <a:latin typeface="Montserrat" panose="00000500000000000000" pitchFamily="2" charset="0"/>
              <a:ea typeface="+mn-ea"/>
              <a:cs typeface="+mn-cs"/>
            </a:rPr>
            <a:t>(5 días)</a:t>
          </a:r>
          <a:endParaRPr lang="es-MX" sz="1400" kern="1200" dirty="0">
            <a:solidFill>
              <a:schemeClr val="tx1">
                <a:lumMod val="90000"/>
                <a:lumOff val="10000"/>
              </a:schemeClr>
            </a:solidFill>
            <a:effectLst/>
            <a:latin typeface="Montserrat" panose="00000500000000000000" pitchFamily="2" charset="0"/>
            <a:ea typeface="+mn-ea"/>
            <a:cs typeface="+mn-cs"/>
          </a:endParaRPr>
        </a:p>
      </dsp:txBody>
      <dsp:txXfrm rot="-5400000">
        <a:off x="3048000" y="2539999"/>
        <a:ext cx="3048000" cy="1524000"/>
      </dsp:txXfrm>
    </dsp:sp>
    <dsp:sp modelId="{7413FAEF-BF45-4940-A90D-5F32B8B9ACF6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rgbClr val="6C5578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bg1">
                  <a:lumMod val="85000"/>
                </a:schemeClr>
              </a:solidFill>
              <a:latin typeface="Montserrat" panose="00000500000000000000" pitchFamily="2" charset="0"/>
              <a:ea typeface="+mn-ea"/>
              <a:cs typeface="+mn-cs"/>
            </a:rPr>
            <a:t>Plazos</a:t>
          </a:r>
          <a:r>
            <a:rPr lang="es-MX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Montserrat" panose="00000500000000000000" pitchFamily="2" charset="0"/>
              <a:ea typeface="+mn-ea"/>
              <a:cs typeface="+mn-cs"/>
            </a:rPr>
            <a:t> </a:t>
          </a:r>
          <a:endParaRPr lang="es-MX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Montserrat" panose="00000500000000000000" pitchFamily="2" charset="0"/>
            <a:ea typeface="+mn-ea"/>
            <a:cs typeface="+mn-cs"/>
          </a:endParaRPr>
        </a:p>
      </dsp:txBody>
      <dsp:txXfrm>
        <a:off x="2183197" y="1573596"/>
        <a:ext cx="1729606" cy="916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7C9A8-7753-6F48-8A9F-FEE76612B9CA}" type="datetimeFigureOut">
              <a:rPr lang="es-419" smtClean="0"/>
              <a:t>2/4/2019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4009D-1440-784B-BC98-1949764F7993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99634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Hacer</a:t>
            </a:r>
            <a:r>
              <a:rPr lang="es-MX" baseline="0" dirty="0" smtClean="0"/>
              <a:t> precisión de leyes en los estados y reforma al artículo 1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68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08463"/>
            <a:ext cx="9144000" cy="43516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6FA5-EEA6-7D4C-955C-21E3F5E9A21C}" type="datetime1">
              <a:rPr lang="es-419" smtClean="0"/>
              <a:t>2/4/2019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0D97-A1BD-3943-A3C4-B98B3C0B7906}" type="slidenum">
              <a:rPr lang="es-419" smtClean="0"/>
              <a:t>‹Nº›</a:t>
            </a:fld>
            <a:endParaRPr lang="es-419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CECC475-4DBF-0247-B980-381AA4647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133" y="264405"/>
            <a:ext cx="4890112" cy="1145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2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08463"/>
            <a:ext cx="9144000" cy="43516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6FA5-EEA6-7D4C-955C-21E3F5E9A21C}" type="datetime1">
              <a:rPr lang="es-419" smtClean="0"/>
              <a:t>2/4/2019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0D97-A1BD-3943-A3C4-B98B3C0B7906}" type="slidenum">
              <a:rPr lang="es-419" smtClean="0"/>
              <a:t>‹Nº›</a:t>
            </a:fld>
            <a:endParaRPr lang="es-419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CECC475-4DBF-0247-B980-381AA4647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133" y="264405"/>
            <a:ext cx="4890112" cy="1145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56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64D7-36CE-634B-9F84-43786A9F2622}" type="datetime1">
              <a:rPr lang="es-419" smtClean="0"/>
              <a:t>2/4/2019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0D97-A1BD-3943-A3C4-B98B3C0B7906}" type="slidenum">
              <a:rPr lang="es-419" smtClean="0"/>
              <a:t>‹Nº›</a:t>
            </a:fld>
            <a:endParaRPr lang="es-419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DB4C07C-B754-0648-B675-DE23036C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133" y="264405"/>
            <a:ext cx="4890112" cy="1145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0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5CFDC-1C11-B94D-9B93-3232D4D9CAF1}" type="datetime1">
              <a:rPr lang="es-419" smtClean="0"/>
              <a:t>2/4/2019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0D97-A1BD-3943-A3C4-B98B3C0B7906}" type="slidenum">
              <a:rPr lang="es-419" smtClean="0"/>
              <a:t>‹Nº›</a:t>
            </a:fld>
            <a:endParaRPr lang="es-419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5528322-59A1-1E44-973E-CF9A67C23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133" y="264405"/>
            <a:ext cx="4890112" cy="1145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49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96598"/>
            <a:ext cx="6172200" cy="41644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BDB7-35DA-3646-9CAB-649E780DC78E}" type="datetime1">
              <a:rPr lang="es-419" smtClean="0"/>
              <a:t>2/4/2019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0D97-A1BD-3943-A3C4-B98B3C0B7906}" type="slidenum">
              <a:rPr lang="es-419" smtClean="0"/>
              <a:t>‹Nº›</a:t>
            </a:fld>
            <a:endParaRPr lang="es-419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273172-D80F-F847-9D0C-6BBCC7FB1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133" y="264405"/>
            <a:ext cx="4890112" cy="1145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32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_Banobras_18_12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586429"/>
            <a:ext cx="6172200" cy="427462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D974-47F3-B649-B716-E351F636FAB6}" type="datetime1">
              <a:rPr lang="es-419" smtClean="0"/>
              <a:t>2/4/2019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0D97-A1BD-3943-A3C4-B98B3C0B7906}" type="slidenum">
              <a:rPr lang="es-419" smtClean="0"/>
              <a:t>‹Nº›</a:t>
            </a:fld>
            <a:endParaRPr lang="es-419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AAD6652-B7E6-9D4E-9E75-BB29A471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133" y="264405"/>
            <a:ext cx="4890112" cy="1145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22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44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FEF1-1C18-40D8-8A9A-AA7FFF43FE2E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1BDD-3720-634C-A26F-FFFE3720F916}" type="datetime1">
              <a:rPr lang="es-419" smtClean="0"/>
              <a:t>2/4/2019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0D97-A1BD-3943-A3C4-B98B3C0B790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3620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702956"/>
          </a:xfrm>
        </p:spPr>
        <p:txBody>
          <a:bodyPr anchor="b"/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599981"/>
            <a:ext cx="10515600" cy="348966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79340-CB83-6245-BD46-A4FAA75C743E}" type="datetime1">
              <a:rPr lang="es-419" smtClean="0"/>
              <a:t>2/4/2019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0D97-A1BD-3943-A3C4-B98B3C0B7906}" type="slidenum">
              <a:rPr lang="es-419" smtClean="0"/>
              <a:t>‹Nº›</a:t>
            </a:fld>
            <a:endParaRPr lang="es-419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907CDD9-98B5-0E40-AB80-73324E9A7B76}"/>
              </a:ext>
            </a:extLst>
          </p:cNvPr>
          <p:cNvSpPr txBox="1">
            <a:spLocks/>
          </p:cNvSpPr>
          <p:nvPr/>
        </p:nvSpPr>
        <p:spPr>
          <a:xfrm>
            <a:off x="7271133" y="264405"/>
            <a:ext cx="4890112" cy="1145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0D0BA85-0851-DD43-9CE5-009EA17BB190}"/>
              </a:ext>
            </a:extLst>
          </p:cNvPr>
          <p:cNvSpPr txBox="1">
            <a:spLocks/>
          </p:cNvSpPr>
          <p:nvPr userDrawn="1"/>
        </p:nvSpPr>
        <p:spPr>
          <a:xfrm>
            <a:off x="7271133" y="264405"/>
            <a:ext cx="4890112" cy="1145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4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E6C2-A983-4E4C-AD42-447BC2AB7525}" type="datetime1">
              <a:rPr lang="es-419" smtClean="0"/>
              <a:t>2/4/2019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0D97-A1BD-3943-A3C4-B98B3C0B790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597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64D7-36CE-634B-9F84-43786A9F2622}" type="datetime1">
              <a:rPr lang="es-419" smtClean="0"/>
              <a:t>2/4/2019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0D97-A1BD-3943-A3C4-B98B3C0B7906}" type="slidenum">
              <a:rPr lang="es-419" smtClean="0"/>
              <a:t>‹Nº›</a:t>
            </a:fld>
            <a:endParaRPr lang="es-419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DB4C07C-B754-0648-B675-DE23036C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133" y="264405"/>
            <a:ext cx="4890112" cy="1145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8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7BDA-506F-E14E-8D02-E75AF3EF5C74}" type="datetime1">
              <a:rPr lang="es-419" smtClean="0"/>
              <a:t>2/4/2019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0D97-A1BD-3943-A3C4-B98B3C0B790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161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D267-7946-AC48-9F6C-5AE00B8ADEC5}" type="datetime1">
              <a:rPr lang="es-419" smtClean="0"/>
              <a:t>2/4/2019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0D97-A1BD-3943-A3C4-B98B3C0B7906}" type="slidenum">
              <a:rPr lang="es-419" smtClean="0"/>
              <a:t>‹Nº›</a:t>
            </a:fld>
            <a:endParaRPr lang="es-419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5528322-59A1-1E44-973E-CF9A67C23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133" y="264405"/>
            <a:ext cx="4890112" cy="1145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1638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96598"/>
            <a:ext cx="6172200" cy="41644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BDB7-35DA-3646-9CAB-649E780DC78E}" type="datetime1">
              <a:rPr lang="es-419" smtClean="0"/>
              <a:t>2/4/2019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0D97-A1BD-3943-A3C4-B98B3C0B7906}" type="slidenum">
              <a:rPr lang="es-419" smtClean="0"/>
              <a:t>‹Nº›</a:t>
            </a:fld>
            <a:endParaRPr lang="es-419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273172-D80F-F847-9D0C-6BBCC7FB1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133" y="264405"/>
            <a:ext cx="4890112" cy="1145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3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_Banobras_18_12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586429"/>
            <a:ext cx="6172200" cy="427462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2D267-7946-AC48-9F6C-5AE00B8ADEC5}" type="datetime1">
              <a:rPr lang="es-419" smtClean="0"/>
              <a:t>2/4/2019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0D97-A1BD-3943-A3C4-B98B3C0B7906}" type="slidenum">
              <a:rPr lang="es-419" smtClean="0"/>
              <a:t>‹Nº›</a:t>
            </a:fld>
            <a:endParaRPr lang="es-419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AAD6652-B7E6-9D4E-9E75-BB29A471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133" y="264405"/>
            <a:ext cx="4890112" cy="1145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1433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71133" y="264405"/>
            <a:ext cx="4890112" cy="1145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2D267-7946-AC48-9F6C-5AE00B8ADEC5}" type="datetime1">
              <a:rPr lang="es-419" smtClean="0"/>
              <a:t>2/4/2019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232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F0D97-A1BD-3943-A3C4-B98B3C0B790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7907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673" r:id="rId10"/>
    <p:sldLayoutId id="2147483677" r:id="rId11"/>
    <p:sldLayoutId id="2147483679" r:id="rId12"/>
    <p:sldLayoutId id="2147483680" r:id="rId13"/>
    <p:sldLayoutId id="2147483681" r:id="rId14"/>
    <p:sldLayoutId id="2147483714" r:id="rId15"/>
    <p:sldLayoutId id="2147483717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Montserrat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>
              <a:lumMod val="50000"/>
            </a:schemeClr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3D77A49-E0A3-B046-8667-89D6842B3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30" y="-65315"/>
            <a:ext cx="12466523" cy="7021285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47590F8F-55F5-7A40-A122-1BB75A585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8816" y="5877152"/>
            <a:ext cx="9144000" cy="447448"/>
          </a:xfrm>
        </p:spPr>
        <p:txBody>
          <a:bodyPr>
            <a:normAutofit/>
          </a:bodyPr>
          <a:lstStyle/>
          <a:p>
            <a:r>
              <a:rPr lang="es-419" sz="2000" dirty="0">
                <a:solidFill>
                  <a:schemeClr val="bg1"/>
                </a:solidFill>
                <a:latin typeface="Montserrat Medium" pitchFamily="2" charset="77"/>
              </a:rPr>
              <a:t>5</a:t>
            </a:r>
            <a:r>
              <a:rPr lang="es-419" sz="2000" dirty="0" smtClean="0">
                <a:solidFill>
                  <a:schemeClr val="bg1"/>
                </a:solidFill>
                <a:latin typeface="Montserrat Medium" pitchFamily="2" charset="77"/>
              </a:rPr>
              <a:t> de abril de 2019</a:t>
            </a:r>
            <a:endParaRPr lang="es-419" sz="2000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EBC018-39F3-1342-B101-80C090B92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F0D97-A1BD-3943-A3C4-B98B3C0B7906}" type="slidenum">
              <a:rPr lang="es-419" smtClean="0"/>
              <a:t>1</a:t>
            </a:fld>
            <a:endParaRPr lang="es-419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82A9C2-B12B-C94E-9E6E-DC931A2B1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924" y="2562225"/>
            <a:ext cx="9144000" cy="2203206"/>
          </a:xfrm>
        </p:spPr>
        <p:txBody>
          <a:bodyPr>
            <a:normAutofit fontScale="90000"/>
          </a:bodyPr>
          <a:lstStyle/>
          <a:p>
            <a:pPr algn="ctr"/>
            <a:r>
              <a:rPr lang="es-419" sz="3200" dirty="0" smtClean="0">
                <a:latin typeface="Montserrat" pitchFamily="2" charset="77"/>
              </a:rPr>
              <a:t>“Introducción a la Ley General de Transparencia y Acceso a la Información Pública”</a:t>
            </a:r>
            <a:br>
              <a:rPr lang="es-419" sz="3200" dirty="0" smtClean="0">
                <a:latin typeface="Montserrat" pitchFamily="2" charset="77"/>
              </a:rPr>
            </a:br>
            <a:r>
              <a:rPr lang="es-419" sz="3200" dirty="0">
                <a:latin typeface="Montserrat" pitchFamily="2" charset="77"/>
              </a:rPr>
              <a:t/>
            </a:r>
            <a:br>
              <a:rPr lang="es-419" sz="3200" dirty="0">
                <a:latin typeface="Montserrat" pitchFamily="2" charset="77"/>
              </a:rPr>
            </a:br>
            <a:r>
              <a:rPr lang="es-419" sz="3200" dirty="0">
                <a:latin typeface="Montserrat" pitchFamily="2" charset="77"/>
              </a:rPr>
              <a:t/>
            </a:r>
            <a:br>
              <a:rPr lang="es-419" sz="3200" dirty="0">
                <a:latin typeface="Montserrat" pitchFamily="2" charset="77"/>
              </a:rPr>
            </a:br>
            <a:r>
              <a:rPr lang="es-419" dirty="0" smtClean="0">
                <a:latin typeface="Montserrat" pitchFamily="2" charset="77"/>
              </a:rPr>
              <a:t>Dirección General Adjunta Jurídica</a:t>
            </a:r>
            <a:br>
              <a:rPr lang="es-419" dirty="0" smtClean="0">
                <a:latin typeface="Montserrat" pitchFamily="2" charset="77"/>
              </a:rPr>
            </a:br>
            <a:r>
              <a:rPr lang="es-419" dirty="0" smtClean="0">
                <a:latin typeface="Montserrat" pitchFamily="2" charset="77"/>
              </a:rPr>
              <a:t>Unidad de Transparencia y Acceso a la Información</a:t>
            </a:r>
            <a:endParaRPr lang="es-419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487D9CF-2670-0544-B63A-0F6A10785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452" y="956114"/>
            <a:ext cx="6785174" cy="84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25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47528" y="2654396"/>
            <a:ext cx="7848872" cy="3769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</a:rPr>
              <a:t>Cualquier autoridad, entidad, órgano y organismo de los Poderes Ejecutivo, Legislativo y Judicial,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</a:rPr>
              <a:t>Órganos autónomos,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</a:rPr>
              <a:t>Partidos políticos,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</a:rPr>
              <a:t>Fideicomisos y fondos públicos, así como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Montserrat" panose="00000500000000000000" pitchFamily="2" charset="0"/>
              </a:rPr>
              <a:t>Cualquier persona física, moral o sindicato que reciba y ejerza recursos públicos o realice actos de autoridad en los ámbitos federal, de las Entidades Federativas y municipal.</a:t>
            </a:r>
          </a:p>
        </p:txBody>
      </p:sp>
      <p:sp>
        <p:nvSpPr>
          <p:cNvPr id="4" name="3 Título"/>
          <p:cNvSpPr txBox="1">
            <a:spLocks/>
          </p:cNvSpPr>
          <p:nvPr/>
        </p:nvSpPr>
        <p:spPr>
          <a:xfrm>
            <a:off x="7104112" y="566716"/>
            <a:ext cx="475252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419"/>
            </a:defPPr>
            <a:lvl1pPr algn="r" fontAlgn="b">
              <a:defRPr sz="2000" b="1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+mj-ea"/>
                <a:cs typeface="Copperplate Gothic Light" pitchFamily="34" charset="0"/>
              </a:defRPr>
            </a:lvl1pPr>
          </a:lstStyle>
          <a:p>
            <a:r>
              <a:rPr lang="es-MX" dirty="0"/>
              <a:t>Sujetos obligados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847528" y="1586469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Montserrat" panose="00000500000000000000" pitchFamily="2" charset="0"/>
              </a:rPr>
              <a:t>Son sujetos obligados a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transparentar y permitir el acceso a su información y proteger los datos personales</a:t>
            </a:r>
            <a:r>
              <a:rPr lang="es-MX" dirty="0">
                <a:latin typeface="Montserrat" panose="00000500000000000000" pitchFamily="2" charset="0"/>
              </a:rPr>
              <a:t> que obren en su poder: </a:t>
            </a:r>
          </a:p>
        </p:txBody>
      </p:sp>
    </p:spTree>
    <p:extLst>
      <p:ext uri="{BB962C8B-B14F-4D97-AF65-F5344CB8AC3E}">
        <p14:creationId xmlns:p14="http://schemas.microsoft.com/office/powerpoint/2010/main" val="30178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332775" y="1517830"/>
            <a:ext cx="6768752" cy="338554"/>
          </a:xfrm>
          <a:prstGeom prst="rect">
            <a:avLst/>
          </a:prstGeom>
          <a:solidFill>
            <a:srgbClr val="7E668A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Título Quinto . OBLIGACIONES DE TRANSPARENCIA.</a:t>
            </a:r>
            <a:endParaRPr lang="es-E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04836" y="422374"/>
            <a:ext cx="8219256" cy="646331"/>
          </a:xfrm>
        </p:spPr>
        <p:txBody>
          <a:bodyPr wrap="square">
            <a:spAutoFit/>
          </a:bodyPr>
          <a:lstStyle/>
          <a:p>
            <a:pPr fontAlgn="b"/>
            <a:r>
              <a:rPr lang="es-MX" sz="20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Copperplate Gothic Light" pitchFamily="34" charset="0"/>
              </a:rPr>
              <a:t>Ley General de Transparencia y Acceso a la </a:t>
            </a:r>
            <a:br>
              <a:rPr lang="es-MX" sz="20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Copperplate Gothic Light" pitchFamily="34" charset="0"/>
              </a:rPr>
            </a:br>
            <a:r>
              <a:rPr lang="es-MX" sz="20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Copperplate Gothic Light" pitchFamily="34" charset="0"/>
              </a:rPr>
              <a:t>Información Pública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919536" y="2014925"/>
            <a:ext cx="796731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latin typeface="Montserrat" panose="00000500000000000000" pitchFamily="2" charset="0"/>
              </a:rPr>
              <a:t>Capítulo I</a:t>
            </a:r>
            <a:r>
              <a:rPr lang="es-MX" sz="1400" dirty="0">
                <a:latin typeface="Montserrat" panose="00000500000000000000" pitchFamily="2" charset="0"/>
              </a:rPr>
              <a:t>. </a:t>
            </a:r>
          </a:p>
          <a:p>
            <a:pPr algn="just"/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De las disposiciones generales</a:t>
            </a: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.</a:t>
            </a:r>
          </a:p>
          <a:p>
            <a:pPr algn="just"/>
            <a:endParaRPr lang="es-MX" sz="1400" b="1" dirty="0" smtClean="0">
              <a:latin typeface="Montserrat" panose="00000500000000000000" pitchFamily="2" charset="0"/>
            </a:endParaRPr>
          </a:p>
          <a:p>
            <a:pPr algn="just"/>
            <a:r>
              <a:rPr lang="es-MX" sz="1400" b="1" dirty="0" smtClean="0">
                <a:latin typeface="Montserrat" panose="00000500000000000000" pitchFamily="2" charset="0"/>
              </a:rPr>
              <a:t>Capítulo </a:t>
            </a:r>
            <a:r>
              <a:rPr lang="es-MX" sz="1400" b="1" dirty="0">
                <a:latin typeface="Montserrat" panose="00000500000000000000" pitchFamily="2" charset="0"/>
              </a:rPr>
              <a:t>II</a:t>
            </a:r>
            <a:r>
              <a:rPr lang="es-MX" sz="1400" dirty="0">
                <a:latin typeface="Montserrat" panose="00000500000000000000" pitchFamily="2" charset="0"/>
              </a:rPr>
              <a:t>. </a:t>
            </a:r>
          </a:p>
          <a:p>
            <a:pPr algn="just"/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De las obligaciones de transparencia  comunes.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just"/>
            <a:endParaRPr lang="es-MX" sz="1400" b="1" dirty="0" smtClean="0">
              <a:latin typeface="Montserrat" panose="00000500000000000000" pitchFamily="2" charset="0"/>
            </a:endParaRPr>
          </a:p>
          <a:p>
            <a:pPr algn="just"/>
            <a:r>
              <a:rPr lang="es-MX" sz="1400" b="1" dirty="0" smtClean="0">
                <a:latin typeface="Montserrat" panose="00000500000000000000" pitchFamily="2" charset="0"/>
              </a:rPr>
              <a:t>Capítulo </a:t>
            </a:r>
            <a:r>
              <a:rPr lang="es-MX" sz="1400" b="1" dirty="0">
                <a:latin typeface="Montserrat" panose="00000500000000000000" pitchFamily="2" charset="0"/>
              </a:rPr>
              <a:t>III.</a:t>
            </a:r>
            <a:r>
              <a:rPr lang="es-MX" sz="1400" dirty="0">
                <a:latin typeface="Montserrat" panose="00000500000000000000" pitchFamily="2" charset="0"/>
              </a:rPr>
              <a:t> </a:t>
            </a:r>
          </a:p>
          <a:p>
            <a:pPr algn="just"/>
            <a:r>
              <a:rPr lang="es-MX" sz="1400" dirty="0">
                <a:latin typeface="Montserrat" panose="00000500000000000000" pitchFamily="2" charset="0"/>
              </a:rPr>
              <a:t>De las obligaciones de transparencia específicas de los sujetos obligados.</a:t>
            </a:r>
          </a:p>
          <a:p>
            <a:pPr marL="989013" indent="-989013" algn="just"/>
            <a:endParaRPr lang="es-MX" sz="1400" b="1" dirty="0" smtClean="0">
              <a:latin typeface="Montserrat" panose="00000500000000000000" pitchFamily="2" charset="0"/>
            </a:endParaRPr>
          </a:p>
          <a:p>
            <a:pPr marL="989013" indent="-989013" algn="just"/>
            <a:r>
              <a:rPr lang="es-MX" sz="1400" b="1" dirty="0" smtClean="0">
                <a:latin typeface="Montserrat" panose="00000500000000000000" pitchFamily="2" charset="0"/>
              </a:rPr>
              <a:t>Capítulo </a:t>
            </a:r>
            <a:r>
              <a:rPr lang="es-MX" sz="1400" b="1" dirty="0">
                <a:latin typeface="Montserrat" panose="00000500000000000000" pitchFamily="2" charset="0"/>
              </a:rPr>
              <a:t>IV. </a:t>
            </a:r>
          </a:p>
          <a:p>
            <a:pPr algn="just"/>
            <a:r>
              <a:rPr lang="es-MX" sz="1400" dirty="0">
                <a:latin typeface="Montserrat" panose="00000500000000000000" pitchFamily="2" charset="0"/>
              </a:rPr>
              <a:t>De las obligaciones específicas de las personas físicas o morales que reciben y ejercen recursos públicos o ejercen actos de autoridad.</a:t>
            </a:r>
            <a:endParaRPr lang="es-ES" sz="1400" dirty="0">
              <a:latin typeface="Montserrat" panose="00000500000000000000" pitchFamily="2" charset="0"/>
            </a:endParaRPr>
          </a:p>
          <a:p>
            <a:pPr algn="just"/>
            <a:endParaRPr lang="es-MX" sz="1400" b="1" dirty="0" smtClean="0">
              <a:latin typeface="Montserrat" panose="00000500000000000000" pitchFamily="2" charset="0"/>
            </a:endParaRPr>
          </a:p>
          <a:p>
            <a:pPr algn="just"/>
            <a:r>
              <a:rPr lang="es-MX" sz="1400" b="1" dirty="0" smtClean="0">
                <a:latin typeface="Montserrat" panose="00000500000000000000" pitchFamily="2" charset="0"/>
              </a:rPr>
              <a:t>Capítulo </a:t>
            </a:r>
            <a:r>
              <a:rPr lang="es-MX" sz="1400" b="1" dirty="0">
                <a:latin typeface="Montserrat" panose="00000500000000000000" pitchFamily="2" charset="0"/>
              </a:rPr>
              <a:t>V. </a:t>
            </a:r>
          </a:p>
          <a:p>
            <a:pPr algn="just"/>
            <a:r>
              <a:rPr lang="es-MX" sz="1400" dirty="0">
                <a:latin typeface="Montserrat" panose="00000500000000000000" pitchFamily="2" charset="0"/>
              </a:rPr>
              <a:t>De las obligaciones específicas en materia energética.</a:t>
            </a:r>
          </a:p>
          <a:p>
            <a:pPr algn="just"/>
            <a:endParaRPr lang="es-MX" sz="1400" b="1" dirty="0" smtClean="0">
              <a:latin typeface="Montserrat" panose="00000500000000000000" pitchFamily="2" charset="0"/>
            </a:endParaRPr>
          </a:p>
          <a:p>
            <a:pPr algn="just"/>
            <a:r>
              <a:rPr lang="es-MX" sz="1400" b="1" dirty="0" smtClean="0">
                <a:latin typeface="Montserrat" panose="00000500000000000000" pitchFamily="2" charset="0"/>
              </a:rPr>
              <a:t>Capítulo </a:t>
            </a:r>
            <a:r>
              <a:rPr lang="es-MX" sz="1400" b="1" dirty="0">
                <a:latin typeface="Montserrat" panose="00000500000000000000" pitchFamily="2" charset="0"/>
              </a:rPr>
              <a:t>VI. </a:t>
            </a:r>
          </a:p>
          <a:p>
            <a:pPr algn="just"/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De la verificación de las obligaciones de transparencia.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algn="just"/>
            <a:endParaRPr lang="es-MX" sz="1400" b="1" dirty="0" smtClean="0">
              <a:latin typeface="Montserrat" panose="00000500000000000000" pitchFamily="2" charset="0"/>
            </a:endParaRPr>
          </a:p>
          <a:p>
            <a:pPr algn="just"/>
            <a:r>
              <a:rPr lang="es-MX" sz="1400" b="1" dirty="0" smtClean="0">
                <a:latin typeface="Montserrat" panose="00000500000000000000" pitchFamily="2" charset="0"/>
              </a:rPr>
              <a:t>Capítulo </a:t>
            </a:r>
            <a:r>
              <a:rPr lang="es-MX" sz="1400" b="1" dirty="0">
                <a:latin typeface="Montserrat" panose="00000500000000000000" pitchFamily="2" charset="0"/>
              </a:rPr>
              <a:t>VII. </a:t>
            </a:r>
          </a:p>
          <a:p>
            <a:pPr algn="just"/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De la denuncia por incumplimiento a las obligaciones de transparencia</a:t>
            </a:r>
            <a:r>
              <a:rPr lang="es-MX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.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8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537992" y="664105"/>
            <a:ext cx="5449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MX" sz="20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Copperplate Gothic Light" pitchFamily="34" charset="0"/>
              </a:rPr>
              <a:t>De la denuncia por el incumplimiento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734897" y="1805359"/>
            <a:ext cx="8217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Cualquier persona podrá denunciar ante los organismos garantes la falta de publicación de las obligaciones de transparencia prevista en los artículos 70 a 83 de la </a:t>
            </a:r>
            <a:r>
              <a:rPr lang="es-MX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LGTAIP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y demás disposiciones aplicables.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077717" y="3128837"/>
            <a:ext cx="50692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Procedimiento:</a:t>
            </a:r>
          </a:p>
          <a:p>
            <a:pPr algn="just"/>
            <a:endParaRPr lang="es-MX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marL="400050" indent="-400050" algn="just">
              <a:buAutoNum type="romanUcPeriod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Presentación de la denuncia ante los Organismos garantes</a:t>
            </a:r>
          </a:p>
          <a:p>
            <a:pPr marL="400050" indent="-400050" algn="just">
              <a:buAutoNum type="romanUcPeriod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Solicitud por parte del organismo garante de un informe del sujeto obligado</a:t>
            </a:r>
          </a:p>
          <a:p>
            <a:pPr marL="400050" indent="-400050" algn="just">
              <a:buAutoNum type="romanUcPeriod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Resolución de la denuncia</a:t>
            </a:r>
          </a:p>
          <a:p>
            <a:pPr marL="400050" indent="-400050" algn="just">
              <a:buAutoNum type="romanUcPeriod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Ejecución de la denuncia </a:t>
            </a:r>
          </a:p>
        </p:txBody>
      </p:sp>
      <p:pic>
        <p:nvPicPr>
          <p:cNvPr id="6" name="5 Imagen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31" t="43773" r="57822" b="7275"/>
          <a:stretch/>
        </p:blipFill>
        <p:spPr bwMode="auto">
          <a:xfrm>
            <a:off x="2035162" y="3128837"/>
            <a:ext cx="1778786" cy="273630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82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7473461" y="612537"/>
            <a:ext cx="4199094" cy="369332"/>
          </a:xfrm>
        </p:spPr>
        <p:txBody>
          <a:bodyPr wrap="square">
            <a:spAutoFit/>
          </a:bodyPr>
          <a:lstStyle/>
          <a:p>
            <a:pPr fontAlgn="b"/>
            <a:r>
              <a:rPr lang="es-MX" sz="20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Copperplate Gothic Light" pitchFamily="34" charset="0"/>
              </a:rPr>
              <a:t>Unidad de Transparencia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631504" y="3543205"/>
            <a:ext cx="3888432" cy="2620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spcBef>
                <a:spcPts val="600"/>
              </a:spcBef>
              <a:buFont typeface="Arial" pitchFamily="34" charset="0"/>
              <a:buChar char="•"/>
            </a:pP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Recabar y difundir </a:t>
            </a:r>
          </a:p>
          <a:p>
            <a:pPr marL="357188" indent="-357188">
              <a:spcBef>
                <a:spcPts val="600"/>
              </a:spcBef>
              <a:buFont typeface="Arial" pitchFamily="34" charset="0"/>
              <a:buChar char="•"/>
            </a:pP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Recibir y dar trámite a las solicitudes de información</a:t>
            </a:r>
          </a:p>
          <a:p>
            <a:pPr marL="357188" indent="-357188">
              <a:spcBef>
                <a:spcPts val="600"/>
              </a:spcBef>
              <a:buFont typeface="Arial" pitchFamily="34" charset="0"/>
              <a:buChar char="•"/>
            </a:pP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Auxiliar a los particulares en la elaboración de solicitudes de información y orientarlos</a:t>
            </a:r>
          </a:p>
          <a:p>
            <a:pPr marL="357188" indent="-357188">
              <a:spcBef>
                <a:spcPts val="600"/>
              </a:spcBef>
              <a:buFont typeface="Arial" pitchFamily="34" charset="0"/>
              <a:buChar char="•"/>
            </a:pP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Realizar los trámites internos necesarios para dar respuesta</a:t>
            </a:r>
          </a:p>
          <a:p>
            <a:pPr marL="357188" indent="-357188">
              <a:lnSpc>
                <a:spcPct val="150000"/>
              </a:lnSpc>
              <a:buFont typeface="Arial" pitchFamily="34" charset="0"/>
              <a:buChar char="•"/>
            </a:pPr>
            <a:endParaRPr lang="es-E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pic>
        <p:nvPicPr>
          <p:cNvPr id="1028" name="Picture 4" descr="C:\Users\janeth.guzman\Documents\Janeth\2009_2011 mayo\Guía práctica\entregas a ntmk\ilustraciones\de nuev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45"/>
          <a:stretch/>
        </p:blipFill>
        <p:spPr bwMode="auto">
          <a:xfrm>
            <a:off x="2828737" y="1499098"/>
            <a:ext cx="6157001" cy="164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692443" y="3299229"/>
            <a:ext cx="46085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spcBef>
                <a:spcPts val="600"/>
              </a:spcBef>
              <a:buFont typeface="Arial" pitchFamily="34" charset="0"/>
              <a:buChar char="•"/>
            </a:pP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Proponer procedimientos, al CT, de mejora en la gestión de las SI</a:t>
            </a:r>
          </a:p>
          <a:p>
            <a:pPr marL="357188" indent="-357188">
              <a:spcBef>
                <a:spcPts val="600"/>
              </a:spcBef>
              <a:buFont typeface="Arial" pitchFamily="34" charset="0"/>
              <a:buChar char="•"/>
            </a:pP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Proponer personal habilitado para recibir y dar tramite a las SI.</a:t>
            </a:r>
          </a:p>
          <a:p>
            <a:pPr marL="357188" indent="-357188">
              <a:spcBef>
                <a:spcPts val="600"/>
              </a:spcBef>
              <a:buFont typeface="Arial" pitchFamily="34" charset="0"/>
              <a:buChar char="•"/>
            </a:pP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Llevar un registro de las solicitudes de acceso a la información</a:t>
            </a:r>
          </a:p>
          <a:p>
            <a:pPr marL="357188" indent="-357188">
              <a:spcBef>
                <a:spcPts val="600"/>
              </a:spcBef>
              <a:buFont typeface="Arial" pitchFamily="34" charset="0"/>
              <a:buChar char="•"/>
            </a:pP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Fomentar la transparencia y accesibilidad al interior del sujeto obligado.</a:t>
            </a:r>
          </a:p>
          <a:p>
            <a:pPr marL="357188" indent="-357188">
              <a:spcBef>
                <a:spcPts val="600"/>
              </a:spcBef>
              <a:buFont typeface="Arial" pitchFamily="34" charset="0"/>
              <a:buChar char="•"/>
            </a:pP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Hacer del conocimiento la probable responsabilidad por incumplimiento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.</a:t>
            </a:r>
            <a:endPara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4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552301" y="1821872"/>
            <a:ext cx="6205958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  <a:defRPr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Instruir, coordinar y supervisar, en términos de las disposiciones aplicables, las acciones y los procedimientos para asegurar la mayor eficiencia en la gestión de las solicitudes  en materia de acceso a la información. </a:t>
            </a:r>
          </a:p>
        </p:txBody>
      </p: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7081279" y="654448"/>
            <a:ext cx="4506825" cy="369332"/>
          </a:xfrm>
        </p:spPr>
        <p:txBody>
          <a:bodyPr wrap="square">
            <a:spAutoFit/>
          </a:bodyPr>
          <a:lstStyle/>
          <a:p>
            <a:pPr fontAlgn="b"/>
            <a:r>
              <a:rPr lang="es-MX" sz="20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Copperplate Gothic Light" pitchFamily="34" charset="0"/>
              </a:rPr>
              <a:t>Comité de Transparencia</a:t>
            </a:r>
          </a:p>
        </p:txBody>
      </p:sp>
      <p:pic>
        <p:nvPicPr>
          <p:cNvPr id="34817" name="Picture 1" descr="C:\Users\janeth.guzman\Documents\Janeth\2009_2011 mayo\Guía práctica\entregas a ntmk\ilustraciones\comite (miembros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1863417"/>
            <a:ext cx="1741554" cy="1224136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1816186" y="3780338"/>
            <a:ext cx="76625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itchFamily="2" charset="2"/>
              <a:buChar char="ü"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Confirmar, modificar o revocar las determinaciones en materia de: </a:t>
            </a:r>
          </a:p>
          <a:p>
            <a:pPr marL="796925" indent="-357188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Ampliación del plazo</a:t>
            </a:r>
          </a:p>
          <a:p>
            <a:pPr marL="796925" indent="-357188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Clasificación de la información </a:t>
            </a:r>
          </a:p>
          <a:p>
            <a:pPr marL="796925" indent="-357188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Declaración de inexistencia</a:t>
            </a:r>
          </a:p>
          <a:p>
            <a:pPr marL="796925" indent="-357188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Incompetencia*</a:t>
            </a:r>
          </a:p>
          <a:p>
            <a:pPr marL="439737">
              <a:tabLst>
                <a:tab pos="801688" algn="l"/>
              </a:tabLst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pic>
        <p:nvPicPr>
          <p:cNvPr id="2050" name="Picture 2" descr="C:\Users\janeth.guzman\Documents\Janeth\2009_2011 mayo\Guía práctica\entregas a ntmk\ilustraciones\ausencia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160" y="4698656"/>
            <a:ext cx="1620532" cy="12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936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98951" y="2591138"/>
            <a:ext cx="8398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buFont typeface="Wingdings" pitchFamily="2" charset="2"/>
              <a:buChar char="ü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Que previa acreditación de la imposibilidad de su generación, exponga, de forma fundada y motivada, las razones por las cuales, en el caso particular, no ejercieron dichas facultades, competencias o funciones.*</a:t>
            </a:r>
            <a:endParaRPr lang="es-ES" sz="1600" dirty="0">
              <a:latin typeface="Montserrat" panose="00000500000000000000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07606" y="3816212"/>
            <a:ext cx="8398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buFont typeface="Wingdings" pitchFamily="2" charset="2"/>
              <a:buChar char="ü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Establecer políticas para facilitar la obtención de información y el ejercicio del derecho de acceso a la información.*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707606" y="1809324"/>
            <a:ext cx="8551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>
              <a:buFont typeface="Wingdings" pitchFamily="2" charset="2"/>
              <a:buChar char="ü"/>
            </a:pP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Ordenar a las áreas que generen la información que derivada de sus facultades, competencias y funciones deban tener en posesión.* </a:t>
            </a:r>
          </a:p>
        </p:txBody>
      </p:sp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7042638" y="638545"/>
            <a:ext cx="4489240" cy="369332"/>
          </a:xfrm>
        </p:spPr>
        <p:txBody>
          <a:bodyPr wrap="square">
            <a:spAutoFit/>
          </a:bodyPr>
          <a:lstStyle/>
          <a:p>
            <a:pPr fontAlgn="b"/>
            <a:r>
              <a:rPr lang="es-MX" sz="20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Copperplate Gothic Light" pitchFamily="34" charset="0"/>
              </a:rPr>
              <a:t>Comité de Transparencia</a:t>
            </a:r>
          </a:p>
        </p:txBody>
      </p:sp>
      <p:sp>
        <p:nvSpPr>
          <p:cNvPr id="6" name="2 CuadroTexto"/>
          <p:cNvSpPr txBox="1"/>
          <p:nvPr/>
        </p:nvSpPr>
        <p:spPr>
          <a:xfrm>
            <a:off x="1698951" y="5548624"/>
            <a:ext cx="8682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buFont typeface="Wingdings" pitchFamily="2" charset="2"/>
              <a:buChar char="ü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Establecer programas de capacitación en materia de transparencia, acceso a la información, accesibilidad y protección de datos personales, para todos los Servidores Públicos o integrantes del sujeto obligado.*</a:t>
            </a:r>
          </a:p>
        </p:txBody>
      </p:sp>
      <p:sp>
        <p:nvSpPr>
          <p:cNvPr id="7" name="1 Rectángulo"/>
          <p:cNvSpPr/>
          <p:nvPr/>
        </p:nvSpPr>
        <p:spPr>
          <a:xfrm>
            <a:off x="1698951" y="4704381"/>
            <a:ext cx="8513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>
              <a:buFont typeface="Wingdings" pitchFamily="2" charset="2"/>
              <a:buChar char="ü"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Promover la capacitación y actualización de los Servidores Públicos o integrantes adscritos a las Unidades de Transparencia.*</a:t>
            </a:r>
          </a:p>
        </p:txBody>
      </p:sp>
    </p:spTree>
    <p:extLst>
      <p:ext uri="{BB962C8B-B14F-4D97-AF65-F5344CB8AC3E}">
        <p14:creationId xmlns:p14="http://schemas.microsoft.com/office/powerpoint/2010/main" val="40982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578431" y="565375"/>
            <a:ext cx="63722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419"/>
            </a:defPPr>
            <a:lvl1pPr algn="r" fontAlgn="b">
              <a:defRPr sz="2000" b="1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+mj-ea"/>
                <a:cs typeface="Copperplate Gothic Light" pitchFamily="34" charset="0"/>
              </a:defRPr>
            </a:lvl1pPr>
          </a:lstStyle>
          <a:p>
            <a:r>
              <a:rPr lang="es-MX" dirty="0"/>
              <a:t>Del Procedimiento de Acceso a la </a:t>
            </a:r>
            <a:r>
              <a:rPr lang="es-MX" dirty="0" smtClean="0"/>
              <a:t>Información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4977145" y="1871447"/>
            <a:ext cx="118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008272"/>
                </a:solidFill>
                <a:latin typeface="Montserrat" panose="00000500000000000000" pitchFamily="2" charset="0"/>
                <a:cs typeface="Consolas" panose="020B0609020204030204" pitchFamily="49" charset="0"/>
              </a:rPr>
              <a:t>¿Quién?</a:t>
            </a:r>
            <a:endParaRPr lang="es-MX" dirty="0">
              <a:solidFill>
                <a:srgbClr val="008272"/>
              </a:solidFill>
              <a:latin typeface="Montserrat" panose="00000500000000000000" pitchFamily="2" charset="0"/>
              <a:cs typeface="Consolas" panose="020B0609020204030204" pitchFamily="49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993175" y="3349464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008272"/>
                </a:solidFill>
                <a:latin typeface="Montserrat" panose="00000500000000000000" pitchFamily="2" charset="0"/>
                <a:cs typeface="Consolas" panose="020B0609020204030204" pitchFamily="49" charset="0"/>
              </a:rPr>
              <a:t>¿Cómo?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639616" y="2411596"/>
            <a:ext cx="648072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MX" dirty="0">
                <a:latin typeface="Montserrat" panose="00000500000000000000" pitchFamily="2" charset="0"/>
              </a:rPr>
              <a:t>Cualquier persona por sí misma o a través de su representante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639616" y="3861048"/>
            <a:ext cx="648072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Montserrat" panose="00000500000000000000" pitchFamily="2" charset="0"/>
              </a:rPr>
              <a:t>La Plataforma Nacional (</a:t>
            </a:r>
            <a:r>
              <a:rPr lang="es-MX" dirty="0" err="1">
                <a:latin typeface="Montserrat" panose="00000500000000000000" pitchFamily="2" charset="0"/>
              </a:rPr>
              <a:t>INFOMEX</a:t>
            </a:r>
            <a:r>
              <a:rPr lang="es-MX" dirty="0">
                <a:latin typeface="Montserrat" panose="00000500000000000000" pitchFamily="2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Montserrat" panose="00000500000000000000" pitchFamily="2" charset="0"/>
              </a:rPr>
              <a:t>En la oficina u oficinas designadas para ello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Montserrat" panose="00000500000000000000" pitchFamily="2" charset="0"/>
              </a:rPr>
              <a:t>Vía correo electrónico*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Montserrat" panose="00000500000000000000" pitchFamily="2" charset="0"/>
              </a:rPr>
              <a:t>Correo postal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Montserrat" panose="00000500000000000000" pitchFamily="2" charset="0"/>
              </a:rPr>
              <a:t>Mensajería*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Montserrat" panose="00000500000000000000" pitchFamily="2" charset="0"/>
              </a:rPr>
              <a:t>Telégrafo* 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Montserrat" panose="00000500000000000000" pitchFamily="2" charset="0"/>
              </a:rPr>
              <a:t>Verbalmente* o 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>
                <a:latin typeface="Montserrat" panose="00000500000000000000" pitchFamily="2" charset="0"/>
              </a:rPr>
              <a:t>Cualquier medio aprobado por el Sistema Nacional</a:t>
            </a:r>
          </a:p>
        </p:txBody>
      </p:sp>
    </p:spTree>
    <p:extLst>
      <p:ext uri="{BB962C8B-B14F-4D97-AF65-F5344CB8AC3E}">
        <p14:creationId xmlns:p14="http://schemas.microsoft.com/office/powerpoint/2010/main" val="7505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67093658"/>
              </p:ext>
            </p:extLst>
          </p:nvPr>
        </p:nvGraphicFramePr>
        <p:xfrm>
          <a:off x="2711624" y="19421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10244686" y="626505"/>
            <a:ext cx="1164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/>
            <a:r>
              <a:rPr lang="es-MX" sz="20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+mj-ea"/>
                <a:cs typeface="Copperplate Gothic Light" pitchFamily="34" charset="0"/>
              </a:rPr>
              <a:t>Plazos</a:t>
            </a:r>
            <a:endParaRPr lang="es-MX" sz="2000" b="1" dirty="0">
              <a:solidFill>
                <a:schemeClr val="bg1">
                  <a:lumMod val="95000"/>
                </a:schemeClr>
              </a:solidFill>
              <a:latin typeface="Montserrat" panose="00000500000000000000" pitchFamily="2" charset="0"/>
              <a:ea typeface="+mj-ea"/>
              <a:cs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8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32 Conector recto de flecha"/>
          <p:cNvCxnSpPr>
            <a:endCxn id="30" idx="0"/>
          </p:cNvCxnSpPr>
          <p:nvPr/>
        </p:nvCxnSpPr>
        <p:spPr>
          <a:xfrm>
            <a:off x="7824192" y="3320618"/>
            <a:ext cx="0" cy="858623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>
            <a:off x="3791744" y="3310778"/>
            <a:ext cx="0" cy="858623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5879550" y="613811"/>
            <a:ext cx="5832648" cy="369332"/>
          </a:xfrm>
        </p:spPr>
        <p:txBody>
          <a:bodyPr wrap="square">
            <a:spAutoFit/>
          </a:bodyPr>
          <a:lstStyle/>
          <a:p>
            <a:pPr fontAlgn="b"/>
            <a:r>
              <a:rPr lang="es-MX" sz="20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Copperplate Gothic Light" pitchFamily="34" charset="0"/>
              </a:rPr>
              <a:t>Limitaciones del Acceso a la Información</a:t>
            </a: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2027122" y="1934308"/>
            <a:ext cx="7704856" cy="158998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>
            <a:lvl1pPr marL="1588" indent="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5750" indent="-182563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22300" indent="-182563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93750" indent="-182563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92188" indent="-182563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73163" indent="-182563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4138" indent="-1825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44638" indent="-182563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tabLst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17675" indent="-182563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itchFamily="34" charset="0"/>
              <a:buChar char="•"/>
              <a:tabLst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Times" pitchFamily="18" charset="0"/>
              <a:buNone/>
            </a:pPr>
            <a:r>
              <a:rPr lang="es-E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	</a:t>
            </a:r>
            <a:r>
              <a:rPr lang="es-ES" sz="1800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Tales </a:t>
            </a:r>
            <a:r>
              <a:rPr lang="es-ES" sz="1800" b="1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LIMITACIONES</a:t>
            </a:r>
            <a:r>
              <a:rPr lang="es-ES" sz="1800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 se prevén desde la propia </a:t>
            </a:r>
            <a:r>
              <a:rPr lang="es-ES" sz="1800" b="1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Constitución</a:t>
            </a:r>
            <a:r>
              <a:rPr lang="es-ES" sz="1800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 y que deben estar de acuerdo con los </a:t>
            </a:r>
            <a:r>
              <a:rPr lang="es-ES" sz="1800" b="1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tratados internacionales</a:t>
            </a:r>
            <a:r>
              <a:rPr lang="es-ES" sz="1800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, en caso contrario prevalecerá el que más beneficie a la persona </a:t>
            </a:r>
            <a:r>
              <a:rPr lang="es-ES" sz="1800" i="1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(principio pro persona)</a:t>
            </a:r>
            <a:r>
              <a:rPr lang="es-ES" sz="1800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</a:p>
        </p:txBody>
      </p:sp>
      <p:sp>
        <p:nvSpPr>
          <p:cNvPr id="30" name="2 Marcador de contenido"/>
          <p:cNvSpPr txBox="1">
            <a:spLocks/>
          </p:cNvSpPr>
          <p:nvPr/>
        </p:nvSpPr>
        <p:spPr>
          <a:xfrm>
            <a:off x="5915980" y="4179241"/>
            <a:ext cx="3816424" cy="1298367"/>
          </a:xfrm>
          <a:prstGeom prst="roundRect">
            <a:avLst/>
          </a:prstGeom>
          <a:solidFill>
            <a:srgbClr val="00728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dirty="0">
                <a:solidFill>
                  <a:schemeClr val="bg1"/>
                </a:solidFill>
                <a:latin typeface="Montserrat" panose="00000500000000000000" pitchFamily="2" charset="0"/>
              </a:rPr>
              <a:t>La </a:t>
            </a:r>
            <a:r>
              <a:rPr lang="es-ES" b="1" dirty="0">
                <a:solidFill>
                  <a:schemeClr val="bg1"/>
                </a:solidFill>
                <a:latin typeface="Montserrat" panose="00000500000000000000" pitchFamily="2" charset="0"/>
              </a:rPr>
              <a:t>vida privada y datos personales</a:t>
            </a:r>
            <a:r>
              <a:rPr lang="es-ES" dirty="0">
                <a:solidFill>
                  <a:schemeClr val="bg1"/>
                </a:solidFill>
                <a:latin typeface="Montserrat" panose="00000500000000000000" pitchFamily="2" charset="0"/>
              </a:rPr>
              <a:t>, así como la entregada por los particulares como </a:t>
            </a:r>
            <a:r>
              <a:rPr lang="es-ES" b="1" dirty="0">
                <a:solidFill>
                  <a:schemeClr val="bg1"/>
                </a:solidFill>
                <a:latin typeface="Montserrat" panose="00000500000000000000" pitchFamily="2" charset="0"/>
              </a:rPr>
              <a:t>confidencial.</a:t>
            </a:r>
          </a:p>
        </p:txBody>
      </p:sp>
      <p:pic>
        <p:nvPicPr>
          <p:cNvPr id="6" name="Picture 2" descr="http://altaescuelacristiana.com/blog/wp-content/uploads/2010/11/CONFIDENCIAL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8765" y="5628364"/>
            <a:ext cx="1405962" cy="100838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1" name="2 Marcador de contenido"/>
          <p:cNvSpPr txBox="1">
            <a:spLocks/>
          </p:cNvSpPr>
          <p:nvPr/>
        </p:nvSpPr>
        <p:spPr>
          <a:xfrm>
            <a:off x="1919536" y="4179241"/>
            <a:ext cx="3816424" cy="1298367"/>
          </a:xfrm>
          <a:prstGeom prst="roundRect">
            <a:avLst/>
          </a:prstGeom>
          <a:solidFill>
            <a:srgbClr val="E2DCE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s-MX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Reservas </a:t>
            </a:r>
            <a:r>
              <a:rPr lang="es-MX" b="1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temporales y excepcionales</a:t>
            </a:r>
            <a:r>
              <a:rPr lang="es-MX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 motivadas en el </a:t>
            </a:r>
            <a:r>
              <a:rPr lang="es-MX" b="1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interés público.</a:t>
            </a:r>
          </a:p>
        </p:txBody>
      </p:sp>
      <p:pic>
        <p:nvPicPr>
          <p:cNvPr id="32" name="Picture 2" descr="C:\Users\sarai.cruz\Desktop\usb\IMAGENES\SECRE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2536" y="5592910"/>
            <a:ext cx="1287512" cy="864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910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649848" y="2951505"/>
            <a:ext cx="214310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Clasificación:</a:t>
            </a:r>
          </a:p>
        </p:txBody>
      </p:sp>
      <p:sp>
        <p:nvSpPr>
          <p:cNvPr id="4" name="3 Flecha derecha"/>
          <p:cNvSpPr/>
          <p:nvPr/>
        </p:nvSpPr>
        <p:spPr>
          <a:xfrm>
            <a:off x="5303913" y="2023933"/>
            <a:ext cx="642937" cy="285750"/>
          </a:xfrm>
          <a:prstGeom prst="rightArrow">
            <a:avLst/>
          </a:prstGeom>
          <a:solidFill>
            <a:srgbClr val="6C5578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743056" y="1541607"/>
            <a:ext cx="1224136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un plazo 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máximo de 5 años</a:t>
            </a:r>
          </a:p>
          <a:p>
            <a:pPr algn="ctr">
              <a:defRPr/>
            </a:pP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101 LGTAIP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542344" y="3335683"/>
            <a:ext cx="23397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600" dirty="0">
                <a:latin typeface="+mj-lt"/>
              </a:rPr>
              <a:t>Proceso mediante el cual el sujeto obligado determina que la información en su poder actualiza alguno de los supuestos de reserva o confidencialidad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87755" y="1952650"/>
            <a:ext cx="128588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Reservada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844879" y="5102651"/>
            <a:ext cx="157163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Confidencial</a:t>
            </a:r>
          </a:p>
        </p:txBody>
      </p:sp>
      <p:sp>
        <p:nvSpPr>
          <p:cNvPr id="9" name="8 Flecha derecha"/>
          <p:cNvSpPr/>
          <p:nvPr/>
        </p:nvSpPr>
        <p:spPr>
          <a:xfrm rot="19083244">
            <a:off x="3429002" y="2487483"/>
            <a:ext cx="642937" cy="285750"/>
          </a:xfrm>
          <a:prstGeom prst="rightArrow">
            <a:avLst/>
          </a:prstGeom>
          <a:solidFill>
            <a:srgbClr val="6C5578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Flecha derecha"/>
          <p:cNvSpPr/>
          <p:nvPr/>
        </p:nvSpPr>
        <p:spPr>
          <a:xfrm rot="1414937">
            <a:off x="3332709" y="5242205"/>
            <a:ext cx="642938" cy="285750"/>
          </a:xfrm>
          <a:prstGeom prst="rightArrow">
            <a:avLst/>
          </a:prstGeom>
          <a:solidFill>
            <a:srgbClr val="6C5578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059810" y="2309683"/>
            <a:ext cx="124410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113 LGTAIP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018858" y="1666747"/>
            <a:ext cx="2021359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15000"/>
              </a:spcBef>
              <a:buClr>
                <a:srgbClr val="6600CC"/>
              </a:buClr>
              <a:buSzPct val="100000"/>
              <a:defRPr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causales de reserva se deberán fundar y motivar, a través de la prueba de daño</a:t>
            </a:r>
          </a:p>
        </p:txBody>
      </p:sp>
      <p:sp>
        <p:nvSpPr>
          <p:cNvPr id="13" name="12 Flecha derecha"/>
          <p:cNvSpPr/>
          <p:nvPr/>
        </p:nvSpPr>
        <p:spPr>
          <a:xfrm>
            <a:off x="8040233" y="2023933"/>
            <a:ext cx="642937" cy="285750"/>
          </a:xfrm>
          <a:prstGeom prst="rightArrow">
            <a:avLst/>
          </a:prstGeom>
          <a:solidFill>
            <a:srgbClr val="6C5578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151784" y="5459283"/>
            <a:ext cx="1225650" cy="52322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116 LGTAIP</a:t>
            </a:r>
          </a:p>
        </p:txBody>
      </p:sp>
      <p:sp>
        <p:nvSpPr>
          <p:cNvPr id="17" name="16 Flecha derecha"/>
          <p:cNvSpPr/>
          <p:nvPr/>
        </p:nvSpPr>
        <p:spPr>
          <a:xfrm>
            <a:off x="5416552" y="5173533"/>
            <a:ext cx="642937" cy="285750"/>
          </a:xfrm>
          <a:prstGeom prst="rightArrow">
            <a:avLst/>
          </a:prstGeom>
          <a:solidFill>
            <a:srgbClr val="6C5578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096001" y="4816346"/>
            <a:ext cx="1692125" cy="181588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que contiene datos personales concernientes a una persona identificada o identificables.</a:t>
            </a:r>
          </a:p>
          <a:p>
            <a:pPr algn="ctr">
              <a:defRPr/>
            </a:pP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Secretos -</a:t>
            </a:r>
            <a:endParaRPr lang="es-MX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8345489" y="4101972"/>
            <a:ext cx="1566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está sujeta a temporalidad 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8400256" y="5152176"/>
            <a:ext cx="1566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difusión sólo es posible con el 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consentimiento expreso del particular titular </a:t>
            </a: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los DP.</a:t>
            </a:r>
          </a:p>
        </p:txBody>
      </p:sp>
      <p:sp>
        <p:nvSpPr>
          <p:cNvPr id="26" name="3 Título"/>
          <p:cNvSpPr>
            <a:spLocks noGrp="1"/>
          </p:cNvSpPr>
          <p:nvPr>
            <p:ph type="title"/>
          </p:nvPr>
        </p:nvSpPr>
        <p:spPr>
          <a:xfrm>
            <a:off x="5882054" y="688145"/>
            <a:ext cx="5912159" cy="36933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fontAlgn="b"/>
            <a:r>
              <a:rPr lang="es-MX" sz="20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Copperplate Gothic Light" pitchFamily="34" charset="0"/>
              </a:rPr>
              <a:t>Clasificación de la Información</a:t>
            </a:r>
          </a:p>
        </p:txBody>
      </p:sp>
      <p:sp>
        <p:nvSpPr>
          <p:cNvPr id="27" name="26 Flecha derecha"/>
          <p:cNvSpPr/>
          <p:nvPr/>
        </p:nvSpPr>
        <p:spPr>
          <a:xfrm rot="1485673">
            <a:off x="7901188" y="5711554"/>
            <a:ext cx="642937" cy="142875"/>
          </a:xfrm>
          <a:prstGeom prst="rightArrow">
            <a:avLst/>
          </a:prstGeom>
          <a:solidFill>
            <a:srgbClr val="6C5578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27 Flecha derecha"/>
          <p:cNvSpPr/>
          <p:nvPr/>
        </p:nvSpPr>
        <p:spPr>
          <a:xfrm rot="19206220">
            <a:off x="7939195" y="4776123"/>
            <a:ext cx="642937" cy="142875"/>
          </a:xfrm>
          <a:prstGeom prst="rightArrow">
            <a:avLst/>
          </a:prstGeom>
          <a:solidFill>
            <a:srgbClr val="6C5578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9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10680" y="485456"/>
            <a:ext cx="812305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419"/>
            </a:defPPr>
            <a:lvl1pPr algn="r" fontAlgn="b">
              <a:defRPr sz="2000" b="1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+mj-ea"/>
                <a:cs typeface="Copperplate Gothic Light" pitchFamily="34" charset="0"/>
              </a:defRPr>
            </a:lvl1pPr>
          </a:lstStyle>
          <a:p>
            <a:r>
              <a:rPr lang="es-ES" dirty="0"/>
              <a:t>Tratados Internacionales </a:t>
            </a:r>
            <a:r>
              <a:rPr lang="es-ES" dirty="0" smtClean="0"/>
              <a:t>en</a:t>
            </a:r>
          </a:p>
          <a:p>
            <a:r>
              <a:rPr lang="es-ES" dirty="0" smtClean="0"/>
              <a:t>Derecho </a:t>
            </a:r>
            <a:r>
              <a:rPr lang="es-ES" dirty="0"/>
              <a:t>a la Información 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971574971"/>
              </p:ext>
            </p:extLst>
          </p:nvPr>
        </p:nvGraphicFramePr>
        <p:xfrm>
          <a:off x="1622360" y="1493733"/>
          <a:ext cx="9359232" cy="512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95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78" y="2255429"/>
            <a:ext cx="2333879" cy="124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917520" y="2109824"/>
            <a:ext cx="5976664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La argumentación y fundamentación realizada por los sujetos obligados tendiente a 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acreditar que la divulgación de información lesiona el interés jurídicamente protegido</a:t>
            </a: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por la normativa aplicable y que el daño que puede producirse con la publicidad de la información es mayor que el interés de conocerla.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565878" y="1771270"/>
            <a:ext cx="2286016" cy="338554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Prueba de daño</a:t>
            </a:r>
          </a:p>
        </p:txBody>
      </p:sp>
      <p:sp>
        <p:nvSpPr>
          <p:cNvPr id="6" name="7 Rectángulo"/>
          <p:cNvSpPr/>
          <p:nvPr/>
        </p:nvSpPr>
        <p:spPr>
          <a:xfrm>
            <a:off x="3917520" y="4298320"/>
            <a:ext cx="5976664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La argumentación y fundamentación realizada por los sujetos obligados, mediante un 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ejercicio de ponderación</a:t>
            </a: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, tendiente a 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acreditar que el beneficio que reporta dar a conocer la información confidencial </a:t>
            </a: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pedida o </a:t>
            </a:r>
            <a:r>
              <a: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solicitada es mayor que el daño que su divulgación general en los derechos de las personas.</a:t>
            </a:r>
          </a:p>
        </p:txBody>
      </p:sp>
      <p:sp>
        <p:nvSpPr>
          <p:cNvPr id="7" name="8 Rectángulo"/>
          <p:cNvSpPr/>
          <p:nvPr/>
        </p:nvSpPr>
        <p:spPr>
          <a:xfrm>
            <a:off x="1613741" y="4785327"/>
            <a:ext cx="2286016" cy="584775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Prueba de interés público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8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791744" y="2335078"/>
            <a:ext cx="5976664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Documento a partir del que se otorga acceso a la información, en el que se testan partes o secciones clasificadas, indicando el contenido de éstas de manera genérica, fundando y motivando la reserva o confidencialidad.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573032" y="1742609"/>
            <a:ext cx="2286016" cy="338554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Versión pública</a:t>
            </a:r>
          </a:p>
        </p:txBody>
      </p:sp>
      <p:sp>
        <p:nvSpPr>
          <p:cNvPr id="6" name="7 Rectángulo"/>
          <p:cNvSpPr/>
          <p:nvPr/>
        </p:nvSpPr>
        <p:spPr>
          <a:xfrm>
            <a:off x="3917520" y="4781898"/>
            <a:ext cx="5976664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La omisión o supresión de la información clasificada como reservada o confidencial, empleando sistemas o medios que impidan la recuperación o visualización de ésta.</a:t>
            </a:r>
            <a:endParaRPr lang="es-MX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7" name="8 Rectángulo"/>
          <p:cNvSpPr/>
          <p:nvPr/>
        </p:nvSpPr>
        <p:spPr>
          <a:xfrm>
            <a:off x="1631504" y="5151230"/>
            <a:ext cx="2286016" cy="338554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Testar</a:t>
            </a:r>
          </a:p>
        </p:txBody>
      </p:sp>
      <p:pic>
        <p:nvPicPr>
          <p:cNvPr id="1026" name="Picture 2" descr="Resultado de imagen para version pu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2335078"/>
            <a:ext cx="1881039" cy="188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3 Título"/>
          <p:cNvSpPr txBox="1">
            <a:spLocks/>
          </p:cNvSpPr>
          <p:nvPr/>
        </p:nvSpPr>
        <p:spPr>
          <a:xfrm>
            <a:off x="7605345" y="639701"/>
            <a:ext cx="4049625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fontAlgn="b"/>
            <a:r>
              <a:rPr lang="es-MX" sz="200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Copperplate Gothic Light" pitchFamily="34" charset="0"/>
              </a:rPr>
              <a:t>Conceptos y Definiciones </a:t>
            </a:r>
            <a:endParaRPr lang="es-MX" sz="2000" dirty="0">
              <a:solidFill>
                <a:schemeClr val="bg1">
                  <a:lumMod val="95000"/>
                </a:schemeClr>
              </a:solidFill>
              <a:latin typeface="Montserrat" panose="00000500000000000000" pitchFamily="2" charset="0"/>
              <a:cs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4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227449" y="656903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419"/>
            </a:defPPr>
            <a:lvl1pPr algn="r" fontAlgn="b">
              <a:defRPr sz="2000" b="1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+mj-ea"/>
                <a:cs typeface="Copperplate Gothic Light" pitchFamily="34" charset="0"/>
              </a:defRPr>
            </a:lvl1pPr>
          </a:lstStyle>
          <a:p>
            <a:r>
              <a:rPr lang="es-ES" dirty="0"/>
              <a:t>¿Quién Clasifica la Información?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068561" y="2886880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0000"/>
                </a:solidFill>
                <a:latin typeface="Montserrat" panose="00000500000000000000" pitchFamily="2" charset="0"/>
              </a:rPr>
              <a:t>Los titulares de las Áreas de los sujetos obligados </a:t>
            </a:r>
            <a:r>
              <a:rPr lang="es-MX" dirty="0">
                <a:solidFill>
                  <a:srgbClr val="000000"/>
                </a:solidFill>
                <a:latin typeface="Montserrat" panose="00000500000000000000" pitchFamily="2" charset="0"/>
              </a:rPr>
              <a:t>serán los responsables de clasificar la información, de conformidad con lo dispuesto en la LGTAIP, la Ley Federal y de las Entidades Federativas.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927572" y="1602614"/>
            <a:ext cx="1972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Art.100 LGTAIP</a:t>
            </a:r>
            <a:endParaRPr lang="es-MX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1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856033" y="1745206"/>
            <a:ext cx="63367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600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¿Cuándo se clasifica la información ? Art.106 LGTAIP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856033" y="2262296"/>
            <a:ext cx="676875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15000"/>
              </a:spcBef>
              <a:buClr>
                <a:srgbClr val="6600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MX" sz="1600" dirty="0">
                <a:latin typeface="Montserrat" panose="00000500000000000000" pitchFamily="2" charset="0"/>
              </a:rPr>
              <a:t>Cuando se reciba una solicitud de acceso a la información.</a:t>
            </a:r>
          </a:p>
          <a:p>
            <a:pPr marL="342900" indent="-342900">
              <a:lnSpc>
                <a:spcPct val="90000"/>
              </a:lnSpc>
              <a:spcBef>
                <a:spcPct val="15000"/>
              </a:spcBef>
              <a:buClr>
                <a:srgbClr val="6600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MX" sz="1600" dirty="0">
                <a:latin typeface="Montserrat" panose="00000500000000000000" pitchFamily="2" charset="0"/>
              </a:rPr>
              <a:t>Se determine mediante resolución de autoridad competente.</a:t>
            </a:r>
          </a:p>
          <a:p>
            <a:pPr marL="342900" indent="-342900">
              <a:lnSpc>
                <a:spcPct val="90000"/>
              </a:lnSpc>
              <a:spcBef>
                <a:spcPct val="15000"/>
              </a:spcBef>
              <a:buClr>
                <a:srgbClr val="6600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MX" sz="1600" dirty="0">
                <a:latin typeface="Montserrat" panose="00000500000000000000" pitchFamily="2" charset="0"/>
              </a:rPr>
              <a:t>Se generen versiones públicas para dar cumplimiento a las obligaciones de transparencia.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856033" y="3991099"/>
            <a:ext cx="60486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600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¿Cómo se clasifica la información?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069623" y="4496342"/>
            <a:ext cx="68052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Tomando en consideración:</a:t>
            </a:r>
          </a:p>
          <a:p>
            <a:pPr algn="ctr">
              <a:defRPr/>
            </a:pPr>
            <a:endParaRPr lang="es-MX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  <a:p>
            <a:pPr marL="177800" indent="-177800">
              <a:buBlip>
                <a:blip r:embed="rId2"/>
              </a:buBlip>
              <a:defRPr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Prueba de daño.</a:t>
            </a:r>
            <a:endParaRPr lang="es-MX" sz="1600" i="1" dirty="0">
              <a:latin typeface="Montserrat" panose="00000500000000000000" pitchFamily="2" charset="0"/>
            </a:endParaRPr>
          </a:p>
          <a:p>
            <a:pPr marL="177800" indent="-177800">
              <a:buBlip>
                <a:blip r:embed="rId2"/>
              </a:buBlip>
              <a:defRPr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La LFTAIPG y su reglamento / Leyes Estatales.</a:t>
            </a:r>
          </a:p>
          <a:p>
            <a:pPr marL="177800" indent="-177800">
              <a:buBlip>
                <a:blip r:embed="rId2"/>
              </a:buBlip>
              <a:defRPr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Los lineamientos generales que emita el Sistema Nacional en materia de clasificación de la información reservada y confidencial y, para la elaboración de versiones públicas.</a:t>
            </a:r>
          </a:p>
          <a:p>
            <a:pPr marL="177800" indent="-177800">
              <a:buBlip>
                <a:blip r:embed="rId2"/>
              </a:buBlip>
              <a:defRPr/>
            </a:pPr>
            <a:r>
              <a: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Los criterios que emita el Comité de Transparencia.</a:t>
            </a:r>
          </a:p>
        </p:txBody>
      </p:sp>
      <p:pic>
        <p:nvPicPr>
          <p:cNvPr id="7" name="Picture 2" descr="http://3.bp.blogspot.com/_Vfn51-EgJac/TM3iwGj3qOI/AAAAAAAAAXo/W2pdLbqdHdo/s320/document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2538101"/>
            <a:ext cx="936104" cy="936104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8" name="8 Imagen" descr="LEY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532982">
            <a:off x="1645309" y="4771626"/>
            <a:ext cx="1513872" cy="67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3 Título"/>
          <p:cNvSpPr>
            <a:spLocks noGrp="1"/>
          </p:cNvSpPr>
          <p:nvPr>
            <p:ph type="title"/>
          </p:nvPr>
        </p:nvSpPr>
        <p:spPr>
          <a:xfrm>
            <a:off x="7636683" y="696598"/>
            <a:ext cx="4104456" cy="369332"/>
          </a:xfrm>
        </p:spPr>
        <p:txBody>
          <a:bodyPr wrap="square">
            <a:spAutoFit/>
          </a:bodyPr>
          <a:lstStyle/>
          <a:p>
            <a:pPr fontAlgn="b"/>
            <a:r>
              <a:rPr lang="es-MX" sz="2000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Copperplate Gothic Light" pitchFamily="34" charset="0"/>
              </a:rPr>
              <a:t>¿Cuándo </a:t>
            </a:r>
            <a:r>
              <a:rPr lang="es-MX" sz="20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Copperplate Gothic Light" pitchFamily="34" charset="0"/>
              </a:rPr>
              <a:t>y cómo </a:t>
            </a:r>
            <a:r>
              <a:rPr lang="es-MX" sz="2000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Copperplate Gothic Light" pitchFamily="34" charset="0"/>
              </a:rPr>
              <a:t>clasificar?</a:t>
            </a:r>
            <a:endParaRPr lang="es-MX" sz="2000" dirty="0">
              <a:solidFill>
                <a:schemeClr val="bg1">
                  <a:lumMod val="95000"/>
                </a:schemeClr>
              </a:solidFill>
              <a:latin typeface="Montserrat" panose="00000500000000000000" pitchFamily="2" charset="0"/>
              <a:cs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893341" y="636833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419"/>
            </a:defPPr>
            <a:lvl1pPr algn="r" fontAlgn="b">
              <a:defRPr sz="2000" b="1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+mj-ea"/>
                <a:cs typeface="Copperplate Gothic Light" pitchFamily="34" charset="0"/>
              </a:defRPr>
            </a:lvl1pPr>
          </a:lstStyle>
          <a:p>
            <a:r>
              <a:rPr lang="es-ES" dirty="0"/>
              <a:t>Periodo de clasificación de reserva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787206" y="2254723"/>
            <a:ext cx="83767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Montserrat" panose="00000500000000000000" pitchFamily="2" charset="0"/>
              </a:rPr>
              <a:t>La información clasificada como reservada, según el artículo 113 de l LGTAIP, podrá permanecer con tal carácter </a:t>
            </a:r>
            <a:r>
              <a:rPr lang="es-MX" b="1" dirty="0">
                <a:solidFill>
                  <a:srgbClr val="000000"/>
                </a:solidFill>
                <a:latin typeface="Montserrat" panose="00000500000000000000" pitchFamily="2" charset="0"/>
              </a:rPr>
              <a:t>hasta por un periodo de cinco años.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Montserrat" panose="00000500000000000000" pitchFamily="2" charset="0"/>
              </a:rPr>
              <a:t> El periodo de reserva correrá a partir de la fecha en que se clasifica el documento.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latin typeface="Montserrat" panose="000005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b="1" dirty="0">
                <a:latin typeface="Montserrat" panose="00000500000000000000" pitchFamily="2" charset="0"/>
              </a:rPr>
              <a:t>Excepcionalmente</a:t>
            </a:r>
            <a:r>
              <a:rPr lang="es-MX" dirty="0">
                <a:latin typeface="Montserrat" panose="00000500000000000000" pitchFamily="2" charset="0"/>
              </a:rPr>
              <a:t>, los sujetos obligados, con la aprobación de su Comité de Transparencia, </a:t>
            </a:r>
            <a:r>
              <a:rPr lang="es-MX" b="1" dirty="0">
                <a:latin typeface="Montserrat" panose="00000500000000000000" pitchFamily="2" charset="0"/>
              </a:rPr>
              <a:t>podrán ampliar el periodo de reserva hasta por un plazo de cinco años adicionales</a:t>
            </a:r>
            <a:r>
              <a:rPr lang="es-MX" dirty="0">
                <a:latin typeface="Montserrat" panose="00000500000000000000" pitchFamily="2" charset="0"/>
              </a:rPr>
              <a:t>, siempre y cuando justifiquen que subsisten las causas que dieron origen a su clasificación, </a:t>
            </a:r>
            <a:r>
              <a:rPr lang="es-MX" b="1" dirty="0">
                <a:latin typeface="Montserrat" panose="00000500000000000000" pitchFamily="2" charset="0"/>
              </a:rPr>
              <a:t>mediante la aplicación de una prueba de daño. </a:t>
            </a:r>
          </a:p>
        </p:txBody>
      </p:sp>
    </p:spTree>
    <p:extLst>
      <p:ext uri="{BB962C8B-B14F-4D97-AF65-F5344CB8AC3E}">
        <p14:creationId xmlns:p14="http://schemas.microsoft.com/office/powerpoint/2010/main" val="4570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042811" y="615329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419"/>
            </a:defPPr>
            <a:lvl1pPr algn="r" fontAlgn="b">
              <a:defRPr sz="2000" b="1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+mj-ea"/>
                <a:cs typeface="Copperplate Gothic Light" pitchFamily="34" charset="0"/>
              </a:defRPr>
            </a:lvl1pPr>
          </a:lstStyle>
          <a:p>
            <a:r>
              <a:rPr lang="es-ES" dirty="0"/>
              <a:t>Versiones Públicas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485900" y="2611098"/>
            <a:ext cx="806648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Montserrat" panose="00000500000000000000" pitchFamily="2" charset="0"/>
              </a:rPr>
              <a:t>Cuando un </a:t>
            </a:r>
            <a:r>
              <a:rPr lang="es-MX" b="1" dirty="0">
                <a:solidFill>
                  <a:srgbClr val="000000"/>
                </a:solidFill>
                <a:latin typeface="Montserrat" panose="00000500000000000000" pitchFamily="2" charset="0"/>
              </a:rPr>
              <a:t>Documento contenga partes o secciones reservadas o confidenciales</a:t>
            </a:r>
            <a:r>
              <a:rPr lang="es-MX" dirty="0">
                <a:solidFill>
                  <a:srgbClr val="000000"/>
                </a:solidFill>
                <a:latin typeface="Montserrat" panose="00000500000000000000" pitchFamily="2" charset="0"/>
              </a:rPr>
              <a:t>, los sujetos obligados, para efectos de atender una solicitud de información</a:t>
            </a:r>
            <a:r>
              <a:rPr lang="es-MX" b="1" dirty="0">
                <a:solidFill>
                  <a:srgbClr val="000000"/>
                </a:solidFill>
                <a:latin typeface="Montserrat" panose="00000500000000000000" pitchFamily="2" charset="0"/>
              </a:rPr>
              <a:t>, deberán elaborar una Versión Pública en la que se testen las partes o secciones clasificadas</a:t>
            </a:r>
            <a:r>
              <a:rPr lang="es-MX" dirty="0">
                <a:solidFill>
                  <a:srgbClr val="000000"/>
                </a:solidFill>
                <a:latin typeface="Montserrat" panose="00000500000000000000" pitchFamily="2" charset="0"/>
              </a:rPr>
              <a:t>, indicando su contenido de manera genérica y </a:t>
            </a:r>
            <a:r>
              <a:rPr lang="es-MX" b="1" dirty="0">
                <a:solidFill>
                  <a:srgbClr val="000000"/>
                </a:solidFill>
                <a:latin typeface="Montserrat" panose="00000500000000000000" pitchFamily="2" charset="0"/>
              </a:rPr>
              <a:t>fundando y motivando su clasificación</a:t>
            </a:r>
            <a:r>
              <a:rPr lang="es-MX" dirty="0">
                <a:solidFill>
                  <a:srgbClr val="000000"/>
                </a:solidFill>
                <a:latin typeface="Montserrat" panose="00000500000000000000" pitchFamily="2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Montserrat" panose="00000500000000000000" pitchFamily="2" charset="0"/>
              </a:rPr>
              <a:t>La versión pública </a:t>
            </a:r>
            <a:r>
              <a:rPr lang="es-MX" b="1" dirty="0">
                <a:solidFill>
                  <a:srgbClr val="000000"/>
                </a:solidFill>
                <a:latin typeface="Montserrat" panose="00000500000000000000" pitchFamily="2" charset="0"/>
              </a:rPr>
              <a:t>deberá ser aprobada por el Comité de Transparencia</a:t>
            </a:r>
            <a:r>
              <a:rPr lang="es-MX" dirty="0">
                <a:solidFill>
                  <a:srgbClr val="000000"/>
                </a:solidFill>
                <a:latin typeface="Montserrat" panose="00000500000000000000" pitchFamily="2" charset="0"/>
              </a:rPr>
              <a:t> del sujeto obligado.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Montserrat" panose="00000500000000000000" pitchFamily="2" charset="0"/>
              </a:rPr>
              <a:t>La información contenida en las </a:t>
            </a:r>
            <a:r>
              <a:rPr lang="es-MX" b="1" dirty="0">
                <a:solidFill>
                  <a:srgbClr val="000000"/>
                </a:solidFill>
                <a:latin typeface="Montserrat" panose="00000500000000000000" pitchFamily="2" charset="0"/>
              </a:rPr>
              <a:t>obligaciones de transparencia no podrá omitirse en las versiones públicas</a:t>
            </a:r>
            <a:r>
              <a:rPr lang="es-MX" dirty="0">
                <a:solidFill>
                  <a:srgbClr val="000000"/>
                </a:solidFill>
                <a:latin typeface="Montserrat" panose="00000500000000000000" pitchFamily="2" charset="0"/>
              </a:rPr>
              <a:t>. </a:t>
            </a:r>
            <a:r>
              <a:rPr lang="es-MX" u="sng" dirty="0">
                <a:solidFill>
                  <a:srgbClr val="000000"/>
                </a:solidFill>
                <a:latin typeface="Montserrat" panose="00000500000000000000" pitchFamily="2" charset="0"/>
              </a:rPr>
              <a:t>(existen obligaciones de transparencia en versión pública)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552384" y="1466629"/>
            <a:ext cx="2177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Art.111 y 112 LGTAIP</a:t>
            </a:r>
            <a:endParaRPr lang="es-MX" sz="1600" dirty="0">
              <a:latin typeface="Montserrat" panose="00000500000000000000" pitchFamily="2" charset="0"/>
            </a:endParaRPr>
          </a:p>
        </p:txBody>
      </p:sp>
      <p:sp>
        <p:nvSpPr>
          <p:cNvPr id="5" name="2 CuadroTexto"/>
          <p:cNvSpPr txBox="1"/>
          <p:nvPr/>
        </p:nvSpPr>
        <p:spPr>
          <a:xfrm>
            <a:off x="2254075" y="2031343"/>
            <a:ext cx="6336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¿Cuándo se genera una Versión Pública?</a:t>
            </a:r>
          </a:p>
        </p:txBody>
      </p:sp>
    </p:spTree>
    <p:extLst>
      <p:ext uri="{BB962C8B-B14F-4D97-AF65-F5344CB8AC3E}">
        <p14:creationId xmlns:p14="http://schemas.microsoft.com/office/powerpoint/2010/main" val="27715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687779" y="589977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419"/>
            </a:defPPr>
            <a:lvl1pPr algn="r" fontAlgn="b">
              <a:defRPr sz="2000" b="1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+mj-ea"/>
                <a:cs typeface="Copperplate Gothic Light" pitchFamily="34" charset="0"/>
              </a:defRPr>
            </a:lvl1pPr>
          </a:lstStyle>
          <a:p>
            <a:r>
              <a:rPr lang="es-ES" dirty="0"/>
              <a:t>Clases de Versiones Públicas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466326" y="1630464"/>
            <a:ext cx="6336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Documentos impresos: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043851" y="2176919"/>
            <a:ext cx="7416824" cy="212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15000"/>
              </a:spcBef>
              <a:buClr>
                <a:srgbClr val="6600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MX" dirty="0">
                <a:latin typeface="Montserrat" panose="00000500000000000000" pitchFamily="2" charset="0"/>
              </a:rPr>
              <a:t>En caso de que únicamente se posea en versión impresa, deberá fotocopiarse y sobre éste deberán testarse las palabras, párrafos o renglones que sean clasificados, debiendo anotar al lado del texto omitido, una referencia numérica.</a:t>
            </a:r>
          </a:p>
          <a:p>
            <a:pPr marL="342900" indent="-342900" algn="just">
              <a:lnSpc>
                <a:spcPct val="90000"/>
              </a:lnSpc>
              <a:spcBef>
                <a:spcPct val="15000"/>
              </a:spcBef>
              <a:buClr>
                <a:srgbClr val="6600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MX" dirty="0">
                <a:latin typeface="Montserrat" panose="00000500000000000000" pitchFamily="2" charset="0"/>
              </a:rPr>
              <a:t>La información deberá protegerse con los medios idóneos con que se cuente, de tal forma que no permita la revelación de la información clasificada.</a:t>
            </a:r>
          </a:p>
        </p:txBody>
      </p:sp>
      <p:sp>
        <p:nvSpPr>
          <p:cNvPr id="5" name="2 CuadroTexto"/>
          <p:cNvSpPr txBox="1"/>
          <p:nvPr/>
        </p:nvSpPr>
        <p:spPr>
          <a:xfrm>
            <a:off x="2583911" y="4774953"/>
            <a:ext cx="6336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Documentos impresos:</a:t>
            </a:r>
          </a:p>
        </p:txBody>
      </p:sp>
      <p:sp>
        <p:nvSpPr>
          <p:cNvPr id="6" name="3 Rectángulo"/>
          <p:cNvSpPr/>
          <p:nvPr/>
        </p:nvSpPr>
        <p:spPr>
          <a:xfrm>
            <a:off x="2196251" y="5314903"/>
            <a:ext cx="741682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15000"/>
              </a:spcBef>
              <a:buClr>
                <a:srgbClr val="6600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MX" dirty="0">
                <a:latin typeface="Montserrat" panose="00000500000000000000" pitchFamily="2" charset="0"/>
              </a:rPr>
              <a:t>En caso de que el documento se posea en formato electrónico, deberá crearse un nuevo archivo electrónico para que sobre el mismo se elabore la versión pública, eliminando las partes o secciones clasificadas.</a:t>
            </a:r>
          </a:p>
        </p:txBody>
      </p:sp>
    </p:spTree>
    <p:extLst>
      <p:ext uri="{BB962C8B-B14F-4D97-AF65-F5344CB8AC3E}">
        <p14:creationId xmlns:p14="http://schemas.microsoft.com/office/powerpoint/2010/main" val="18135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RR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455960" y="3550992"/>
            <a:ext cx="1143008" cy="825506"/>
          </a:xfrm>
          <a:prstGeom prst="rect">
            <a:avLst/>
          </a:prstGeom>
          <a:effectLst>
            <a:glow rad="228600">
              <a:schemeClr val="tx1">
                <a:alpha val="40000"/>
              </a:schemeClr>
            </a:glow>
          </a:effectLst>
        </p:spPr>
      </p:pic>
      <p:sp>
        <p:nvSpPr>
          <p:cNvPr id="5" name="4 Flecha curvada hacia la derecha"/>
          <p:cNvSpPr/>
          <p:nvPr/>
        </p:nvSpPr>
        <p:spPr>
          <a:xfrm rot="10800000" flipH="1" flipV="1">
            <a:off x="2027332" y="2336546"/>
            <a:ext cx="1714512" cy="3714776"/>
          </a:xfrm>
          <a:prstGeom prst="curvedRightArrow">
            <a:avLst>
              <a:gd name="adj1" fmla="val 13492"/>
              <a:gd name="adj2" fmla="val 41714"/>
              <a:gd name="adj3" fmla="val 44475"/>
            </a:avLst>
          </a:prstGeom>
          <a:solidFill>
            <a:srgbClr val="6C557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53482" y="2901916"/>
            <a:ext cx="42512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Es el </a:t>
            </a:r>
            <a:r>
              <a:rPr lang="es-E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medio de defensa </a:t>
            </a:r>
            <a:r>
              <a:rPr lang="es-E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con que cuentan los solicitantes, </a:t>
            </a:r>
            <a:r>
              <a:rPr lang="es-E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ante cualquier inconformidad sobre las respuestas </a:t>
            </a:r>
            <a:r>
              <a:rPr lang="es-E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que dan las dependencias o entidades</a:t>
            </a:r>
            <a:endParaRPr lang="es-MX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90" y="1840239"/>
            <a:ext cx="1035527" cy="1317029"/>
          </a:xfrm>
          <a:prstGeom prst="rect">
            <a:avLst/>
          </a:prstGeom>
        </p:spPr>
      </p:pic>
      <p:pic>
        <p:nvPicPr>
          <p:cNvPr id="7" name="Picture 2" descr="C:\Users\janeth.guzman\AppData\Local\Microsoft\Windows\Temporary Internet Files\Content.Outlook\TCVA7HYL\Logo INA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237" y="5278614"/>
            <a:ext cx="1615255" cy="124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6748410" y="625107"/>
            <a:ext cx="5112568" cy="369332"/>
          </a:xfrm>
        </p:spPr>
        <p:txBody>
          <a:bodyPr wrap="square">
            <a:spAutoFit/>
          </a:bodyPr>
          <a:lstStyle/>
          <a:p>
            <a:pPr fontAlgn="b"/>
            <a:r>
              <a:rPr lang="es-MX" sz="20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Copperplate Gothic Light" pitchFamily="34" charset="0"/>
              </a:rPr>
              <a:t>Recurso de Revisión </a:t>
            </a:r>
          </a:p>
        </p:txBody>
      </p:sp>
    </p:spTree>
    <p:extLst>
      <p:ext uri="{BB962C8B-B14F-4D97-AF65-F5344CB8AC3E}">
        <p14:creationId xmlns:p14="http://schemas.microsoft.com/office/powerpoint/2010/main" val="42129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97 Rectángulo"/>
          <p:cNvSpPr/>
          <p:nvPr/>
        </p:nvSpPr>
        <p:spPr>
          <a:xfrm>
            <a:off x="5145973" y="487689"/>
            <a:ext cx="6750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/>
            <a:r>
              <a:rPr lang="es-MX" sz="2000" b="1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+mj-ea"/>
                <a:cs typeface="Copperplate Gothic Light" pitchFamily="34" charset="0"/>
              </a:rPr>
              <a:t>El recurso de </a:t>
            </a:r>
            <a:r>
              <a:rPr lang="es-MX" sz="20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+mj-ea"/>
                <a:cs typeface="Copperplate Gothic Light" pitchFamily="34" charset="0"/>
              </a:rPr>
              <a:t>revisión</a:t>
            </a:r>
          </a:p>
          <a:p>
            <a:pPr algn="r" fontAlgn="b"/>
            <a:r>
              <a:rPr lang="es-MX" sz="20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+mj-ea"/>
                <a:cs typeface="Copperplate Gothic Light" pitchFamily="34" charset="0"/>
              </a:rPr>
              <a:t> </a:t>
            </a:r>
            <a:r>
              <a:rPr lang="es-MX" sz="2000" b="1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+mj-ea"/>
                <a:cs typeface="Copperplate Gothic Light" pitchFamily="34" charset="0"/>
              </a:rPr>
              <a:t>procederá en contra de: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582615" y="1861551"/>
            <a:ext cx="92670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Montserrat" panose="00000500000000000000" pitchFamily="2" charset="0"/>
              </a:rPr>
              <a:t>La clasificación de la información.</a:t>
            </a:r>
          </a:p>
          <a:p>
            <a:endParaRPr lang="es-MX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Montserrat" panose="00000500000000000000" pitchFamily="2" charset="0"/>
              </a:rPr>
              <a:t>La declaración de inexistencia de información.</a:t>
            </a:r>
          </a:p>
          <a:p>
            <a:endParaRPr lang="es-MX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Montserrat" panose="00000500000000000000" pitchFamily="2" charset="0"/>
              </a:rPr>
              <a:t>La declaración de incompetencia por el sujeto obligado. </a:t>
            </a:r>
          </a:p>
          <a:p>
            <a:endParaRPr lang="es-MX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Montserrat" panose="00000500000000000000" pitchFamily="2" charset="0"/>
              </a:rPr>
              <a:t>La entrega de información incompleta.</a:t>
            </a:r>
          </a:p>
          <a:p>
            <a:endParaRPr lang="es-MX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Montserrat" panose="00000500000000000000" pitchFamily="2" charset="0"/>
              </a:rPr>
              <a:t>La entrega de información que no corresponda con lo solicitado.</a:t>
            </a:r>
          </a:p>
          <a:p>
            <a:endParaRPr lang="es-MX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Montserrat" panose="00000500000000000000" pitchFamily="2" charset="0"/>
              </a:rPr>
              <a:t>La falta de respuesta a una solicitud de acceso a la información dentro de los plazos establecidos en la ley.</a:t>
            </a:r>
          </a:p>
          <a:p>
            <a:endParaRPr lang="es-MX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Montserrat" panose="00000500000000000000" pitchFamily="2" charset="0"/>
              </a:rPr>
              <a:t>La notificación, entrega o puesta a disposición de información en una modalidad o formato distinto al solicitado.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Montserrat" panose="00000500000000000000" pitchFamily="2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894383" y="1650557"/>
            <a:ext cx="18710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Art. 143 </a:t>
            </a:r>
            <a:r>
              <a:rPr lang="es-MX" sz="1600" b="1" dirty="0" smtClean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LGTAIP</a:t>
            </a:r>
            <a:endParaRPr lang="es-MX" sz="1600" b="1" dirty="0">
              <a:solidFill>
                <a:srgbClr val="6C5578"/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7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22929" y="2090118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Montserrat" panose="00000500000000000000" pitchFamily="2" charset="0"/>
              </a:rPr>
              <a:t>La entrega o puesta a disposición de información en un formato incomprensible y/o no accesible para el solicitante.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Montserrat" panose="00000500000000000000" pitchFamily="2" charset="0"/>
              </a:rPr>
              <a:t>Los costos o tiempos de entrega de la información.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Montserrat" panose="00000500000000000000" pitchFamily="2" charset="0"/>
              </a:rPr>
              <a:t>La falta de trámite a una solicitud.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Montserrat" panose="00000500000000000000" pitchFamily="2" charset="0"/>
              </a:rPr>
              <a:t>La negativa a permitir la consulta directa de la información.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Montserrat" panose="00000500000000000000" pitchFamily="2" charset="0"/>
              </a:rPr>
              <a:t>La falta, deficiencia o insuficiencia de la fundamentación y/o motivación en la respuesta, 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Montserrat" panose="00000500000000000000" pitchFamily="2" charset="0"/>
              </a:rPr>
              <a:t>La orientación a un trámite específico.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Montserrat" panose="00000500000000000000" pitchFamily="2" charset="0"/>
            </a:endParaRPr>
          </a:p>
        </p:txBody>
      </p:sp>
      <p:sp>
        <p:nvSpPr>
          <p:cNvPr id="5" name="97 Rectángulo"/>
          <p:cNvSpPr/>
          <p:nvPr/>
        </p:nvSpPr>
        <p:spPr>
          <a:xfrm>
            <a:off x="5145973" y="487689"/>
            <a:ext cx="6750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/>
            <a:r>
              <a:rPr lang="es-MX" sz="2000" b="1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+mj-ea"/>
                <a:cs typeface="Copperplate Gothic Light" pitchFamily="34" charset="0"/>
              </a:rPr>
              <a:t>El recurso de </a:t>
            </a:r>
            <a:r>
              <a:rPr lang="es-MX" sz="20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+mj-ea"/>
                <a:cs typeface="Copperplate Gothic Light" pitchFamily="34" charset="0"/>
              </a:rPr>
              <a:t>revisión</a:t>
            </a:r>
          </a:p>
          <a:p>
            <a:pPr algn="r" fontAlgn="b"/>
            <a:r>
              <a:rPr lang="es-MX" sz="20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+mj-ea"/>
                <a:cs typeface="Copperplate Gothic Light" pitchFamily="34" charset="0"/>
              </a:rPr>
              <a:t> </a:t>
            </a:r>
            <a:r>
              <a:rPr lang="es-MX" sz="2000" b="1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+mj-ea"/>
                <a:cs typeface="Copperplate Gothic Light" pitchFamily="34" charset="0"/>
              </a:rPr>
              <a:t>procederá en contra de: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894383" y="1650557"/>
            <a:ext cx="18710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Art. 143 </a:t>
            </a:r>
            <a:r>
              <a:rPr lang="es-MX" sz="1600" b="1" dirty="0" smtClean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LGTAIP</a:t>
            </a:r>
            <a:endParaRPr lang="es-MX" sz="1600" b="1" dirty="0">
              <a:solidFill>
                <a:srgbClr val="6C5578"/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2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821818" y="502961"/>
            <a:ext cx="709228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419"/>
            </a:defPPr>
            <a:lvl1pPr algn="r" fontAlgn="b">
              <a:defRPr sz="2000" b="1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+mj-ea"/>
                <a:cs typeface="Copperplate Gothic Light" pitchFamily="34" charset="0"/>
              </a:defRPr>
            </a:lvl1pPr>
          </a:lstStyle>
          <a:p>
            <a:r>
              <a:rPr lang="es-ES" dirty="0"/>
              <a:t>Construcción del Derecho </a:t>
            </a:r>
            <a:r>
              <a:rPr lang="es-ES" dirty="0" smtClean="0"/>
              <a:t>de</a:t>
            </a:r>
          </a:p>
          <a:p>
            <a:r>
              <a:rPr lang="es-ES" dirty="0" smtClean="0"/>
              <a:t> </a:t>
            </a:r>
            <a:r>
              <a:rPr lang="es-ES" dirty="0"/>
              <a:t>Acceso a la Información en México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635540" y="2048654"/>
            <a:ext cx="8920919" cy="3264746"/>
            <a:chOff x="1635540" y="2048654"/>
            <a:chExt cx="8920919" cy="3264746"/>
          </a:xfrm>
        </p:grpSpPr>
        <p:sp>
          <p:nvSpPr>
            <p:cNvPr id="6" name="Forma en L 5"/>
            <p:cNvSpPr/>
            <p:nvPr/>
          </p:nvSpPr>
          <p:spPr>
            <a:xfrm rot="5400000">
              <a:off x="1963755" y="3520042"/>
              <a:ext cx="988632" cy="1645062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orma libre 6"/>
            <p:cNvSpPr/>
            <p:nvPr/>
          </p:nvSpPr>
          <p:spPr>
            <a:xfrm>
              <a:off x="1798727" y="4011561"/>
              <a:ext cx="1485171" cy="1301839"/>
            </a:xfrm>
            <a:custGeom>
              <a:avLst/>
              <a:gdLst>
                <a:gd name="connsiteX0" fmla="*/ 0 w 1485171"/>
                <a:gd name="connsiteY0" fmla="*/ 0 h 1301839"/>
                <a:gd name="connsiteX1" fmla="*/ 1485171 w 1485171"/>
                <a:gd name="connsiteY1" fmla="*/ 0 h 1301839"/>
                <a:gd name="connsiteX2" fmla="*/ 1485171 w 1485171"/>
                <a:gd name="connsiteY2" fmla="*/ 1301839 h 1301839"/>
                <a:gd name="connsiteX3" fmla="*/ 0 w 1485171"/>
                <a:gd name="connsiteY3" fmla="*/ 1301839 h 1301839"/>
                <a:gd name="connsiteX4" fmla="*/ 0 w 1485171"/>
                <a:gd name="connsiteY4" fmla="*/ 0 h 130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5171" h="1301839">
                  <a:moveTo>
                    <a:pt x="0" y="0"/>
                  </a:moveTo>
                  <a:lnTo>
                    <a:pt x="1485171" y="0"/>
                  </a:lnTo>
                  <a:lnTo>
                    <a:pt x="1485171" y="1301839"/>
                  </a:lnTo>
                  <a:lnTo>
                    <a:pt x="0" y="13018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kern="1200" dirty="0" smtClean="0">
                  <a:solidFill>
                    <a:srgbClr val="5F147C"/>
                  </a:solidFill>
                  <a:latin typeface="Montserrat" panose="00000500000000000000" pitchFamily="2" charset="0"/>
                </a:rPr>
                <a:t>1977</a:t>
              </a:r>
              <a:endParaRPr lang="es-MX" sz="1200" b="0" kern="1200" dirty="0">
                <a:solidFill>
                  <a:srgbClr val="5F147C"/>
                </a:solidFill>
                <a:latin typeface="Montserrat" panose="00000500000000000000" pitchFamily="2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1200" b="1" kern="1200" dirty="0" smtClean="0">
                  <a:latin typeface="Montserrat" panose="00000500000000000000" pitchFamily="2" charset="0"/>
                </a:rPr>
                <a:t>Artículo 6º </a:t>
              </a:r>
              <a:r>
                <a:rPr lang="es-MX" sz="1200" b="0" kern="1200" dirty="0" smtClean="0">
                  <a:latin typeface="Montserrat" panose="00000500000000000000" pitchFamily="2" charset="0"/>
                </a:rPr>
                <a:t>Constitucional. …</a:t>
              </a:r>
              <a:r>
                <a:rPr lang="es-MX" sz="1200" b="0" i="1" kern="1200" dirty="0" smtClean="0">
                  <a:latin typeface="Montserrat" panose="00000500000000000000" pitchFamily="2" charset="0"/>
                </a:rPr>
                <a:t>El derecho a la información será garantizado por el Estado</a:t>
              </a:r>
              <a:r>
                <a:rPr lang="es-MX" sz="1200" b="0" kern="1200" dirty="0" smtClean="0">
                  <a:latin typeface="Montserrat" panose="00000500000000000000" pitchFamily="2" charset="0"/>
                </a:rPr>
                <a:t>.</a:t>
              </a:r>
              <a:endParaRPr lang="es-MX" sz="1200" b="0" kern="1200" dirty="0">
                <a:latin typeface="Montserrat" panose="00000500000000000000" pitchFamily="2" charset="0"/>
              </a:endParaRPr>
            </a:p>
          </p:txBody>
        </p:sp>
        <p:sp>
          <p:nvSpPr>
            <p:cNvPr id="10" name="Triángulo isósceles 9"/>
            <p:cNvSpPr/>
            <p:nvPr/>
          </p:nvSpPr>
          <p:spPr>
            <a:xfrm>
              <a:off x="3003678" y="3398930"/>
              <a:ext cx="280221" cy="280221"/>
            </a:xfrm>
            <a:prstGeom prst="triangle">
              <a:avLst>
                <a:gd name="adj" fmla="val 100000"/>
              </a:avLst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orma en L 12"/>
            <p:cNvSpPr/>
            <p:nvPr/>
          </p:nvSpPr>
          <p:spPr>
            <a:xfrm rot="5400000">
              <a:off x="3781895" y="3070141"/>
              <a:ext cx="988632" cy="1645062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a libre 13"/>
            <p:cNvSpPr/>
            <p:nvPr/>
          </p:nvSpPr>
          <p:spPr>
            <a:xfrm>
              <a:off x="3616867" y="3561660"/>
              <a:ext cx="1485171" cy="1301839"/>
            </a:xfrm>
            <a:custGeom>
              <a:avLst/>
              <a:gdLst>
                <a:gd name="connsiteX0" fmla="*/ 0 w 1485171"/>
                <a:gd name="connsiteY0" fmla="*/ 0 h 1301839"/>
                <a:gd name="connsiteX1" fmla="*/ 1485171 w 1485171"/>
                <a:gd name="connsiteY1" fmla="*/ 0 h 1301839"/>
                <a:gd name="connsiteX2" fmla="*/ 1485171 w 1485171"/>
                <a:gd name="connsiteY2" fmla="*/ 1301839 h 1301839"/>
                <a:gd name="connsiteX3" fmla="*/ 0 w 1485171"/>
                <a:gd name="connsiteY3" fmla="*/ 1301839 h 1301839"/>
                <a:gd name="connsiteX4" fmla="*/ 0 w 1485171"/>
                <a:gd name="connsiteY4" fmla="*/ 0 h 130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5171" h="1301839">
                  <a:moveTo>
                    <a:pt x="0" y="0"/>
                  </a:moveTo>
                  <a:lnTo>
                    <a:pt x="1485171" y="0"/>
                  </a:lnTo>
                  <a:lnTo>
                    <a:pt x="1485171" y="1301839"/>
                  </a:lnTo>
                  <a:lnTo>
                    <a:pt x="0" y="13018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just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kern="1200" dirty="0" smtClean="0">
                  <a:solidFill>
                    <a:srgbClr val="5F147C"/>
                  </a:solidFill>
                  <a:latin typeface="Montserrat" panose="00000500000000000000" pitchFamily="2" charset="0"/>
                </a:rPr>
                <a:t>2000</a:t>
              </a:r>
              <a:endParaRPr lang="es-MX" sz="1200" b="0" kern="1200" dirty="0">
                <a:solidFill>
                  <a:srgbClr val="5F147C"/>
                </a:solidFill>
                <a:latin typeface="Montserrat" panose="00000500000000000000" pitchFamily="2" charset="0"/>
              </a:endParaRPr>
            </a:p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1200" b="0" kern="1200" dirty="0" smtClean="0">
                  <a:latin typeface="Montserrat" panose="00000500000000000000" pitchFamily="2" charset="0"/>
                </a:rPr>
                <a:t>La SCJN reconoce el Derecho de Acceso a la Información como una garantía individual.</a:t>
              </a:r>
              <a:endParaRPr lang="es-MX" sz="1200" b="0" kern="1200" dirty="0">
                <a:latin typeface="Montserrat" panose="00000500000000000000" pitchFamily="2" charset="0"/>
              </a:endParaRPr>
            </a:p>
          </p:txBody>
        </p:sp>
        <p:sp>
          <p:nvSpPr>
            <p:cNvPr id="15" name="Triángulo isósceles 14"/>
            <p:cNvSpPr/>
            <p:nvPr/>
          </p:nvSpPr>
          <p:spPr>
            <a:xfrm>
              <a:off x="4821818" y="2949030"/>
              <a:ext cx="280221" cy="280221"/>
            </a:xfrm>
            <a:prstGeom prst="triangle">
              <a:avLst>
                <a:gd name="adj" fmla="val 100000"/>
              </a:avLst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orma en L 15"/>
            <p:cNvSpPr/>
            <p:nvPr/>
          </p:nvSpPr>
          <p:spPr>
            <a:xfrm rot="5400000">
              <a:off x="5600035" y="2620240"/>
              <a:ext cx="988632" cy="1645062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orma libre 16"/>
            <p:cNvSpPr/>
            <p:nvPr/>
          </p:nvSpPr>
          <p:spPr>
            <a:xfrm>
              <a:off x="5435007" y="3111760"/>
              <a:ext cx="1485171" cy="1301839"/>
            </a:xfrm>
            <a:custGeom>
              <a:avLst/>
              <a:gdLst>
                <a:gd name="connsiteX0" fmla="*/ 0 w 1485171"/>
                <a:gd name="connsiteY0" fmla="*/ 0 h 1301839"/>
                <a:gd name="connsiteX1" fmla="*/ 1485171 w 1485171"/>
                <a:gd name="connsiteY1" fmla="*/ 0 h 1301839"/>
                <a:gd name="connsiteX2" fmla="*/ 1485171 w 1485171"/>
                <a:gd name="connsiteY2" fmla="*/ 1301839 h 1301839"/>
                <a:gd name="connsiteX3" fmla="*/ 0 w 1485171"/>
                <a:gd name="connsiteY3" fmla="*/ 1301839 h 1301839"/>
                <a:gd name="connsiteX4" fmla="*/ 0 w 1485171"/>
                <a:gd name="connsiteY4" fmla="*/ 0 h 130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5171" h="1301839">
                  <a:moveTo>
                    <a:pt x="0" y="0"/>
                  </a:moveTo>
                  <a:lnTo>
                    <a:pt x="1485171" y="0"/>
                  </a:lnTo>
                  <a:lnTo>
                    <a:pt x="1485171" y="1301839"/>
                  </a:lnTo>
                  <a:lnTo>
                    <a:pt x="0" y="13018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kern="1200" dirty="0" smtClean="0">
                  <a:solidFill>
                    <a:srgbClr val="5F147C"/>
                  </a:solidFill>
                  <a:latin typeface="Montserrat" panose="00000500000000000000" pitchFamily="2" charset="0"/>
                </a:rPr>
                <a:t>2002</a:t>
              </a:r>
              <a:endParaRPr lang="es-MX" sz="1200" b="1" kern="1200" dirty="0">
                <a:solidFill>
                  <a:srgbClr val="5F147C"/>
                </a:solidFill>
                <a:latin typeface="Montserrat" panose="00000500000000000000" pitchFamily="2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1200" b="0" kern="1200" dirty="0" smtClean="0">
                  <a:latin typeface="Montserrat" panose="00000500000000000000" pitchFamily="2" charset="0"/>
                </a:rPr>
                <a:t>11 de junio de 2002, se publica en el DOF la LFTAIPG (Grupo Oaxaca)</a:t>
              </a:r>
              <a:endParaRPr lang="es-MX" sz="1200" b="0" kern="1200" dirty="0">
                <a:latin typeface="Montserrat" panose="00000500000000000000" pitchFamily="2" charset="0"/>
              </a:endParaRPr>
            </a:p>
          </p:txBody>
        </p:sp>
        <p:sp>
          <p:nvSpPr>
            <p:cNvPr id="18" name="Triángulo isósceles 17"/>
            <p:cNvSpPr/>
            <p:nvPr/>
          </p:nvSpPr>
          <p:spPr>
            <a:xfrm>
              <a:off x="6639958" y="2499129"/>
              <a:ext cx="280221" cy="280221"/>
            </a:xfrm>
            <a:prstGeom prst="triangle">
              <a:avLst>
                <a:gd name="adj" fmla="val 10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orma en L 18"/>
            <p:cNvSpPr/>
            <p:nvPr/>
          </p:nvSpPr>
          <p:spPr>
            <a:xfrm rot="5400000">
              <a:off x="7418175" y="2170340"/>
              <a:ext cx="988632" cy="1645062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a libre 19"/>
            <p:cNvSpPr/>
            <p:nvPr/>
          </p:nvSpPr>
          <p:spPr>
            <a:xfrm>
              <a:off x="7253148" y="2661859"/>
              <a:ext cx="1485171" cy="1301839"/>
            </a:xfrm>
            <a:custGeom>
              <a:avLst/>
              <a:gdLst>
                <a:gd name="connsiteX0" fmla="*/ 0 w 1485171"/>
                <a:gd name="connsiteY0" fmla="*/ 0 h 1301839"/>
                <a:gd name="connsiteX1" fmla="*/ 1485171 w 1485171"/>
                <a:gd name="connsiteY1" fmla="*/ 0 h 1301839"/>
                <a:gd name="connsiteX2" fmla="*/ 1485171 w 1485171"/>
                <a:gd name="connsiteY2" fmla="*/ 1301839 h 1301839"/>
                <a:gd name="connsiteX3" fmla="*/ 0 w 1485171"/>
                <a:gd name="connsiteY3" fmla="*/ 1301839 h 1301839"/>
                <a:gd name="connsiteX4" fmla="*/ 0 w 1485171"/>
                <a:gd name="connsiteY4" fmla="*/ 0 h 130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5171" h="1301839">
                  <a:moveTo>
                    <a:pt x="0" y="0"/>
                  </a:moveTo>
                  <a:lnTo>
                    <a:pt x="1485171" y="0"/>
                  </a:lnTo>
                  <a:lnTo>
                    <a:pt x="1485171" y="1301839"/>
                  </a:lnTo>
                  <a:lnTo>
                    <a:pt x="0" y="13018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kern="1200" dirty="0" smtClean="0">
                  <a:solidFill>
                    <a:srgbClr val="5F147C"/>
                  </a:solidFill>
                  <a:latin typeface="Montserrat" panose="00000500000000000000" pitchFamily="2" charset="0"/>
                </a:rPr>
                <a:t>2007</a:t>
              </a:r>
              <a:endParaRPr lang="es-MX" sz="1200" b="1" kern="1200" dirty="0">
                <a:solidFill>
                  <a:srgbClr val="5F147C"/>
                </a:solidFill>
                <a:latin typeface="Montserrat" panose="00000500000000000000" pitchFamily="2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1200" kern="1200" dirty="0" smtClean="0">
                  <a:latin typeface="Montserrat" panose="00000500000000000000" pitchFamily="2" charset="0"/>
                </a:rPr>
                <a:t>El 20 de julio de 2007, reforma al Artículo 6 de la CPEUM </a:t>
              </a:r>
              <a:endParaRPr lang="es-MX" sz="1200" kern="1200" dirty="0">
                <a:latin typeface="Montserrat" panose="00000500000000000000" pitchFamily="2" charset="0"/>
              </a:endParaRPr>
            </a:p>
          </p:txBody>
        </p:sp>
        <p:sp>
          <p:nvSpPr>
            <p:cNvPr id="21" name="Triángulo isósceles 20"/>
            <p:cNvSpPr/>
            <p:nvPr/>
          </p:nvSpPr>
          <p:spPr>
            <a:xfrm>
              <a:off x="8458098" y="2049229"/>
              <a:ext cx="280221" cy="280221"/>
            </a:xfrm>
            <a:prstGeom prst="triangle">
              <a:avLst>
                <a:gd name="adj" fmla="val 100000"/>
              </a:avLst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orma en L 21"/>
            <p:cNvSpPr/>
            <p:nvPr/>
          </p:nvSpPr>
          <p:spPr>
            <a:xfrm rot="5400000">
              <a:off x="9236315" y="1720439"/>
              <a:ext cx="988632" cy="1645062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orma libre 22"/>
            <p:cNvSpPr/>
            <p:nvPr/>
          </p:nvSpPr>
          <p:spPr>
            <a:xfrm>
              <a:off x="9071288" y="2211959"/>
              <a:ext cx="1485171" cy="1301839"/>
            </a:xfrm>
            <a:custGeom>
              <a:avLst/>
              <a:gdLst>
                <a:gd name="connsiteX0" fmla="*/ 0 w 1485171"/>
                <a:gd name="connsiteY0" fmla="*/ 0 h 1301839"/>
                <a:gd name="connsiteX1" fmla="*/ 1485171 w 1485171"/>
                <a:gd name="connsiteY1" fmla="*/ 0 h 1301839"/>
                <a:gd name="connsiteX2" fmla="*/ 1485171 w 1485171"/>
                <a:gd name="connsiteY2" fmla="*/ 1301839 h 1301839"/>
                <a:gd name="connsiteX3" fmla="*/ 0 w 1485171"/>
                <a:gd name="connsiteY3" fmla="*/ 1301839 h 1301839"/>
                <a:gd name="connsiteX4" fmla="*/ 0 w 1485171"/>
                <a:gd name="connsiteY4" fmla="*/ 0 h 130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5171" h="1301839">
                  <a:moveTo>
                    <a:pt x="0" y="0"/>
                  </a:moveTo>
                  <a:lnTo>
                    <a:pt x="1485171" y="0"/>
                  </a:lnTo>
                  <a:lnTo>
                    <a:pt x="1485171" y="1301839"/>
                  </a:lnTo>
                  <a:lnTo>
                    <a:pt x="0" y="13018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200" b="1" kern="1200" dirty="0" smtClean="0">
                  <a:solidFill>
                    <a:srgbClr val="5F147C"/>
                  </a:solidFill>
                  <a:latin typeface="Montserrat" panose="00000500000000000000" pitchFamily="2" charset="0"/>
                </a:rPr>
                <a:t>2014</a:t>
              </a:r>
              <a:endParaRPr lang="es-MX" sz="1200" b="1" kern="1200" dirty="0">
                <a:solidFill>
                  <a:srgbClr val="5F147C"/>
                </a:solidFill>
                <a:latin typeface="Montserrat" panose="00000500000000000000" pitchFamily="2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1200" kern="1200" dirty="0" smtClean="0">
                  <a:latin typeface="Montserrat" panose="00000500000000000000" pitchFamily="2" charset="0"/>
                </a:rPr>
                <a:t>Reforma al Artículo 6 de la CPEUM</a:t>
              </a:r>
              <a:endParaRPr lang="es-MX" sz="1200" kern="1200" dirty="0">
                <a:latin typeface="Montserrat" panose="00000500000000000000" pitchFamily="2" charset="0"/>
              </a:endParaRPr>
            </a:p>
          </p:txBody>
        </p:sp>
      </p:grpSp>
      <p:sp>
        <p:nvSpPr>
          <p:cNvPr id="8" name="7 Rectángulo"/>
          <p:cNvSpPr/>
          <p:nvPr/>
        </p:nvSpPr>
        <p:spPr>
          <a:xfrm>
            <a:off x="5303912" y="4581128"/>
            <a:ext cx="1656184" cy="20882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De 2002 a 2007, los estados y el DF crearon leyes de Acceso a la Información. Para 2007 existían  </a:t>
            </a:r>
          </a:p>
          <a:p>
            <a:pPr algn="ctr"/>
            <a:r>
              <a:rPr lang="es-MX" sz="1200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31 leyes en los estados, DF y la LFTAIPG</a:t>
            </a:r>
          </a:p>
        </p:txBody>
      </p:sp>
      <p:sp>
        <p:nvSpPr>
          <p:cNvPr id="9" name="8 Rectángulo"/>
          <p:cNvSpPr/>
          <p:nvPr/>
        </p:nvSpPr>
        <p:spPr>
          <a:xfrm>
            <a:off x="8937171" y="3284984"/>
            <a:ext cx="1659837" cy="1296144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Autonomía constitucional a los organismos garantes a nivel federal y local.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7193868" y="4005064"/>
            <a:ext cx="1638436" cy="1008112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2">
                    <a:lumMod val="50000"/>
                  </a:schemeClr>
                </a:solidFill>
                <a:latin typeface="Montserrat" panose="00000500000000000000" pitchFamily="2" charset="0"/>
              </a:rPr>
              <a:t>Se establecen principios y bases para el ejercicio del DAI. </a:t>
            </a:r>
          </a:p>
        </p:txBody>
      </p:sp>
    </p:spTree>
    <p:extLst>
      <p:ext uri="{BB962C8B-B14F-4D97-AF65-F5344CB8AC3E}">
        <p14:creationId xmlns:p14="http://schemas.microsoft.com/office/powerpoint/2010/main" val="3279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112477" y="2533318"/>
            <a:ext cx="15885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dirty="0">
                <a:latin typeface="Montserrat" panose="00000500000000000000" pitchFamily="2" charset="0"/>
              </a:rPr>
              <a:t>Ante el </a:t>
            </a:r>
            <a:r>
              <a:rPr lang="es-ES" sz="1400" b="1" dirty="0">
                <a:latin typeface="Montserrat" panose="00000500000000000000" pitchFamily="2" charset="0"/>
              </a:rPr>
              <a:t>INAI, la Unidad de Transparencia, o medios electrónicos (INFOMEX)</a:t>
            </a:r>
            <a:endParaRPr lang="es-MX" sz="1400" b="1" dirty="0">
              <a:latin typeface="Montserrat" panose="00000500000000000000" pitchFamily="2" charset="0"/>
            </a:endParaRPr>
          </a:p>
        </p:txBody>
      </p:sp>
      <p:pic>
        <p:nvPicPr>
          <p:cNvPr id="10" name="9 Imagen" descr="RR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485489" y="4075436"/>
            <a:ext cx="842507" cy="608478"/>
          </a:xfrm>
          <a:prstGeom prst="rect">
            <a:avLst/>
          </a:prstGeom>
          <a:effectLst>
            <a:glow rad="228600">
              <a:schemeClr val="tx1">
                <a:alpha val="40000"/>
              </a:schemeClr>
            </a:glow>
          </a:effectLst>
        </p:spPr>
      </p:pic>
      <p:sp>
        <p:nvSpPr>
          <p:cNvPr id="15" name="14 Rectángulo"/>
          <p:cNvSpPr/>
          <p:nvPr/>
        </p:nvSpPr>
        <p:spPr>
          <a:xfrm>
            <a:off x="5116380" y="2465602"/>
            <a:ext cx="5112568" cy="2308324"/>
          </a:xfrm>
          <a:prstGeom prst="rect">
            <a:avLst/>
          </a:prstGeom>
          <a:solidFill>
            <a:srgbClr val="6C5578"/>
          </a:solidFill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es-E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El sujeto obligado al que se presentó la solicitud</a:t>
            </a:r>
          </a:p>
          <a:p>
            <a:pPr>
              <a:buBlip>
                <a:blip r:embed="rId3"/>
              </a:buBlip>
            </a:pPr>
            <a:r>
              <a:rPr lang="es-E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Nombre del solicitante que recurre, representante o tercero interesado</a:t>
            </a:r>
          </a:p>
          <a:p>
            <a:pPr>
              <a:buBlip>
                <a:blip r:embed="rId3"/>
              </a:buBlip>
            </a:pPr>
            <a:r>
              <a:rPr lang="es-E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Número de folio de respuesta</a:t>
            </a:r>
          </a:p>
          <a:p>
            <a:pPr>
              <a:buBlip>
                <a:blip r:embed="rId3"/>
              </a:buBlip>
            </a:pPr>
            <a:r>
              <a:rPr lang="es-E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La fecha de notificación de la respuesta</a:t>
            </a:r>
          </a:p>
          <a:p>
            <a:pPr>
              <a:buBlip>
                <a:blip r:embed="rId3"/>
              </a:buBlip>
            </a:pPr>
            <a:r>
              <a:rPr lang="es-E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Acto que se recurre</a:t>
            </a:r>
          </a:p>
          <a:p>
            <a:pPr>
              <a:buBlip>
                <a:blip r:embed="rId3"/>
              </a:buBlip>
            </a:pPr>
            <a:r>
              <a:rPr lang="es-E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Las razones o motivos de la inconformidad</a:t>
            </a:r>
          </a:p>
          <a:p>
            <a:pPr>
              <a:buBlip>
                <a:blip r:embed="rId3"/>
              </a:buBlip>
            </a:pPr>
            <a:r>
              <a:rPr lang="es-E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La copia de la respuesta que se impugna 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5125169" y="2060848"/>
            <a:ext cx="5112568" cy="369332"/>
          </a:xfrm>
          <a:prstGeom prst="rect">
            <a:avLst/>
          </a:prstGeom>
          <a:solidFill>
            <a:srgbClr val="6C5578"/>
          </a:solidFill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Requisitos (Art. 144 LGTAIPG)</a:t>
            </a:r>
            <a:r>
              <a:rPr lang="es-E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</a:t>
            </a:r>
            <a:endParaRPr lang="es-MX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17" name="16 Flecha derecha"/>
          <p:cNvSpPr/>
          <p:nvPr/>
        </p:nvSpPr>
        <p:spPr>
          <a:xfrm>
            <a:off x="4638663" y="3133848"/>
            <a:ext cx="275492" cy="273543"/>
          </a:xfrm>
          <a:prstGeom prst="rightArrow">
            <a:avLst/>
          </a:prstGeom>
          <a:solidFill>
            <a:srgbClr val="6C5578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23" name="3 Título"/>
          <p:cNvSpPr>
            <a:spLocks noGrp="1"/>
          </p:cNvSpPr>
          <p:nvPr>
            <p:ph type="title"/>
          </p:nvPr>
        </p:nvSpPr>
        <p:spPr>
          <a:xfrm>
            <a:off x="7680176" y="686624"/>
            <a:ext cx="4104456" cy="369332"/>
          </a:xfrm>
        </p:spPr>
        <p:txBody>
          <a:bodyPr wrap="square">
            <a:spAutoFit/>
          </a:bodyPr>
          <a:lstStyle/>
          <a:p>
            <a:pPr fontAlgn="b"/>
            <a:r>
              <a:rPr lang="es-MX" sz="20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Copperplate Gothic Light" pitchFamily="34" charset="0"/>
              </a:rPr>
              <a:t>Recursos de Revisión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2559737" y="5337259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400" dirty="0">
                <a:latin typeface="Montserrat" panose="00000500000000000000" pitchFamily="2" charset="0"/>
              </a:rPr>
              <a:t>Dentro de los </a:t>
            </a:r>
            <a:r>
              <a:rPr lang="es-ES" sz="1400" b="1" dirty="0">
                <a:latin typeface="Montserrat" panose="00000500000000000000" pitchFamily="2" charset="0"/>
              </a:rPr>
              <a:t>15 días </a:t>
            </a:r>
            <a:r>
              <a:rPr lang="es-ES" sz="1400" dirty="0">
                <a:latin typeface="Montserrat" panose="00000500000000000000" pitchFamily="2" charset="0"/>
              </a:rPr>
              <a:t>siguientes a la notificación de la respuesta</a:t>
            </a:r>
          </a:p>
          <a:p>
            <a:pPr algn="ctr">
              <a:defRPr/>
            </a:pPr>
            <a:r>
              <a:rPr lang="es-ES" sz="1400" dirty="0">
                <a:latin typeface="Montserrat" panose="00000500000000000000" pitchFamily="2" charset="0"/>
              </a:rPr>
              <a:t> </a:t>
            </a:r>
            <a:r>
              <a:rPr lang="es-ES" sz="1400" u="sng" dirty="0">
                <a:latin typeface="Montserrat" panose="00000500000000000000" pitchFamily="2" charset="0"/>
              </a:rPr>
              <a:t>(Art. 142 LGTAIP).</a:t>
            </a:r>
            <a:endParaRPr lang="es-MX" sz="1400" u="sng" dirty="0">
              <a:latin typeface="Montserrat" panose="00000500000000000000" pitchFamily="2" charset="0"/>
            </a:endParaRPr>
          </a:p>
        </p:txBody>
      </p:sp>
      <p:cxnSp>
        <p:nvCxnSpPr>
          <p:cNvPr id="27" name="26 Conector recto de flecha"/>
          <p:cNvCxnSpPr/>
          <p:nvPr/>
        </p:nvCxnSpPr>
        <p:spPr>
          <a:xfrm>
            <a:off x="2423592" y="4683914"/>
            <a:ext cx="5256584" cy="0"/>
          </a:xfrm>
          <a:prstGeom prst="straightConnector1">
            <a:avLst/>
          </a:prstGeom>
          <a:ln>
            <a:solidFill>
              <a:srgbClr val="6C5578"/>
            </a:solidFill>
            <a:prstDash val="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8" name="1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64" y="2245514"/>
            <a:ext cx="1508766" cy="1918916"/>
          </a:xfrm>
          <a:prstGeom prst="rect">
            <a:avLst/>
          </a:prstGeom>
        </p:spPr>
      </p:pic>
      <p:sp>
        <p:nvSpPr>
          <p:cNvPr id="14" name="13 Flecha derecha"/>
          <p:cNvSpPr/>
          <p:nvPr/>
        </p:nvSpPr>
        <p:spPr>
          <a:xfrm>
            <a:off x="2743726" y="3096651"/>
            <a:ext cx="465685" cy="285752"/>
          </a:xfrm>
          <a:prstGeom prst="rightArrow">
            <a:avLst/>
          </a:prstGeom>
          <a:solidFill>
            <a:srgbClr val="6C5578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894383" y="1650557"/>
            <a:ext cx="18165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Art. </a:t>
            </a:r>
            <a:r>
              <a:rPr lang="es-MX" sz="1600" b="1" dirty="0" smtClean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142 LGTAIP</a:t>
            </a:r>
            <a:endParaRPr lang="es-MX" sz="1600" b="1" dirty="0">
              <a:solidFill>
                <a:srgbClr val="6C5578"/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1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865402" y="584406"/>
            <a:ext cx="67507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/>
            <a:r>
              <a:rPr lang="es-MX" sz="2000" b="1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+mj-ea"/>
                <a:cs typeface="Copperplate Gothic Light" pitchFamily="34" charset="0"/>
              </a:rPr>
              <a:t>¿Cómo se resuelve?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441820" y="1641723"/>
            <a:ext cx="8889142" cy="3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550" b="1" dirty="0">
                <a:latin typeface="Montserrat" panose="00000500000000000000" pitchFamily="2" charset="0"/>
              </a:rPr>
              <a:t>Los Organismos garantes resolverán el recurso de revisión conforme a lo siguiente: </a:t>
            </a:r>
          </a:p>
        </p:txBody>
      </p:sp>
      <p:sp>
        <p:nvSpPr>
          <p:cNvPr id="6" name="5 Pentágono"/>
          <p:cNvSpPr/>
          <p:nvPr/>
        </p:nvSpPr>
        <p:spPr>
          <a:xfrm>
            <a:off x="1775453" y="2203440"/>
            <a:ext cx="8191009" cy="1080120"/>
          </a:xfrm>
          <a:prstGeom prst="homePlate">
            <a:avLst/>
          </a:prstGeom>
          <a:solidFill>
            <a:srgbClr val="7E66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55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546638" y="2420888"/>
            <a:ext cx="2677155" cy="3600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50" dirty="0">
                <a:solidFill>
                  <a:schemeClr val="tx1"/>
                </a:solidFill>
                <a:latin typeface="Montserrat" panose="00000500000000000000" pitchFamily="2" charset="0"/>
              </a:rPr>
              <a:t>I. Interpuesto el recurso de revisión, el </a:t>
            </a:r>
            <a:r>
              <a:rPr lang="es-MX" sz="1550" b="1" dirty="0">
                <a:solidFill>
                  <a:schemeClr val="tx1"/>
                </a:solidFill>
                <a:latin typeface="Montserrat" panose="00000500000000000000" pitchFamily="2" charset="0"/>
              </a:rPr>
              <a:t>Presidente del organismo garante </a:t>
            </a:r>
            <a:r>
              <a:rPr lang="es-MX" sz="1550" dirty="0">
                <a:solidFill>
                  <a:schemeClr val="tx1"/>
                </a:solidFill>
                <a:latin typeface="Montserrat" panose="00000500000000000000" pitchFamily="2" charset="0"/>
              </a:rPr>
              <a:t>lo turnará al </a:t>
            </a:r>
            <a:r>
              <a:rPr lang="es-MX" sz="1550" b="1" dirty="0">
                <a:solidFill>
                  <a:schemeClr val="tx1"/>
                </a:solidFill>
                <a:latin typeface="Montserrat" panose="00000500000000000000" pitchFamily="2" charset="0"/>
              </a:rPr>
              <a:t>Comisionado ponente </a:t>
            </a:r>
            <a:r>
              <a:rPr lang="es-MX" sz="1550" dirty="0">
                <a:solidFill>
                  <a:schemeClr val="tx1"/>
                </a:solidFill>
                <a:latin typeface="Montserrat" panose="00000500000000000000" pitchFamily="2" charset="0"/>
              </a:rPr>
              <a:t>que corresponda, quien deberá proceder a su análisis para que decrete su </a:t>
            </a:r>
            <a:r>
              <a:rPr lang="es-MX" sz="1550" b="1" dirty="0">
                <a:solidFill>
                  <a:schemeClr val="tx1"/>
                </a:solidFill>
                <a:latin typeface="Montserrat" panose="00000500000000000000" pitchFamily="2" charset="0"/>
              </a:rPr>
              <a:t>admisión o su </a:t>
            </a:r>
            <a:r>
              <a:rPr lang="es-MX" sz="1550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desechamiento</a:t>
            </a:r>
            <a:r>
              <a:rPr lang="es-MX" sz="1550" b="1" dirty="0">
                <a:solidFill>
                  <a:schemeClr val="tx1"/>
                </a:solidFill>
                <a:latin typeface="Montserrat" panose="00000500000000000000" pitchFamily="2" charset="0"/>
              </a:rPr>
              <a:t>; </a:t>
            </a:r>
          </a:p>
          <a:p>
            <a:pPr algn="ctr"/>
            <a:endParaRPr lang="es-MX" sz="155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367809" y="2420888"/>
            <a:ext cx="2677155" cy="3600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50" dirty="0">
                <a:solidFill>
                  <a:schemeClr val="tx1"/>
                </a:solidFill>
                <a:latin typeface="Montserrat" panose="00000500000000000000" pitchFamily="2" charset="0"/>
              </a:rPr>
              <a:t>II. Admitido el recurso de revisión, el Comisionado ponente deberá </a:t>
            </a:r>
            <a:r>
              <a:rPr lang="es-MX" sz="1550" b="1" dirty="0">
                <a:solidFill>
                  <a:schemeClr val="tx1"/>
                </a:solidFill>
                <a:latin typeface="Montserrat" panose="00000500000000000000" pitchFamily="2" charset="0"/>
              </a:rPr>
              <a:t>integrar un Expediente y ponerlo a disposición de las partes</a:t>
            </a:r>
            <a:r>
              <a:rPr lang="es-MX" sz="1550" dirty="0">
                <a:solidFill>
                  <a:schemeClr val="tx1"/>
                </a:solidFill>
                <a:latin typeface="Montserrat" panose="00000500000000000000" pitchFamily="2" charset="0"/>
              </a:rPr>
              <a:t>, para que, en un plazo máximo de </a:t>
            </a:r>
            <a:r>
              <a:rPr lang="es-MX" sz="1550" b="1" u="sng" dirty="0">
                <a:solidFill>
                  <a:schemeClr val="tx1"/>
                </a:solidFill>
                <a:latin typeface="Montserrat" panose="00000500000000000000" pitchFamily="2" charset="0"/>
              </a:rPr>
              <a:t>siete días</a:t>
            </a:r>
            <a:r>
              <a:rPr lang="es-MX" sz="1550" dirty="0">
                <a:solidFill>
                  <a:schemeClr val="tx1"/>
                </a:solidFill>
                <a:latin typeface="Montserrat" panose="00000500000000000000" pitchFamily="2" charset="0"/>
              </a:rPr>
              <a:t>, manifiesten lo que a su derecho convenga; </a:t>
            </a:r>
          </a:p>
          <a:p>
            <a:pPr algn="ctr"/>
            <a:endParaRPr lang="es-MX" sz="155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7175854" y="2492896"/>
            <a:ext cx="2677155" cy="3600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50" dirty="0">
                <a:solidFill>
                  <a:schemeClr val="tx1"/>
                </a:solidFill>
                <a:latin typeface="Montserrat" panose="00000500000000000000" pitchFamily="2" charset="0"/>
              </a:rPr>
              <a:t>III. Dentro de los </a:t>
            </a:r>
            <a:r>
              <a:rPr lang="es-MX" sz="1550" b="1" dirty="0">
                <a:solidFill>
                  <a:schemeClr val="tx1"/>
                </a:solidFill>
                <a:latin typeface="Montserrat" panose="00000500000000000000" pitchFamily="2" charset="0"/>
              </a:rPr>
              <a:t>siete días</a:t>
            </a:r>
            <a:r>
              <a:rPr lang="es-MX" sz="1550" dirty="0">
                <a:solidFill>
                  <a:schemeClr val="tx1"/>
                </a:solidFill>
                <a:latin typeface="Montserrat" panose="00000500000000000000" pitchFamily="2" charset="0"/>
              </a:rPr>
              <a:t> las partes podrán ofrecer todo tipo de pruebas o alegatos </a:t>
            </a:r>
            <a:r>
              <a:rPr lang="es-MX" sz="1550" b="1" u="sng" dirty="0">
                <a:solidFill>
                  <a:schemeClr val="tx1"/>
                </a:solidFill>
                <a:latin typeface="Montserrat" panose="00000500000000000000" pitchFamily="2" charset="0"/>
              </a:rPr>
              <a:t>excepto la confesional </a:t>
            </a:r>
            <a:r>
              <a:rPr lang="es-MX" sz="1550" dirty="0">
                <a:solidFill>
                  <a:schemeClr val="tx1"/>
                </a:solidFill>
                <a:latin typeface="Montserrat" panose="00000500000000000000" pitchFamily="2" charset="0"/>
              </a:rPr>
              <a:t>por parte de los sujetos obligados y aquéllas que sean contrarias a derecho; </a:t>
            </a:r>
          </a:p>
          <a:p>
            <a:pPr algn="ctr"/>
            <a:endParaRPr lang="es-MX" sz="155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833464" y="559871"/>
            <a:ext cx="67507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/>
            <a:r>
              <a:rPr lang="es-MX" sz="2000" b="1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+mj-ea"/>
                <a:cs typeface="Copperplate Gothic Light" pitchFamily="34" charset="0"/>
              </a:rPr>
              <a:t>¿Cómo se resuelve?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393857" y="1727852"/>
            <a:ext cx="8954199" cy="3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550" b="1" dirty="0">
                <a:latin typeface="Montserrat" panose="00000500000000000000" pitchFamily="2" charset="0"/>
              </a:rPr>
              <a:t>Los Organismos garantes resolverán el recurso de revisión conforme a lo siguiente: </a:t>
            </a:r>
          </a:p>
        </p:txBody>
      </p:sp>
      <p:sp>
        <p:nvSpPr>
          <p:cNvPr id="6" name="5 Pentágono"/>
          <p:cNvSpPr/>
          <p:nvPr/>
        </p:nvSpPr>
        <p:spPr>
          <a:xfrm>
            <a:off x="1775453" y="2203440"/>
            <a:ext cx="8191009" cy="1080120"/>
          </a:xfrm>
          <a:prstGeom prst="homePlate">
            <a:avLst/>
          </a:prstGeom>
          <a:solidFill>
            <a:srgbClr val="7E66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55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546638" y="2420888"/>
            <a:ext cx="2677155" cy="3600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50" dirty="0">
                <a:solidFill>
                  <a:schemeClr val="tx1"/>
                </a:solidFill>
                <a:latin typeface="Montserrat" panose="00000500000000000000" pitchFamily="2" charset="0"/>
              </a:rPr>
              <a:t>IV. El Comisionado ponente podrá determinar la </a:t>
            </a:r>
            <a:r>
              <a:rPr lang="es-MX" sz="1550" b="1" dirty="0">
                <a:solidFill>
                  <a:schemeClr val="tx1"/>
                </a:solidFill>
                <a:latin typeface="Montserrat" panose="00000500000000000000" pitchFamily="2" charset="0"/>
              </a:rPr>
              <a:t>celebración de audiencias, </a:t>
            </a:r>
            <a:r>
              <a:rPr lang="es-MX" sz="1550" dirty="0">
                <a:solidFill>
                  <a:schemeClr val="tx1"/>
                </a:solidFill>
                <a:latin typeface="Montserrat" panose="00000500000000000000" pitchFamily="2" charset="0"/>
              </a:rPr>
              <a:t>concluido el plazo señalado en la fracción II del presente artículo, el Comisionado ponente procederá a decretar el cierre de instrucción;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4367809" y="2420888"/>
            <a:ext cx="2677155" cy="3600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50" dirty="0">
                <a:solidFill>
                  <a:schemeClr val="tx1"/>
                </a:solidFill>
                <a:latin typeface="Montserrat" panose="00000500000000000000" pitchFamily="2" charset="0"/>
              </a:rPr>
              <a:t>VI. El organismo garante </a:t>
            </a:r>
            <a:r>
              <a:rPr lang="es-MX" sz="1550" b="1" dirty="0">
                <a:solidFill>
                  <a:schemeClr val="tx1"/>
                </a:solidFill>
                <a:latin typeface="Montserrat" panose="00000500000000000000" pitchFamily="2" charset="0"/>
              </a:rPr>
              <a:t>no estará obligado a atender </a:t>
            </a:r>
            <a:r>
              <a:rPr lang="es-MX" sz="1550" dirty="0">
                <a:solidFill>
                  <a:schemeClr val="tx1"/>
                </a:solidFill>
                <a:latin typeface="Montserrat" panose="00000500000000000000" pitchFamily="2" charset="0"/>
              </a:rPr>
              <a:t>la información remitida por el sujeto obligado </a:t>
            </a:r>
            <a:r>
              <a:rPr lang="es-MX" sz="1550" b="1" dirty="0">
                <a:solidFill>
                  <a:schemeClr val="tx1"/>
                </a:solidFill>
                <a:latin typeface="Montserrat" panose="00000500000000000000" pitchFamily="2" charset="0"/>
              </a:rPr>
              <a:t>una vez decretado el cierre de instrucción</a:t>
            </a:r>
            <a:r>
              <a:rPr lang="es-MX" sz="1550" dirty="0">
                <a:solidFill>
                  <a:schemeClr val="tx1"/>
                </a:solidFill>
                <a:latin typeface="Montserrat" panose="00000500000000000000" pitchFamily="2" charset="0"/>
              </a:rPr>
              <a:t>, y </a:t>
            </a:r>
          </a:p>
          <a:p>
            <a:pPr algn="ctr"/>
            <a:endParaRPr lang="es-MX" sz="155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7175854" y="2492896"/>
            <a:ext cx="2677155" cy="3600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50" dirty="0">
                <a:solidFill>
                  <a:schemeClr val="tx1"/>
                </a:solidFill>
                <a:latin typeface="Montserrat" panose="00000500000000000000" pitchFamily="2" charset="0"/>
              </a:rPr>
              <a:t>VII. Decretado el </a:t>
            </a:r>
            <a:r>
              <a:rPr lang="es-MX" sz="1550" b="1" dirty="0">
                <a:solidFill>
                  <a:schemeClr val="tx1"/>
                </a:solidFill>
                <a:latin typeface="Montserrat" panose="00000500000000000000" pitchFamily="2" charset="0"/>
              </a:rPr>
              <a:t>cierre de instrucción</a:t>
            </a:r>
            <a:r>
              <a:rPr lang="es-MX" sz="1550" dirty="0">
                <a:solidFill>
                  <a:schemeClr val="tx1"/>
                </a:solidFill>
                <a:latin typeface="Montserrat" panose="00000500000000000000" pitchFamily="2" charset="0"/>
              </a:rPr>
              <a:t>, el Expediente pasará a resolución, en un plazo que no podrá exceder de veinte días. </a:t>
            </a:r>
          </a:p>
          <a:p>
            <a:pPr algn="ctr"/>
            <a:endParaRPr lang="es-MX" sz="155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131775" y="1572327"/>
            <a:ext cx="18149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Art. </a:t>
            </a:r>
            <a:r>
              <a:rPr lang="es-MX" sz="1600" b="1" dirty="0" smtClean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150 LGTAIP</a:t>
            </a:r>
            <a:endParaRPr lang="es-MX" sz="1600" b="1" dirty="0">
              <a:solidFill>
                <a:srgbClr val="6C5578"/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0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2136775" y="2296528"/>
            <a:ext cx="7884876" cy="6810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700" dirty="0">
                <a:latin typeface="Montserrat" panose="00000500000000000000" pitchFamily="2" charset="0"/>
              </a:rPr>
              <a:t>Las resoluciones del Organismo Garante, </a:t>
            </a:r>
            <a:r>
              <a:rPr lang="es-ES" sz="1700" b="1" dirty="0">
                <a:latin typeface="Montserrat" panose="00000500000000000000" pitchFamily="2" charset="0"/>
              </a:rPr>
              <a:t>serán vinculatorias, definitivas e inatacables para los sujetos obligados.</a:t>
            </a:r>
          </a:p>
        </p:txBody>
      </p:sp>
      <p:sp>
        <p:nvSpPr>
          <p:cNvPr id="37" name="3 Título"/>
          <p:cNvSpPr>
            <a:spLocks noGrp="1"/>
          </p:cNvSpPr>
          <p:nvPr>
            <p:ph type="title"/>
          </p:nvPr>
        </p:nvSpPr>
        <p:spPr>
          <a:xfrm>
            <a:off x="7403144" y="633289"/>
            <a:ext cx="4104456" cy="369332"/>
          </a:xfrm>
        </p:spPr>
        <p:txBody>
          <a:bodyPr wrap="square">
            <a:spAutoFit/>
          </a:bodyPr>
          <a:lstStyle/>
          <a:p>
            <a:pPr fontAlgn="b"/>
            <a:r>
              <a:rPr lang="es-MX" sz="20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Copperplate Gothic Light" pitchFamily="34" charset="0"/>
              </a:rPr>
              <a:t>Resoluciones - </a:t>
            </a:r>
            <a:r>
              <a:rPr lang="es-MX" sz="2000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Copperplate Gothic Light" pitchFamily="34" charset="0"/>
              </a:rPr>
              <a:t>INAI</a:t>
            </a:r>
            <a:endParaRPr lang="es-MX" sz="2000" dirty="0">
              <a:solidFill>
                <a:schemeClr val="bg1">
                  <a:lumMod val="95000"/>
                </a:schemeClr>
              </a:solidFill>
              <a:latin typeface="Montserrat" panose="00000500000000000000" pitchFamily="2" charset="0"/>
              <a:cs typeface="Copperplate Gothic Light" pitchFamily="34" charset="0"/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4079777" y="3715392"/>
            <a:ext cx="5878363" cy="1259919"/>
          </a:xfrm>
          <a:prstGeom prst="roundRect">
            <a:avLst/>
          </a:prstGeom>
          <a:solidFill>
            <a:srgbClr val="DAD2E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700" dirty="0">
                <a:latin typeface="Montserrat" panose="00000500000000000000" pitchFamily="2" charset="0"/>
              </a:rPr>
              <a:t>Los particulares </a:t>
            </a:r>
            <a:r>
              <a:rPr lang="es-ES" sz="1700" b="1" dirty="0">
                <a:latin typeface="Montserrat" panose="00000500000000000000" pitchFamily="2" charset="0"/>
              </a:rPr>
              <a:t>podrán impugnar las determinaciones o resoluciones de los Organismos garantes ante el Poder Judicial de la Federación.  </a:t>
            </a:r>
          </a:p>
        </p:txBody>
      </p:sp>
      <p:sp>
        <p:nvSpPr>
          <p:cNvPr id="2" name="AutoShape 2" descr="Resultado de imagen para poder judicial de la federació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Resultado de imagen para poder judicial de la federació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6" descr="Resultado de imagen para poder judicial de la federación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8" descr="Resultado de imagen para poder judicial de la federación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274" name="Picture 10" descr="http://www.losforjadores.org/wp-content/uploads/2014/02/PODER-JUDICIAL-DE-LA-FEDERA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3616478"/>
            <a:ext cx="1599729" cy="162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9894383" y="1650557"/>
            <a:ext cx="18020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Art. </a:t>
            </a:r>
            <a:r>
              <a:rPr lang="es-MX" sz="1600" b="1" dirty="0" smtClean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157 LGTAIP</a:t>
            </a:r>
            <a:endParaRPr lang="es-MX" sz="1600" b="1" dirty="0">
              <a:solidFill>
                <a:srgbClr val="6C5578"/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301880" y="610389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/>
            <a:r>
              <a:rPr lang="es-MX" sz="2000" b="1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+mj-ea"/>
                <a:cs typeface="Copperplate Gothic Light" pitchFamily="34" charset="0"/>
              </a:rPr>
              <a:t>De las Medidas de Apremio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703511" y="2032798"/>
            <a:ext cx="88384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Montserrat" panose="00000500000000000000" pitchFamily="2" charset="0"/>
              </a:rPr>
              <a:t>Los Organismos garantes podrán imponer al servidor público encargado de cumplir con la resolución, o a los miembros de los sindicatos, partidos políticos o a la persona física o moral responsable, las siguientes </a:t>
            </a:r>
            <a:r>
              <a:rPr lang="es-MX" b="1" dirty="0">
                <a:latin typeface="Montserrat" panose="00000500000000000000" pitchFamily="2" charset="0"/>
              </a:rPr>
              <a:t>medidas de apremio </a:t>
            </a:r>
            <a:r>
              <a:rPr lang="es-MX" dirty="0">
                <a:latin typeface="Montserrat" panose="00000500000000000000" pitchFamily="2" charset="0"/>
              </a:rPr>
              <a:t>para asegurar el cumplimiento de sus determinaciones:</a:t>
            </a:r>
          </a:p>
          <a:p>
            <a:pPr algn="just"/>
            <a:r>
              <a:rPr lang="es-MX" dirty="0">
                <a:latin typeface="Montserrat" panose="00000500000000000000" pitchFamily="2" charset="0"/>
              </a:rPr>
              <a:t> </a:t>
            </a:r>
          </a:p>
          <a:p>
            <a:pPr marL="400050" indent="-400050" algn="just">
              <a:buAutoNum type="romanUcPeriod"/>
            </a:pPr>
            <a:r>
              <a:rPr lang="es-MX" dirty="0">
                <a:latin typeface="Montserrat" panose="00000500000000000000" pitchFamily="2" charset="0"/>
              </a:rPr>
              <a:t>Amonestación pública, o</a:t>
            </a:r>
          </a:p>
          <a:p>
            <a:pPr algn="just"/>
            <a:endParaRPr lang="es-MX" dirty="0">
              <a:latin typeface="Montserrat" panose="00000500000000000000" pitchFamily="2" charset="0"/>
            </a:endParaRPr>
          </a:p>
          <a:p>
            <a:pPr marL="400050" indent="-400050" algn="just">
              <a:buAutoNum type="romanUcPeriod" startAt="2"/>
            </a:pPr>
            <a:r>
              <a:rPr lang="es-MX" dirty="0">
                <a:latin typeface="Montserrat" panose="00000500000000000000" pitchFamily="2" charset="0"/>
              </a:rPr>
              <a:t>Multa, de ciento cincuenta hasta mil quinientas veces el salario mínimo general vigente en el Área geográfica de que se trate.</a:t>
            </a:r>
          </a:p>
          <a:p>
            <a:endParaRPr lang="es-MX" dirty="0">
              <a:latin typeface="Montserrat" panose="00000500000000000000" pitchFamily="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277905" y="4895120"/>
            <a:ext cx="7991456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dirty="0">
                <a:latin typeface="Montserrat" panose="00000500000000000000" pitchFamily="2" charset="0"/>
              </a:rPr>
              <a:t>La Ley Federal y las de las Entidades Federativas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establecerán los criterios para calificar las medidas de apremio, conforme a la gravedad de la falta y, en su caso, las condiciones económicas del infractor y la reincidencia.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112311" y="1571426"/>
            <a:ext cx="3079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 smtClean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Artículos 201 al 205 LGTAIP</a:t>
            </a:r>
            <a:endParaRPr lang="es-MX" sz="1600" b="1" dirty="0">
              <a:solidFill>
                <a:srgbClr val="6C5578"/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3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895911" y="619032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/>
            <a:r>
              <a:rPr lang="es-ES" sz="2000" b="1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+mj-ea"/>
                <a:cs typeface="Copperplate Gothic Light" pitchFamily="34" charset="0"/>
              </a:rPr>
              <a:t>Causas de Sanciones: </a:t>
            </a:r>
            <a:endParaRPr lang="es-MX" sz="2000" b="1" dirty="0">
              <a:solidFill>
                <a:schemeClr val="bg1">
                  <a:lumMod val="95000"/>
                </a:schemeClr>
              </a:solidFill>
              <a:latin typeface="Montserrat" panose="00000500000000000000" pitchFamily="2" charset="0"/>
              <a:ea typeface="+mj-ea"/>
              <a:cs typeface="Copperplate Gothic Light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276963" y="1745842"/>
            <a:ext cx="2928938" cy="109260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sz="1300" dirty="0">
                <a:latin typeface="Montserrat" panose="00000500000000000000" pitchFamily="2" charset="0"/>
              </a:rPr>
              <a:t>Usar, sustraer, destruir, ocultar, inutilizar, divulgar o alterar, total o parcialmente e indebidamente información en posesión del Sujeto Obligado.</a:t>
            </a:r>
            <a:endParaRPr lang="es-MX" sz="1300" dirty="0">
              <a:latin typeface="Montserrat" panose="00000500000000000000" pitchFamily="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331680" y="3194974"/>
            <a:ext cx="2880320" cy="8925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300" dirty="0">
                <a:latin typeface="Montserrat" panose="00000500000000000000" pitchFamily="2" charset="0"/>
              </a:rPr>
              <a:t>Actuar con negligencia, dolo o mala fe en la sustanciación de las SIP o en la difusión de la información.</a:t>
            </a:r>
            <a:endParaRPr lang="es-MX" sz="1300" dirty="0">
              <a:latin typeface="Montserrat" panose="00000500000000000000" pitchFamily="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331680" y="4546365"/>
            <a:ext cx="2928938" cy="49244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sz="1300" dirty="0">
                <a:latin typeface="Montserrat" panose="00000500000000000000" pitchFamily="2" charset="0"/>
              </a:rPr>
              <a:t>Denegar intencionalmente información no clasificada</a:t>
            </a:r>
            <a:endParaRPr lang="es-MX" sz="1300" dirty="0">
              <a:latin typeface="Montserrat" panose="00000500000000000000" pitchFamily="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918446" y="1771236"/>
            <a:ext cx="2928937" cy="49244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sz="1300" dirty="0">
                <a:latin typeface="Montserrat" panose="00000500000000000000" pitchFamily="2" charset="0"/>
              </a:rPr>
              <a:t>Clasificar con dolo la información sin apego a la Ley.</a:t>
            </a:r>
            <a:endParaRPr lang="es-MX" sz="1300" dirty="0">
              <a:latin typeface="Montserrat" panose="00000500000000000000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104112" y="3041969"/>
            <a:ext cx="2841512" cy="6924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300" dirty="0">
                <a:latin typeface="Montserrat" panose="00000500000000000000" pitchFamily="2" charset="0"/>
              </a:rPr>
              <a:t>Entregar información clasificada como reservada o confidencial</a:t>
            </a:r>
            <a:endParaRPr lang="es-MX" sz="1300" dirty="0">
              <a:latin typeface="Montserrat" panose="00000500000000000000" pitchFamily="2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239322" y="4342533"/>
            <a:ext cx="2625488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300" dirty="0">
                <a:latin typeface="Montserrat" panose="00000500000000000000" pitchFamily="2" charset="0"/>
              </a:rPr>
              <a:t>Entregar intencionalmente la información  incompleta.</a:t>
            </a:r>
            <a:endParaRPr lang="es-MX" sz="1300" dirty="0">
              <a:latin typeface="Montserrat" panose="00000500000000000000" pitchFamily="2" charset="0"/>
            </a:endParaRPr>
          </a:p>
        </p:txBody>
      </p:sp>
      <p:grpSp>
        <p:nvGrpSpPr>
          <p:cNvPr id="11" name="71 Grupo"/>
          <p:cNvGrpSpPr>
            <a:grpSpLocks/>
          </p:cNvGrpSpPr>
          <p:nvPr/>
        </p:nvGrpSpPr>
        <p:grpSpPr bwMode="auto">
          <a:xfrm>
            <a:off x="1280185" y="1850968"/>
            <a:ext cx="684709" cy="993849"/>
            <a:chOff x="0" y="1643050"/>
            <a:chExt cx="1201585" cy="1525202"/>
          </a:xfrm>
        </p:grpSpPr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1643050"/>
              <a:ext cx="772989" cy="1162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tx1">
                  <a:alpha val="40000"/>
                </a:schemeClr>
              </a:glow>
            </a:effectLst>
          </p:spPr>
        </p:pic>
        <p:pic>
          <p:nvPicPr>
            <p:cNvPr id="13" name="Picture 4" descr="http://t1.gstatic.com/images?q=tbn:ANd9GcSckO1ox7sGdSnE50bpk-eZuyD9iB98ebtTI8Q-wzuEd6zv7nyVvhX9x0vypQ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214554"/>
              <a:ext cx="1071570" cy="953698"/>
            </a:xfrm>
            <a:prstGeom prst="rect">
              <a:avLst/>
            </a:prstGeom>
            <a:noFill/>
            <a:effectLst>
              <a:glow rad="228600">
                <a:schemeClr val="tx1">
                  <a:alpha val="40000"/>
                </a:schemeClr>
              </a:glow>
            </a:effectLst>
          </p:spPr>
        </p:pic>
      </p:grpSp>
      <p:grpSp>
        <p:nvGrpSpPr>
          <p:cNvPr id="14" name="26 Grupo"/>
          <p:cNvGrpSpPr>
            <a:grpSpLocks/>
          </p:cNvGrpSpPr>
          <p:nvPr/>
        </p:nvGrpSpPr>
        <p:grpSpPr bwMode="auto">
          <a:xfrm>
            <a:off x="1289938" y="3221759"/>
            <a:ext cx="957436" cy="864097"/>
            <a:chOff x="75998" y="3571876"/>
            <a:chExt cx="1269206" cy="1100131"/>
          </a:xfrm>
        </p:grpSpPr>
        <p:grpSp>
          <p:nvGrpSpPr>
            <p:cNvPr id="15" name="19 Grupo"/>
            <p:cNvGrpSpPr/>
            <p:nvPr/>
          </p:nvGrpSpPr>
          <p:grpSpPr>
            <a:xfrm rot="20218597">
              <a:off x="75998" y="3571876"/>
              <a:ext cx="857256" cy="928694"/>
              <a:chOff x="928662" y="5286388"/>
              <a:chExt cx="857256" cy="1000132"/>
            </a:xfrm>
            <a:effectLst>
              <a:glow rad="139700">
                <a:schemeClr val="tx1">
                  <a:alpha val="40000"/>
                </a:schemeClr>
              </a:glow>
            </a:effectLst>
          </p:grpSpPr>
          <p:grpSp>
            <p:nvGrpSpPr>
              <p:cNvPr id="17" name="63 Grupo"/>
              <p:cNvGrpSpPr/>
              <p:nvPr/>
            </p:nvGrpSpPr>
            <p:grpSpPr>
              <a:xfrm>
                <a:off x="1000100" y="5286388"/>
                <a:ext cx="785818" cy="1000132"/>
                <a:chOff x="7858148" y="5286388"/>
                <a:chExt cx="1013121" cy="1285884"/>
              </a:xfrm>
            </p:grpSpPr>
            <p:pic>
              <p:nvPicPr>
                <p:cNvPr id="20" name="Picture 8" descr="http://png.findicons.com/files/icons/990/vistaico_toolbar/256/document.png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7858148" y="5286388"/>
                  <a:ext cx="1013121" cy="128588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1" name="20 Conector recto"/>
                <p:cNvCxnSpPr/>
                <p:nvPr/>
              </p:nvCxnSpPr>
              <p:spPr>
                <a:xfrm>
                  <a:off x="8072462" y="5572140"/>
                  <a:ext cx="42862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21 Conector recto"/>
                <p:cNvCxnSpPr/>
                <p:nvPr/>
              </p:nvCxnSpPr>
              <p:spPr>
                <a:xfrm>
                  <a:off x="8072462" y="5643578"/>
                  <a:ext cx="42862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8" name="Picture 4" descr="http://t2.gstatic.com/images?q=tbn:ANd9GcRGURSu1SwtTbR_xFeuWiadOJrT0ocdPf-o0WAZZC2dn2ZvlY1M41jQr_lpVQ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28662" y="6072206"/>
                <a:ext cx="285752" cy="202274"/>
              </a:xfrm>
              <a:prstGeom prst="rect">
                <a:avLst/>
              </a:prstGeom>
              <a:noFill/>
              <a:effectLst>
                <a:glow rad="101600">
                  <a:schemeClr val="tx1">
                    <a:alpha val="60000"/>
                  </a:schemeClr>
                </a:glow>
              </a:effectLst>
            </p:spPr>
          </p:pic>
          <p:sp>
            <p:nvSpPr>
              <p:cNvPr id="19" name="18 CuadroTexto"/>
              <p:cNvSpPr txBox="1"/>
              <p:nvPr/>
            </p:nvSpPr>
            <p:spPr>
              <a:xfrm>
                <a:off x="1071537" y="5302438"/>
                <a:ext cx="642943" cy="9178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ts val="900"/>
                  </a:lnSpc>
                  <a:defRPr/>
                </a:pPr>
                <a:r>
                  <a:rPr lang="es-MX" sz="1300" dirty="0">
                    <a:solidFill>
                      <a:srgbClr val="0070C0"/>
                    </a:solidFill>
                    <a:latin typeface="Montserrat" panose="00000500000000000000" pitchFamily="2" charset="0"/>
                  </a:rPr>
                  <a:t>Sustan</a:t>
                </a:r>
              </a:p>
              <a:p>
                <a:pPr algn="ctr">
                  <a:lnSpc>
                    <a:spcPts val="900"/>
                  </a:lnSpc>
                  <a:defRPr/>
                </a:pPr>
                <a:r>
                  <a:rPr lang="es-MX" sz="1300" dirty="0">
                    <a:solidFill>
                      <a:srgbClr val="0070C0"/>
                    </a:solidFill>
                    <a:latin typeface="Montserrat" panose="00000500000000000000" pitchFamily="2" charset="0"/>
                  </a:rPr>
                  <a:t>ciación</a:t>
                </a:r>
              </a:p>
            </p:txBody>
          </p:sp>
        </p:grpSp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034" y="3643314"/>
              <a:ext cx="845170" cy="1028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tx1">
                  <a:alpha val="40000"/>
                </a:schemeClr>
              </a:glow>
            </a:effectLst>
          </p:spPr>
        </p:pic>
      </p:grpSp>
      <p:grpSp>
        <p:nvGrpSpPr>
          <p:cNvPr id="23" name="69 Grupo"/>
          <p:cNvGrpSpPr>
            <a:grpSpLocks/>
          </p:cNvGrpSpPr>
          <p:nvPr/>
        </p:nvGrpSpPr>
        <p:grpSpPr bwMode="auto">
          <a:xfrm>
            <a:off x="5987682" y="4214840"/>
            <a:ext cx="1080119" cy="1119851"/>
            <a:chOff x="4929190" y="4429132"/>
            <a:chExt cx="1273054" cy="1378695"/>
          </a:xfrm>
        </p:grpSpPr>
        <p:grpSp>
          <p:nvGrpSpPr>
            <p:cNvPr id="24" name="45 Grupo"/>
            <p:cNvGrpSpPr/>
            <p:nvPr/>
          </p:nvGrpSpPr>
          <p:grpSpPr>
            <a:xfrm>
              <a:off x="4929190" y="4500568"/>
              <a:ext cx="940757" cy="1307259"/>
              <a:chOff x="428596" y="5143512"/>
              <a:chExt cx="940757" cy="1386481"/>
            </a:xfrm>
            <a:effectLst>
              <a:glow rad="139700">
                <a:schemeClr val="tx1">
                  <a:alpha val="40000"/>
                </a:schemeClr>
              </a:glow>
            </a:effectLst>
          </p:grpSpPr>
          <p:grpSp>
            <p:nvGrpSpPr>
              <p:cNvPr id="26" name="21 Grupo"/>
              <p:cNvGrpSpPr/>
              <p:nvPr/>
            </p:nvGrpSpPr>
            <p:grpSpPr>
              <a:xfrm>
                <a:off x="583535" y="5393639"/>
                <a:ext cx="785818" cy="1136354"/>
                <a:chOff x="571472" y="5143512"/>
                <a:chExt cx="785818" cy="1136354"/>
              </a:xfrm>
            </p:grpSpPr>
            <p:grpSp>
              <p:nvGrpSpPr>
                <p:cNvPr id="33" name="63 Grupo"/>
                <p:cNvGrpSpPr/>
                <p:nvPr/>
              </p:nvGrpSpPr>
              <p:grpSpPr>
                <a:xfrm>
                  <a:off x="571472" y="5143512"/>
                  <a:ext cx="785818" cy="1000132"/>
                  <a:chOff x="7858148" y="5286388"/>
                  <a:chExt cx="1013121" cy="1285884"/>
                </a:xfrm>
              </p:grpSpPr>
              <p:pic>
                <p:nvPicPr>
                  <p:cNvPr id="35" name="Picture 8" descr="http://png.findicons.com/files/icons/990/vistaico_toolbar/256/document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/>
                  <a:srcRect/>
                  <a:stretch>
                    <a:fillRect/>
                  </a:stretch>
                </p:blipFill>
                <p:spPr bwMode="auto">
                  <a:xfrm>
                    <a:off x="7858148" y="5286388"/>
                    <a:ext cx="1013121" cy="128588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36" name="35 Conector recto"/>
                  <p:cNvCxnSpPr/>
                  <p:nvPr/>
                </p:nvCxnSpPr>
                <p:spPr>
                  <a:xfrm>
                    <a:off x="8072462" y="5572140"/>
                    <a:ext cx="428628" cy="0"/>
                  </a:xfrm>
                  <a:prstGeom prst="line">
                    <a:avLst/>
                  </a:prstGeom>
                  <a:ln w="28575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36 Conector recto"/>
                  <p:cNvCxnSpPr/>
                  <p:nvPr/>
                </p:nvCxnSpPr>
                <p:spPr>
                  <a:xfrm>
                    <a:off x="8072462" y="5643578"/>
                    <a:ext cx="428628" cy="0"/>
                  </a:xfrm>
                  <a:prstGeom prst="line">
                    <a:avLst/>
                  </a:prstGeom>
                  <a:ln w="28575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4" name="33 CuadroTexto"/>
                <p:cNvSpPr txBox="1"/>
                <p:nvPr/>
              </p:nvSpPr>
              <p:spPr>
                <a:xfrm>
                  <a:off x="642910" y="5857893"/>
                  <a:ext cx="642942" cy="4219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ts val="900"/>
                    </a:lnSpc>
                    <a:defRPr/>
                  </a:pPr>
                  <a:r>
                    <a:rPr lang="es-MX" sz="1300" dirty="0">
                      <a:solidFill>
                        <a:srgbClr val="F88E24"/>
                      </a:solidFill>
                      <a:latin typeface="Montserrat" panose="00000500000000000000" pitchFamily="2" charset="0"/>
                    </a:rPr>
                    <a:t>2 de 5</a:t>
                  </a:r>
                </a:p>
              </p:txBody>
            </p:sp>
          </p:grpSp>
          <p:grpSp>
            <p:nvGrpSpPr>
              <p:cNvPr id="27" name="20 Grupo"/>
              <p:cNvGrpSpPr/>
              <p:nvPr/>
            </p:nvGrpSpPr>
            <p:grpSpPr>
              <a:xfrm>
                <a:off x="428596" y="5143512"/>
                <a:ext cx="785818" cy="1136354"/>
                <a:chOff x="571472" y="5143512"/>
                <a:chExt cx="785818" cy="1136354"/>
              </a:xfrm>
            </p:grpSpPr>
            <p:grpSp>
              <p:nvGrpSpPr>
                <p:cNvPr id="28" name="63 Grupo"/>
                <p:cNvGrpSpPr/>
                <p:nvPr/>
              </p:nvGrpSpPr>
              <p:grpSpPr>
                <a:xfrm>
                  <a:off x="571472" y="5143512"/>
                  <a:ext cx="785818" cy="1000132"/>
                  <a:chOff x="7858148" y="5286388"/>
                  <a:chExt cx="1013121" cy="1285884"/>
                </a:xfrm>
              </p:grpSpPr>
              <p:pic>
                <p:nvPicPr>
                  <p:cNvPr id="30" name="Picture 8" descr="http://png.findicons.com/files/icons/990/vistaico_toolbar/256/document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/>
                  <a:srcRect/>
                  <a:stretch>
                    <a:fillRect/>
                  </a:stretch>
                </p:blipFill>
                <p:spPr bwMode="auto">
                  <a:xfrm>
                    <a:off x="7858148" y="5286388"/>
                    <a:ext cx="1013121" cy="128588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31" name="30 Conector recto"/>
                  <p:cNvCxnSpPr/>
                  <p:nvPr/>
                </p:nvCxnSpPr>
                <p:spPr>
                  <a:xfrm>
                    <a:off x="8072462" y="5572140"/>
                    <a:ext cx="428628" cy="0"/>
                  </a:xfrm>
                  <a:prstGeom prst="line">
                    <a:avLst/>
                  </a:prstGeom>
                  <a:ln w="28575">
                    <a:solidFill>
                      <a:srgbClr val="F88E2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31 Conector recto"/>
                  <p:cNvCxnSpPr/>
                  <p:nvPr/>
                </p:nvCxnSpPr>
                <p:spPr>
                  <a:xfrm>
                    <a:off x="8072462" y="5643578"/>
                    <a:ext cx="428628" cy="0"/>
                  </a:xfrm>
                  <a:prstGeom prst="line">
                    <a:avLst/>
                  </a:prstGeom>
                  <a:ln w="28575">
                    <a:solidFill>
                      <a:srgbClr val="F88E2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" name="28 CuadroTexto"/>
                <p:cNvSpPr txBox="1"/>
                <p:nvPr/>
              </p:nvSpPr>
              <p:spPr>
                <a:xfrm>
                  <a:off x="642910" y="5857893"/>
                  <a:ext cx="642942" cy="4219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ts val="900"/>
                    </a:lnSpc>
                    <a:defRPr/>
                  </a:pPr>
                  <a:r>
                    <a:rPr lang="es-MX" sz="1300" dirty="0">
                      <a:solidFill>
                        <a:srgbClr val="F88E24"/>
                      </a:solidFill>
                      <a:latin typeface="Montserrat" panose="00000500000000000000" pitchFamily="2" charset="0"/>
                    </a:rPr>
                    <a:t>1 de 5</a:t>
                  </a:r>
                </a:p>
              </p:txBody>
            </p:sp>
          </p:grpSp>
        </p:grpSp>
        <p:pic>
          <p:nvPicPr>
            <p:cNvPr id="25" name="Picture 10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29255" y="4429132"/>
              <a:ext cx="772989" cy="1162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tx1">
                  <a:alpha val="40000"/>
                </a:schemeClr>
              </a:glow>
            </a:effectLst>
          </p:spPr>
        </p:pic>
      </p:grpSp>
      <p:grpSp>
        <p:nvGrpSpPr>
          <p:cNvPr id="38" name="35 Grupo"/>
          <p:cNvGrpSpPr>
            <a:grpSpLocks/>
          </p:cNvGrpSpPr>
          <p:nvPr/>
        </p:nvGrpSpPr>
        <p:grpSpPr bwMode="auto">
          <a:xfrm>
            <a:off x="1293841" y="4343273"/>
            <a:ext cx="857250" cy="1071562"/>
            <a:chOff x="214282" y="5143512"/>
            <a:chExt cx="857256" cy="1071570"/>
          </a:xfrm>
        </p:grpSpPr>
        <p:grpSp>
          <p:nvGrpSpPr>
            <p:cNvPr id="39" name="27 Grupo"/>
            <p:cNvGrpSpPr/>
            <p:nvPr/>
          </p:nvGrpSpPr>
          <p:grpSpPr>
            <a:xfrm>
              <a:off x="285720" y="5143512"/>
              <a:ext cx="785818" cy="1061789"/>
              <a:chOff x="1000100" y="5286388"/>
              <a:chExt cx="785818" cy="1143465"/>
            </a:xfrm>
            <a:effectLst>
              <a:glow rad="139700">
                <a:schemeClr val="tx1">
                  <a:alpha val="40000"/>
                </a:schemeClr>
              </a:glow>
            </a:effectLst>
          </p:grpSpPr>
          <p:grpSp>
            <p:nvGrpSpPr>
              <p:cNvPr id="41" name="63 Grupo"/>
              <p:cNvGrpSpPr/>
              <p:nvPr/>
            </p:nvGrpSpPr>
            <p:grpSpPr>
              <a:xfrm>
                <a:off x="1000100" y="5286388"/>
                <a:ext cx="785818" cy="1000132"/>
                <a:chOff x="7858148" y="5286388"/>
                <a:chExt cx="1013121" cy="1285884"/>
              </a:xfrm>
            </p:grpSpPr>
            <p:pic>
              <p:nvPicPr>
                <p:cNvPr id="43" name="Picture 8" descr="http://png.findicons.com/files/icons/990/vistaico_toolbar/256/document.png"/>
                <p:cNvPicPr>
                  <a:picLocks noChangeAspect="1" noChangeArrowheads="1"/>
                </p:cNvPicPr>
                <p:nvPr/>
              </p:nvPicPr>
              <p:blipFill>
                <a:blip r:embed="rId9" cstate="email"/>
                <a:srcRect/>
                <a:stretch>
                  <a:fillRect/>
                </a:stretch>
              </p:blipFill>
              <p:spPr bwMode="auto">
                <a:xfrm>
                  <a:off x="7858148" y="5286388"/>
                  <a:ext cx="1013121" cy="128588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44" name="43 Conector recto"/>
                <p:cNvCxnSpPr/>
                <p:nvPr/>
              </p:nvCxnSpPr>
              <p:spPr>
                <a:xfrm>
                  <a:off x="8072462" y="5572140"/>
                  <a:ext cx="428628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44 Conector recto"/>
                <p:cNvCxnSpPr/>
                <p:nvPr/>
              </p:nvCxnSpPr>
              <p:spPr>
                <a:xfrm>
                  <a:off x="8072462" y="5643578"/>
                  <a:ext cx="428628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41 CuadroTexto"/>
              <p:cNvSpPr txBox="1"/>
              <p:nvPr/>
            </p:nvSpPr>
            <p:spPr>
              <a:xfrm>
                <a:off x="1071538" y="5584645"/>
                <a:ext cx="642942" cy="8452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ts val="900"/>
                  </a:lnSpc>
                  <a:defRPr/>
                </a:pPr>
                <a:r>
                  <a:rPr lang="es-MX" sz="1300" dirty="0">
                    <a:solidFill>
                      <a:srgbClr val="00B050"/>
                    </a:solidFill>
                    <a:latin typeface="Montserrat" panose="00000500000000000000" pitchFamily="2" charset="0"/>
                  </a:rPr>
                  <a:t>INFOR</a:t>
                </a:r>
              </a:p>
              <a:p>
                <a:pPr algn="ctr">
                  <a:lnSpc>
                    <a:spcPts val="900"/>
                  </a:lnSpc>
                  <a:defRPr/>
                </a:pPr>
                <a:r>
                  <a:rPr lang="es-MX" sz="1300" dirty="0">
                    <a:solidFill>
                      <a:srgbClr val="00B050"/>
                    </a:solidFill>
                    <a:latin typeface="Montserrat" panose="00000500000000000000" pitchFamily="2" charset="0"/>
                  </a:rPr>
                  <a:t>MACIÓN PÚBLICA</a:t>
                </a:r>
              </a:p>
            </p:txBody>
          </p:sp>
        </p:grpSp>
        <p:pic>
          <p:nvPicPr>
            <p:cNvPr id="40" name="Picture 10" descr="http://www.viciodigital.com/wp-content/uploads/2011/07/Prohibido_0.jpg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282" y="5786454"/>
              <a:ext cx="428628" cy="428628"/>
            </a:xfrm>
            <a:prstGeom prst="rect">
              <a:avLst/>
            </a:prstGeom>
            <a:noFill/>
            <a:effectLst>
              <a:glow rad="101600">
                <a:schemeClr val="tx1">
                  <a:alpha val="60000"/>
                </a:schemeClr>
              </a:glow>
            </a:effectLst>
          </p:spPr>
        </p:pic>
      </p:grpSp>
      <p:grpSp>
        <p:nvGrpSpPr>
          <p:cNvPr id="46" name="44 Grupo"/>
          <p:cNvGrpSpPr>
            <a:grpSpLocks/>
          </p:cNvGrpSpPr>
          <p:nvPr/>
        </p:nvGrpSpPr>
        <p:grpSpPr bwMode="auto">
          <a:xfrm>
            <a:off x="5895911" y="1631288"/>
            <a:ext cx="866948" cy="994420"/>
            <a:chOff x="4643438" y="1785926"/>
            <a:chExt cx="928694" cy="1143008"/>
          </a:xfrm>
        </p:grpSpPr>
        <p:grpSp>
          <p:nvGrpSpPr>
            <p:cNvPr id="47" name="42 Grupo"/>
            <p:cNvGrpSpPr>
              <a:grpSpLocks/>
            </p:cNvGrpSpPr>
            <p:nvPr/>
          </p:nvGrpSpPr>
          <p:grpSpPr bwMode="auto">
            <a:xfrm>
              <a:off x="4643438" y="1785926"/>
              <a:ext cx="928694" cy="1143008"/>
              <a:chOff x="4643438" y="1785926"/>
              <a:chExt cx="928694" cy="1143008"/>
            </a:xfrm>
          </p:grpSpPr>
          <p:grpSp>
            <p:nvGrpSpPr>
              <p:cNvPr id="49" name="36 Grupo"/>
              <p:cNvGrpSpPr>
                <a:grpSpLocks/>
              </p:cNvGrpSpPr>
              <p:nvPr/>
            </p:nvGrpSpPr>
            <p:grpSpPr bwMode="auto">
              <a:xfrm>
                <a:off x="4643438" y="1785926"/>
                <a:ext cx="928694" cy="1143008"/>
                <a:chOff x="6786578" y="857232"/>
                <a:chExt cx="1857388" cy="2357454"/>
              </a:xfrm>
            </p:grpSpPr>
            <p:pic>
              <p:nvPicPr>
                <p:cNvPr id="51" name="Picture 8" descr="http://png.findicons.com/files/icons/990/vistaico_toolbar/256/document.pn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6786578" y="857232"/>
                  <a:ext cx="1857388" cy="23574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2" name="51 Forma libre"/>
                <p:cNvSpPr/>
                <p:nvPr/>
              </p:nvSpPr>
              <p:spPr>
                <a:xfrm>
                  <a:off x="7929587" y="1430225"/>
                  <a:ext cx="384177" cy="65485"/>
                </a:xfrm>
                <a:custGeom>
                  <a:avLst/>
                  <a:gdLst>
                    <a:gd name="connsiteX0" fmla="*/ 0 w 382772"/>
                    <a:gd name="connsiteY0" fmla="*/ 0 h 65743"/>
                    <a:gd name="connsiteX1" fmla="*/ 63795 w 382772"/>
                    <a:gd name="connsiteY1" fmla="*/ 31898 h 65743"/>
                    <a:gd name="connsiteX2" fmla="*/ 95693 w 382772"/>
                    <a:gd name="connsiteY2" fmla="*/ 21265 h 65743"/>
                    <a:gd name="connsiteX3" fmla="*/ 127590 w 382772"/>
                    <a:gd name="connsiteY3" fmla="*/ 0 h 65743"/>
                    <a:gd name="connsiteX4" fmla="*/ 159488 w 382772"/>
                    <a:gd name="connsiteY4" fmla="*/ 21265 h 65743"/>
                    <a:gd name="connsiteX5" fmla="*/ 180753 w 382772"/>
                    <a:gd name="connsiteY5" fmla="*/ 53163 h 65743"/>
                    <a:gd name="connsiteX6" fmla="*/ 223283 w 382772"/>
                    <a:gd name="connsiteY6" fmla="*/ 42531 h 65743"/>
                    <a:gd name="connsiteX7" fmla="*/ 276446 w 382772"/>
                    <a:gd name="connsiteY7" fmla="*/ 53163 h 65743"/>
                    <a:gd name="connsiteX8" fmla="*/ 308344 w 382772"/>
                    <a:gd name="connsiteY8" fmla="*/ 63796 h 65743"/>
                    <a:gd name="connsiteX9" fmla="*/ 382772 w 382772"/>
                    <a:gd name="connsiteY9" fmla="*/ 42531 h 65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2772" h="65743">
                      <a:moveTo>
                        <a:pt x="0" y="0"/>
                      </a:moveTo>
                      <a:cubicBezTo>
                        <a:pt x="16127" y="10752"/>
                        <a:pt x="41785" y="31898"/>
                        <a:pt x="63795" y="31898"/>
                      </a:cubicBezTo>
                      <a:cubicBezTo>
                        <a:pt x="75003" y="31898"/>
                        <a:pt x="85668" y="26277"/>
                        <a:pt x="95693" y="21265"/>
                      </a:cubicBezTo>
                      <a:cubicBezTo>
                        <a:pt x="107122" y="15550"/>
                        <a:pt x="116958" y="7088"/>
                        <a:pt x="127590" y="0"/>
                      </a:cubicBezTo>
                      <a:cubicBezTo>
                        <a:pt x="138223" y="7088"/>
                        <a:pt x="150452" y="12229"/>
                        <a:pt x="159488" y="21265"/>
                      </a:cubicBezTo>
                      <a:cubicBezTo>
                        <a:pt x="168524" y="30301"/>
                        <a:pt x="168630" y="49122"/>
                        <a:pt x="180753" y="53163"/>
                      </a:cubicBezTo>
                      <a:cubicBezTo>
                        <a:pt x="194616" y="57784"/>
                        <a:pt x="209106" y="46075"/>
                        <a:pt x="223283" y="42531"/>
                      </a:cubicBezTo>
                      <a:cubicBezTo>
                        <a:pt x="241004" y="46075"/>
                        <a:pt x="258914" y="48780"/>
                        <a:pt x="276446" y="53163"/>
                      </a:cubicBezTo>
                      <a:cubicBezTo>
                        <a:pt x="287319" y="55881"/>
                        <a:pt x="297136" y="63796"/>
                        <a:pt x="308344" y="63796"/>
                      </a:cubicBezTo>
                      <a:cubicBezTo>
                        <a:pt x="365625" y="63796"/>
                        <a:pt x="359558" y="65743"/>
                        <a:pt x="382772" y="42531"/>
                      </a:cubicBezTo>
                    </a:path>
                  </a:pathLst>
                </a:cu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MX" sz="13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53" name="39 Forma libre"/>
                <p:cNvSpPr/>
                <p:nvPr/>
              </p:nvSpPr>
              <p:spPr>
                <a:xfrm>
                  <a:off x="7929587" y="1498983"/>
                  <a:ext cx="384177" cy="75309"/>
                </a:xfrm>
                <a:custGeom>
                  <a:avLst/>
                  <a:gdLst>
                    <a:gd name="connsiteX0" fmla="*/ 0 w 382772"/>
                    <a:gd name="connsiteY0" fmla="*/ 0 h 65743"/>
                    <a:gd name="connsiteX1" fmla="*/ 63795 w 382772"/>
                    <a:gd name="connsiteY1" fmla="*/ 31898 h 65743"/>
                    <a:gd name="connsiteX2" fmla="*/ 95693 w 382772"/>
                    <a:gd name="connsiteY2" fmla="*/ 21265 h 65743"/>
                    <a:gd name="connsiteX3" fmla="*/ 127590 w 382772"/>
                    <a:gd name="connsiteY3" fmla="*/ 0 h 65743"/>
                    <a:gd name="connsiteX4" fmla="*/ 159488 w 382772"/>
                    <a:gd name="connsiteY4" fmla="*/ 21265 h 65743"/>
                    <a:gd name="connsiteX5" fmla="*/ 180753 w 382772"/>
                    <a:gd name="connsiteY5" fmla="*/ 53163 h 65743"/>
                    <a:gd name="connsiteX6" fmla="*/ 223283 w 382772"/>
                    <a:gd name="connsiteY6" fmla="*/ 42531 h 65743"/>
                    <a:gd name="connsiteX7" fmla="*/ 276446 w 382772"/>
                    <a:gd name="connsiteY7" fmla="*/ 53163 h 65743"/>
                    <a:gd name="connsiteX8" fmla="*/ 308344 w 382772"/>
                    <a:gd name="connsiteY8" fmla="*/ 63796 h 65743"/>
                    <a:gd name="connsiteX9" fmla="*/ 382772 w 382772"/>
                    <a:gd name="connsiteY9" fmla="*/ 42531 h 65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2772" h="65743">
                      <a:moveTo>
                        <a:pt x="0" y="0"/>
                      </a:moveTo>
                      <a:cubicBezTo>
                        <a:pt x="16127" y="10752"/>
                        <a:pt x="41785" y="31898"/>
                        <a:pt x="63795" y="31898"/>
                      </a:cubicBezTo>
                      <a:cubicBezTo>
                        <a:pt x="75003" y="31898"/>
                        <a:pt x="85668" y="26277"/>
                        <a:pt x="95693" y="21265"/>
                      </a:cubicBezTo>
                      <a:cubicBezTo>
                        <a:pt x="107122" y="15550"/>
                        <a:pt x="116958" y="7088"/>
                        <a:pt x="127590" y="0"/>
                      </a:cubicBezTo>
                      <a:cubicBezTo>
                        <a:pt x="138223" y="7088"/>
                        <a:pt x="150452" y="12229"/>
                        <a:pt x="159488" y="21265"/>
                      </a:cubicBezTo>
                      <a:cubicBezTo>
                        <a:pt x="168524" y="30301"/>
                        <a:pt x="168630" y="49122"/>
                        <a:pt x="180753" y="53163"/>
                      </a:cubicBezTo>
                      <a:cubicBezTo>
                        <a:pt x="194616" y="57784"/>
                        <a:pt x="209106" y="46075"/>
                        <a:pt x="223283" y="42531"/>
                      </a:cubicBezTo>
                      <a:cubicBezTo>
                        <a:pt x="241004" y="46075"/>
                        <a:pt x="258914" y="48780"/>
                        <a:pt x="276446" y="53163"/>
                      </a:cubicBezTo>
                      <a:cubicBezTo>
                        <a:pt x="287319" y="55881"/>
                        <a:pt x="297136" y="63796"/>
                        <a:pt x="308344" y="63796"/>
                      </a:cubicBezTo>
                      <a:cubicBezTo>
                        <a:pt x="365625" y="63796"/>
                        <a:pt x="359558" y="65743"/>
                        <a:pt x="382772" y="42531"/>
                      </a:cubicBezTo>
                    </a:path>
                  </a:pathLst>
                </a:cu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MX" sz="13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54" name="53 Forma libre"/>
                <p:cNvSpPr/>
                <p:nvPr/>
              </p:nvSpPr>
              <p:spPr>
                <a:xfrm>
                  <a:off x="7929587" y="1571017"/>
                  <a:ext cx="384177" cy="65485"/>
                </a:xfrm>
                <a:custGeom>
                  <a:avLst/>
                  <a:gdLst>
                    <a:gd name="connsiteX0" fmla="*/ 0 w 382772"/>
                    <a:gd name="connsiteY0" fmla="*/ 0 h 65743"/>
                    <a:gd name="connsiteX1" fmla="*/ 63795 w 382772"/>
                    <a:gd name="connsiteY1" fmla="*/ 31898 h 65743"/>
                    <a:gd name="connsiteX2" fmla="*/ 95693 w 382772"/>
                    <a:gd name="connsiteY2" fmla="*/ 21265 h 65743"/>
                    <a:gd name="connsiteX3" fmla="*/ 127590 w 382772"/>
                    <a:gd name="connsiteY3" fmla="*/ 0 h 65743"/>
                    <a:gd name="connsiteX4" fmla="*/ 159488 w 382772"/>
                    <a:gd name="connsiteY4" fmla="*/ 21265 h 65743"/>
                    <a:gd name="connsiteX5" fmla="*/ 180753 w 382772"/>
                    <a:gd name="connsiteY5" fmla="*/ 53163 h 65743"/>
                    <a:gd name="connsiteX6" fmla="*/ 223283 w 382772"/>
                    <a:gd name="connsiteY6" fmla="*/ 42531 h 65743"/>
                    <a:gd name="connsiteX7" fmla="*/ 276446 w 382772"/>
                    <a:gd name="connsiteY7" fmla="*/ 53163 h 65743"/>
                    <a:gd name="connsiteX8" fmla="*/ 308344 w 382772"/>
                    <a:gd name="connsiteY8" fmla="*/ 63796 h 65743"/>
                    <a:gd name="connsiteX9" fmla="*/ 382772 w 382772"/>
                    <a:gd name="connsiteY9" fmla="*/ 42531 h 65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2772" h="65743">
                      <a:moveTo>
                        <a:pt x="0" y="0"/>
                      </a:moveTo>
                      <a:cubicBezTo>
                        <a:pt x="16127" y="10752"/>
                        <a:pt x="41785" y="31898"/>
                        <a:pt x="63795" y="31898"/>
                      </a:cubicBezTo>
                      <a:cubicBezTo>
                        <a:pt x="75003" y="31898"/>
                        <a:pt x="85668" y="26277"/>
                        <a:pt x="95693" y="21265"/>
                      </a:cubicBezTo>
                      <a:cubicBezTo>
                        <a:pt x="107122" y="15550"/>
                        <a:pt x="116958" y="7088"/>
                        <a:pt x="127590" y="0"/>
                      </a:cubicBezTo>
                      <a:cubicBezTo>
                        <a:pt x="138223" y="7088"/>
                        <a:pt x="150452" y="12229"/>
                        <a:pt x="159488" y="21265"/>
                      </a:cubicBezTo>
                      <a:cubicBezTo>
                        <a:pt x="168524" y="30301"/>
                        <a:pt x="168630" y="49122"/>
                        <a:pt x="180753" y="53163"/>
                      </a:cubicBezTo>
                      <a:cubicBezTo>
                        <a:pt x="194616" y="57784"/>
                        <a:pt x="209106" y="46075"/>
                        <a:pt x="223283" y="42531"/>
                      </a:cubicBezTo>
                      <a:cubicBezTo>
                        <a:pt x="241004" y="46075"/>
                        <a:pt x="258914" y="48780"/>
                        <a:pt x="276446" y="53163"/>
                      </a:cubicBezTo>
                      <a:cubicBezTo>
                        <a:pt x="287319" y="55881"/>
                        <a:pt x="297136" y="63796"/>
                        <a:pt x="308344" y="63796"/>
                      </a:cubicBezTo>
                      <a:cubicBezTo>
                        <a:pt x="365625" y="63796"/>
                        <a:pt x="359558" y="65743"/>
                        <a:pt x="382772" y="42531"/>
                      </a:cubicBezTo>
                    </a:path>
                  </a:pathLst>
                </a:cu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MX" sz="1300" dirty="0">
                    <a:latin typeface="Montserrat" panose="00000500000000000000" pitchFamily="2" charset="0"/>
                  </a:endParaRPr>
                </a:p>
              </p:txBody>
            </p:sp>
          </p:grpSp>
          <p:sp>
            <p:nvSpPr>
              <p:cNvPr id="50" name="49 CuadroTexto"/>
              <p:cNvSpPr txBox="1"/>
              <p:nvPr/>
            </p:nvSpPr>
            <p:spPr>
              <a:xfrm>
                <a:off x="4714875" y="2282531"/>
                <a:ext cx="854201" cy="5041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ts val="900"/>
                  </a:lnSpc>
                  <a:defRPr/>
                </a:pPr>
                <a:r>
                  <a:rPr lang="es-MX" sz="1300" dirty="0">
                    <a:solidFill>
                      <a:schemeClr val="tx2">
                        <a:lumMod val="25000"/>
                      </a:schemeClr>
                    </a:solidFill>
                    <a:latin typeface="Montserrat" panose="00000500000000000000" pitchFamily="2" charset="0"/>
                  </a:rPr>
                  <a:t>PRESUPUESTO</a:t>
                </a:r>
              </a:p>
            </p:txBody>
          </p:sp>
        </p:grpSp>
        <p:pic>
          <p:nvPicPr>
            <p:cNvPr id="48" name="Picture 4" descr="http://t2.gstatic.com/images?q=tbn:ANd9GcRGURSu1SwtTbR_xFeuWiadOJrT0ocdPf-o0WAZZC2dn2ZvlY1M41jQr_lpVQ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18597">
              <a:off x="4668787" y="2691581"/>
              <a:ext cx="285752" cy="187826"/>
            </a:xfrm>
            <a:prstGeom prst="rect">
              <a:avLst/>
            </a:prstGeom>
            <a:noFill/>
            <a:effectLst>
              <a:glow rad="101600">
                <a:schemeClr val="tx1">
                  <a:alpha val="60000"/>
                </a:schemeClr>
              </a:glow>
            </a:effectLst>
          </p:spPr>
        </p:pic>
      </p:grpSp>
      <p:grpSp>
        <p:nvGrpSpPr>
          <p:cNvPr id="55" name="68 Grupo"/>
          <p:cNvGrpSpPr>
            <a:grpSpLocks/>
          </p:cNvGrpSpPr>
          <p:nvPr/>
        </p:nvGrpSpPr>
        <p:grpSpPr bwMode="auto">
          <a:xfrm>
            <a:off x="5921166" y="2768919"/>
            <a:ext cx="928688" cy="1143000"/>
            <a:chOff x="5000628" y="3143248"/>
            <a:chExt cx="928694" cy="1143008"/>
          </a:xfrm>
        </p:grpSpPr>
        <p:grpSp>
          <p:nvGrpSpPr>
            <p:cNvPr id="56" name="42 Grupo"/>
            <p:cNvGrpSpPr>
              <a:grpSpLocks/>
            </p:cNvGrpSpPr>
            <p:nvPr/>
          </p:nvGrpSpPr>
          <p:grpSpPr bwMode="auto">
            <a:xfrm>
              <a:off x="5000628" y="3143248"/>
              <a:ext cx="928694" cy="1143008"/>
              <a:chOff x="4643438" y="1785926"/>
              <a:chExt cx="928694" cy="1143008"/>
            </a:xfrm>
          </p:grpSpPr>
          <p:grpSp>
            <p:nvGrpSpPr>
              <p:cNvPr id="58" name="36 Grupo"/>
              <p:cNvGrpSpPr>
                <a:grpSpLocks/>
              </p:cNvGrpSpPr>
              <p:nvPr/>
            </p:nvGrpSpPr>
            <p:grpSpPr bwMode="auto">
              <a:xfrm>
                <a:off x="4643438" y="1785926"/>
                <a:ext cx="928694" cy="1143008"/>
                <a:chOff x="6786578" y="857232"/>
                <a:chExt cx="1857388" cy="2357454"/>
              </a:xfrm>
            </p:grpSpPr>
            <p:pic>
              <p:nvPicPr>
                <p:cNvPr id="60" name="Picture 8" descr="http://png.findicons.com/files/icons/990/vistaico_toolbar/256/document.pn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6786578" y="857232"/>
                  <a:ext cx="1857388" cy="23574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1" name="60 Forma libre"/>
                <p:cNvSpPr/>
                <p:nvPr/>
              </p:nvSpPr>
              <p:spPr>
                <a:xfrm>
                  <a:off x="7929585" y="1430225"/>
                  <a:ext cx="384178" cy="65485"/>
                </a:xfrm>
                <a:custGeom>
                  <a:avLst/>
                  <a:gdLst>
                    <a:gd name="connsiteX0" fmla="*/ 0 w 382772"/>
                    <a:gd name="connsiteY0" fmla="*/ 0 h 65743"/>
                    <a:gd name="connsiteX1" fmla="*/ 63795 w 382772"/>
                    <a:gd name="connsiteY1" fmla="*/ 31898 h 65743"/>
                    <a:gd name="connsiteX2" fmla="*/ 95693 w 382772"/>
                    <a:gd name="connsiteY2" fmla="*/ 21265 h 65743"/>
                    <a:gd name="connsiteX3" fmla="*/ 127590 w 382772"/>
                    <a:gd name="connsiteY3" fmla="*/ 0 h 65743"/>
                    <a:gd name="connsiteX4" fmla="*/ 159488 w 382772"/>
                    <a:gd name="connsiteY4" fmla="*/ 21265 h 65743"/>
                    <a:gd name="connsiteX5" fmla="*/ 180753 w 382772"/>
                    <a:gd name="connsiteY5" fmla="*/ 53163 h 65743"/>
                    <a:gd name="connsiteX6" fmla="*/ 223283 w 382772"/>
                    <a:gd name="connsiteY6" fmla="*/ 42531 h 65743"/>
                    <a:gd name="connsiteX7" fmla="*/ 276446 w 382772"/>
                    <a:gd name="connsiteY7" fmla="*/ 53163 h 65743"/>
                    <a:gd name="connsiteX8" fmla="*/ 308344 w 382772"/>
                    <a:gd name="connsiteY8" fmla="*/ 63796 h 65743"/>
                    <a:gd name="connsiteX9" fmla="*/ 382772 w 382772"/>
                    <a:gd name="connsiteY9" fmla="*/ 42531 h 65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2772" h="65743">
                      <a:moveTo>
                        <a:pt x="0" y="0"/>
                      </a:moveTo>
                      <a:cubicBezTo>
                        <a:pt x="16127" y="10752"/>
                        <a:pt x="41785" y="31898"/>
                        <a:pt x="63795" y="31898"/>
                      </a:cubicBezTo>
                      <a:cubicBezTo>
                        <a:pt x="75003" y="31898"/>
                        <a:pt x="85668" y="26277"/>
                        <a:pt x="95693" y="21265"/>
                      </a:cubicBezTo>
                      <a:cubicBezTo>
                        <a:pt x="107122" y="15550"/>
                        <a:pt x="116958" y="7088"/>
                        <a:pt x="127590" y="0"/>
                      </a:cubicBezTo>
                      <a:cubicBezTo>
                        <a:pt x="138223" y="7088"/>
                        <a:pt x="150452" y="12229"/>
                        <a:pt x="159488" y="21265"/>
                      </a:cubicBezTo>
                      <a:cubicBezTo>
                        <a:pt x="168524" y="30301"/>
                        <a:pt x="168630" y="49122"/>
                        <a:pt x="180753" y="53163"/>
                      </a:cubicBezTo>
                      <a:cubicBezTo>
                        <a:pt x="194616" y="57784"/>
                        <a:pt x="209106" y="46075"/>
                        <a:pt x="223283" y="42531"/>
                      </a:cubicBezTo>
                      <a:cubicBezTo>
                        <a:pt x="241004" y="46075"/>
                        <a:pt x="258914" y="48780"/>
                        <a:pt x="276446" y="53163"/>
                      </a:cubicBezTo>
                      <a:cubicBezTo>
                        <a:pt x="287319" y="55881"/>
                        <a:pt x="297136" y="63796"/>
                        <a:pt x="308344" y="63796"/>
                      </a:cubicBezTo>
                      <a:cubicBezTo>
                        <a:pt x="365625" y="63796"/>
                        <a:pt x="359558" y="65743"/>
                        <a:pt x="382772" y="42531"/>
                      </a:cubicBezTo>
                    </a:path>
                  </a:pathLst>
                </a:cu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MX" sz="13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62" name="61 Forma libre"/>
                <p:cNvSpPr/>
                <p:nvPr/>
              </p:nvSpPr>
              <p:spPr>
                <a:xfrm>
                  <a:off x="7929585" y="1498983"/>
                  <a:ext cx="384178" cy="75309"/>
                </a:xfrm>
                <a:custGeom>
                  <a:avLst/>
                  <a:gdLst>
                    <a:gd name="connsiteX0" fmla="*/ 0 w 382772"/>
                    <a:gd name="connsiteY0" fmla="*/ 0 h 65743"/>
                    <a:gd name="connsiteX1" fmla="*/ 63795 w 382772"/>
                    <a:gd name="connsiteY1" fmla="*/ 31898 h 65743"/>
                    <a:gd name="connsiteX2" fmla="*/ 95693 w 382772"/>
                    <a:gd name="connsiteY2" fmla="*/ 21265 h 65743"/>
                    <a:gd name="connsiteX3" fmla="*/ 127590 w 382772"/>
                    <a:gd name="connsiteY3" fmla="*/ 0 h 65743"/>
                    <a:gd name="connsiteX4" fmla="*/ 159488 w 382772"/>
                    <a:gd name="connsiteY4" fmla="*/ 21265 h 65743"/>
                    <a:gd name="connsiteX5" fmla="*/ 180753 w 382772"/>
                    <a:gd name="connsiteY5" fmla="*/ 53163 h 65743"/>
                    <a:gd name="connsiteX6" fmla="*/ 223283 w 382772"/>
                    <a:gd name="connsiteY6" fmla="*/ 42531 h 65743"/>
                    <a:gd name="connsiteX7" fmla="*/ 276446 w 382772"/>
                    <a:gd name="connsiteY7" fmla="*/ 53163 h 65743"/>
                    <a:gd name="connsiteX8" fmla="*/ 308344 w 382772"/>
                    <a:gd name="connsiteY8" fmla="*/ 63796 h 65743"/>
                    <a:gd name="connsiteX9" fmla="*/ 382772 w 382772"/>
                    <a:gd name="connsiteY9" fmla="*/ 42531 h 65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2772" h="65743">
                      <a:moveTo>
                        <a:pt x="0" y="0"/>
                      </a:moveTo>
                      <a:cubicBezTo>
                        <a:pt x="16127" y="10752"/>
                        <a:pt x="41785" y="31898"/>
                        <a:pt x="63795" y="31898"/>
                      </a:cubicBezTo>
                      <a:cubicBezTo>
                        <a:pt x="75003" y="31898"/>
                        <a:pt x="85668" y="26277"/>
                        <a:pt x="95693" y="21265"/>
                      </a:cubicBezTo>
                      <a:cubicBezTo>
                        <a:pt x="107122" y="15550"/>
                        <a:pt x="116958" y="7088"/>
                        <a:pt x="127590" y="0"/>
                      </a:cubicBezTo>
                      <a:cubicBezTo>
                        <a:pt x="138223" y="7088"/>
                        <a:pt x="150452" y="12229"/>
                        <a:pt x="159488" y="21265"/>
                      </a:cubicBezTo>
                      <a:cubicBezTo>
                        <a:pt x="168524" y="30301"/>
                        <a:pt x="168630" y="49122"/>
                        <a:pt x="180753" y="53163"/>
                      </a:cubicBezTo>
                      <a:cubicBezTo>
                        <a:pt x="194616" y="57784"/>
                        <a:pt x="209106" y="46075"/>
                        <a:pt x="223283" y="42531"/>
                      </a:cubicBezTo>
                      <a:cubicBezTo>
                        <a:pt x="241004" y="46075"/>
                        <a:pt x="258914" y="48780"/>
                        <a:pt x="276446" y="53163"/>
                      </a:cubicBezTo>
                      <a:cubicBezTo>
                        <a:pt x="287319" y="55881"/>
                        <a:pt x="297136" y="63796"/>
                        <a:pt x="308344" y="63796"/>
                      </a:cubicBezTo>
                      <a:cubicBezTo>
                        <a:pt x="365625" y="63796"/>
                        <a:pt x="359558" y="65743"/>
                        <a:pt x="382772" y="42531"/>
                      </a:cubicBezTo>
                    </a:path>
                  </a:pathLst>
                </a:cu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MX" sz="1300" dirty="0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63" name="62 Forma libre"/>
                <p:cNvSpPr/>
                <p:nvPr/>
              </p:nvSpPr>
              <p:spPr>
                <a:xfrm>
                  <a:off x="7929585" y="1571017"/>
                  <a:ext cx="384178" cy="65485"/>
                </a:xfrm>
                <a:custGeom>
                  <a:avLst/>
                  <a:gdLst>
                    <a:gd name="connsiteX0" fmla="*/ 0 w 382772"/>
                    <a:gd name="connsiteY0" fmla="*/ 0 h 65743"/>
                    <a:gd name="connsiteX1" fmla="*/ 63795 w 382772"/>
                    <a:gd name="connsiteY1" fmla="*/ 31898 h 65743"/>
                    <a:gd name="connsiteX2" fmla="*/ 95693 w 382772"/>
                    <a:gd name="connsiteY2" fmla="*/ 21265 h 65743"/>
                    <a:gd name="connsiteX3" fmla="*/ 127590 w 382772"/>
                    <a:gd name="connsiteY3" fmla="*/ 0 h 65743"/>
                    <a:gd name="connsiteX4" fmla="*/ 159488 w 382772"/>
                    <a:gd name="connsiteY4" fmla="*/ 21265 h 65743"/>
                    <a:gd name="connsiteX5" fmla="*/ 180753 w 382772"/>
                    <a:gd name="connsiteY5" fmla="*/ 53163 h 65743"/>
                    <a:gd name="connsiteX6" fmla="*/ 223283 w 382772"/>
                    <a:gd name="connsiteY6" fmla="*/ 42531 h 65743"/>
                    <a:gd name="connsiteX7" fmla="*/ 276446 w 382772"/>
                    <a:gd name="connsiteY7" fmla="*/ 53163 h 65743"/>
                    <a:gd name="connsiteX8" fmla="*/ 308344 w 382772"/>
                    <a:gd name="connsiteY8" fmla="*/ 63796 h 65743"/>
                    <a:gd name="connsiteX9" fmla="*/ 382772 w 382772"/>
                    <a:gd name="connsiteY9" fmla="*/ 42531 h 65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2772" h="65743">
                      <a:moveTo>
                        <a:pt x="0" y="0"/>
                      </a:moveTo>
                      <a:cubicBezTo>
                        <a:pt x="16127" y="10752"/>
                        <a:pt x="41785" y="31898"/>
                        <a:pt x="63795" y="31898"/>
                      </a:cubicBezTo>
                      <a:cubicBezTo>
                        <a:pt x="75003" y="31898"/>
                        <a:pt x="85668" y="26277"/>
                        <a:pt x="95693" y="21265"/>
                      </a:cubicBezTo>
                      <a:cubicBezTo>
                        <a:pt x="107122" y="15550"/>
                        <a:pt x="116958" y="7088"/>
                        <a:pt x="127590" y="0"/>
                      </a:cubicBezTo>
                      <a:cubicBezTo>
                        <a:pt x="138223" y="7088"/>
                        <a:pt x="150452" y="12229"/>
                        <a:pt x="159488" y="21265"/>
                      </a:cubicBezTo>
                      <a:cubicBezTo>
                        <a:pt x="168524" y="30301"/>
                        <a:pt x="168630" y="49122"/>
                        <a:pt x="180753" y="53163"/>
                      </a:cubicBezTo>
                      <a:cubicBezTo>
                        <a:pt x="194616" y="57784"/>
                        <a:pt x="209106" y="46075"/>
                        <a:pt x="223283" y="42531"/>
                      </a:cubicBezTo>
                      <a:cubicBezTo>
                        <a:pt x="241004" y="46075"/>
                        <a:pt x="258914" y="48780"/>
                        <a:pt x="276446" y="53163"/>
                      </a:cubicBezTo>
                      <a:cubicBezTo>
                        <a:pt x="287319" y="55881"/>
                        <a:pt x="297136" y="63796"/>
                        <a:pt x="308344" y="63796"/>
                      </a:cubicBezTo>
                      <a:cubicBezTo>
                        <a:pt x="365625" y="63796"/>
                        <a:pt x="359558" y="65743"/>
                        <a:pt x="382772" y="42531"/>
                      </a:cubicBezTo>
                    </a:path>
                  </a:pathLst>
                </a:cu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MX" sz="1300" dirty="0">
                    <a:latin typeface="Montserrat" panose="00000500000000000000" pitchFamily="2" charset="0"/>
                  </a:endParaRPr>
                </a:p>
              </p:txBody>
            </p:sp>
          </p:grpSp>
          <p:sp>
            <p:nvSpPr>
              <p:cNvPr id="59" name="62 CuadroTexto"/>
              <p:cNvSpPr txBox="1">
                <a:spLocks noChangeArrowheads="1"/>
              </p:cNvSpPr>
              <p:nvPr/>
            </p:nvSpPr>
            <p:spPr bwMode="auto">
              <a:xfrm>
                <a:off x="4679063" y="2202491"/>
                <a:ext cx="857256" cy="669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s-MX" sz="1300" dirty="0">
                    <a:solidFill>
                      <a:srgbClr val="113FA7"/>
                    </a:solidFill>
                    <a:latin typeface="Montserrat" panose="00000500000000000000" pitchFamily="2" charset="0"/>
                  </a:rPr>
                  <a:t>Expediente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s-MX" sz="1300" dirty="0">
                    <a:solidFill>
                      <a:srgbClr val="113FA7"/>
                    </a:solidFill>
                    <a:latin typeface="Montserrat" panose="00000500000000000000" pitchFamily="2" charset="0"/>
                  </a:rPr>
                  <a:t>Clínico de María</a:t>
                </a:r>
              </a:p>
            </p:txBody>
          </p:sp>
        </p:grpSp>
        <p:pic>
          <p:nvPicPr>
            <p:cNvPr id="57" name="Picture 2" descr="http://static.wix.com/media/2542e10238a3cb023b0e98e893e8280f.wix_mp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5072066" y="4000504"/>
              <a:ext cx="214314" cy="214314"/>
            </a:xfrm>
            <a:prstGeom prst="rect">
              <a:avLst/>
            </a:prstGeom>
            <a:noFill/>
            <a:effectLst>
              <a:glow rad="228600">
                <a:schemeClr val="tx1">
                  <a:alpha val="40000"/>
                </a:schemeClr>
              </a:glow>
            </a:effectLst>
          </p:spPr>
        </p:pic>
      </p:grpSp>
      <p:grpSp>
        <p:nvGrpSpPr>
          <p:cNvPr id="64" name="74 Grupo"/>
          <p:cNvGrpSpPr>
            <a:grpSpLocks/>
          </p:cNvGrpSpPr>
          <p:nvPr/>
        </p:nvGrpSpPr>
        <p:grpSpPr bwMode="auto">
          <a:xfrm>
            <a:off x="6141229" y="5641086"/>
            <a:ext cx="792088" cy="792088"/>
            <a:chOff x="5023480" y="5795820"/>
            <a:chExt cx="940715" cy="990766"/>
          </a:xfrm>
        </p:grpSpPr>
        <p:pic>
          <p:nvPicPr>
            <p:cNvPr id="65" name="Picture 7"/>
            <p:cNvPicPr>
              <a:picLocks noChangeAspect="1" noChangeArrowheads="1"/>
            </p:cNvPicPr>
            <p:nvPr/>
          </p:nvPicPr>
          <p:blipFill>
            <a:blip r:embed="rId1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88515">
              <a:off x="5023480" y="5795820"/>
              <a:ext cx="940715" cy="867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tx1">
                  <a:alpha val="40000"/>
                </a:schemeClr>
              </a:glow>
            </a:effectLst>
          </p:spPr>
        </p:pic>
        <p:pic>
          <p:nvPicPr>
            <p:cNvPr id="66" name="Picture 10" descr="http://www.viciodigital.com/wp-content/uploads/2011/07/Prohibido_0.jpg"/>
            <p:cNvPicPr>
              <a:picLocks noChangeAspect="1" noChangeArrowheads="1"/>
            </p:cNvPicPr>
            <p:nvPr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72066" y="6357958"/>
              <a:ext cx="428628" cy="428628"/>
            </a:xfrm>
            <a:prstGeom prst="rect">
              <a:avLst/>
            </a:prstGeom>
            <a:noFill/>
            <a:effectLst>
              <a:glow rad="101600">
                <a:schemeClr val="tx1">
                  <a:alpha val="60000"/>
                </a:schemeClr>
              </a:glow>
            </a:effectLst>
          </p:spPr>
        </p:pic>
      </p:grpSp>
      <p:sp>
        <p:nvSpPr>
          <p:cNvPr id="2" name="1 Rectángulo"/>
          <p:cNvSpPr/>
          <p:nvPr/>
        </p:nvSpPr>
        <p:spPr>
          <a:xfrm>
            <a:off x="7104112" y="5697696"/>
            <a:ext cx="2628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300" dirty="0">
                <a:latin typeface="Montserrat" panose="00000500000000000000" pitchFamily="2" charset="0"/>
              </a:rPr>
              <a:t>La falta de respuesta a las solicitudes de información</a:t>
            </a:r>
          </a:p>
        </p:txBody>
      </p:sp>
      <p:grpSp>
        <p:nvGrpSpPr>
          <p:cNvPr id="68" name="26 Grupo"/>
          <p:cNvGrpSpPr>
            <a:grpSpLocks/>
          </p:cNvGrpSpPr>
          <p:nvPr/>
        </p:nvGrpSpPr>
        <p:grpSpPr bwMode="auto">
          <a:xfrm>
            <a:off x="1479693" y="5769320"/>
            <a:ext cx="957436" cy="864097"/>
            <a:chOff x="75998" y="3571876"/>
            <a:chExt cx="1269206" cy="1100131"/>
          </a:xfrm>
        </p:grpSpPr>
        <p:grpSp>
          <p:nvGrpSpPr>
            <p:cNvPr id="69" name="19 Grupo"/>
            <p:cNvGrpSpPr/>
            <p:nvPr/>
          </p:nvGrpSpPr>
          <p:grpSpPr>
            <a:xfrm rot="20218597">
              <a:off x="75998" y="3571876"/>
              <a:ext cx="857256" cy="928694"/>
              <a:chOff x="928662" y="5286388"/>
              <a:chExt cx="857256" cy="1000132"/>
            </a:xfrm>
            <a:effectLst>
              <a:glow rad="139700">
                <a:schemeClr val="tx1">
                  <a:alpha val="40000"/>
                </a:schemeClr>
              </a:glow>
            </a:effectLst>
          </p:grpSpPr>
          <p:grpSp>
            <p:nvGrpSpPr>
              <p:cNvPr id="71" name="63 Grupo"/>
              <p:cNvGrpSpPr/>
              <p:nvPr/>
            </p:nvGrpSpPr>
            <p:grpSpPr>
              <a:xfrm>
                <a:off x="1000100" y="5286388"/>
                <a:ext cx="785818" cy="1000132"/>
                <a:chOff x="7858148" y="5286388"/>
                <a:chExt cx="1013121" cy="1285884"/>
              </a:xfrm>
            </p:grpSpPr>
            <p:pic>
              <p:nvPicPr>
                <p:cNvPr id="74" name="Picture 8" descr="http://png.findicons.com/files/icons/990/vistaico_toolbar/256/document.png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7858148" y="5286388"/>
                  <a:ext cx="1013121" cy="128588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75" name="74 Conector recto"/>
                <p:cNvCxnSpPr/>
                <p:nvPr/>
              </p:nvCxnSpPr>
              <p:spPr>
                <a:xfrm>
                  <a:off x="8072462" y="5572140"/>
                  <a:ext cx="42862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75 Conector recto"/>
                <p:cNvCxnSpPr/>
                <p:nvPr/>
              </p:nvCxnSpPr>
              <p:spPr>
                <a:xfrm>
                  <a:off x="8072462" y="5643578"/>
                  <a:ext cx="42862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72" name="Picture 4" descr="http://t2.gstatic.com/images?q=tbn:ANd9GcRGURSu1SwtTbR_xFeuWiadOJrT0ocdPf-o0WAZZC2dn2ZvlY1M41jQr_lpVQ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28662" y="6072206"/>
                <a:ext cx="285752" cy="202274"/>
              </a:xfrm>
              <a:prstGeom prst="rect">
                <a:avLst/>
              </a:prstGeom>
              <a:noFill/>
              <a:effectLst>
                <a:glow rad="101600">
                  <a:schemeClr val="tx1">
                    <a:alpha val="60000"/>
                  </a:schemeClr>
                </a:glow>
              </a:effectLst>
            </p:spPr>
          </p:pic>
          <p:sp>
            <p:nvSpPr>
              <p:cNvPr id="73" name="72 CuadroTexto"/>
              <p:cNvSpPr txBox="1"/>
              <p:nvPr/>
            </p:nvSpPr>
            <p:spPr>
              <a:xfrm>
                <a:off x="1071537" y="5302438"/>
                <a:ext cx="642943" cy="9178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ts val="900"/>
                  </a:lnSpc>
                  <a:defRPr/>
                </a:pPr>
                <a:r>
                  <a:rPr lang="es-MX" sz="1300" dirty="0">
                    <a:solidFill>
                      <a:srgbClr val="0070C0"/>
                    </a:solidFill>
                    <a:latin typeface="Montserrat" panose="00000500000000000000" pitchFamily="2" charset="0"/>
                  </a:rPr>
                  <a:t>Sustan</a:t>
                </a:r>
              </a:p>
              <a:p>
                <a:pPr algn="ctr">
                  <a:lnSpc>
                    <a:spcPts val="900"/>
                  </a:lnSpc>
                  <a:defRPr/>
                </a:pPr>
                <a:r>
                  <a:rPr lang="es-MX" sz="1300" dirty="0">
                    <a:solidFill>
                      <a:srgbClr val="0070C0"/>
                    </a:solidFill>
                    <a:latin typeface="Montserrat" panose="00000500000000000000" pitchFamily="2" charset="0"/>
                  </a:rPr>
                  <a:t>ciación</a:t>
                </a:r>
              </a:p>
            </p:txBody>
          </p:sp>
        </p:grpSp>
        <p:pic>
          <p:nvPicPr>
            <p:cNvPr id="70" name="Picture 9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034" y="3643314"/>
              <a:ext cx="845170" cy="1028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tx1">
                  <a:alpha val="40000"/>
                </a:schemeClr>
              </a:glow>
            </a:effectLst>
          </p:spPr>
        </p:pic>
      </p:grpSp>
      <p:sp>
        <p:nvSpPr>
          <p:cNvPr id="77" name="76 Rectángulo"/>
          <p:cNvSpPr/>
          <p:nvPr/>
        </p:nvSpPr>
        <p:spPr>
          <a:xfrm>
            <a:off x="2481884" y="5926853"/>
            <a:ext cx="2928938" cy="2923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lvl="0"/>
            <a:r>
              <a:rPr lang="es-MX" sz="1300" dirty="0">
                <a:latin typeface="Montserrat" panose="00000500000000000000" pitchFamily="2" charset="0"/>
              </a:rPr>
              <a:t>Incumplir los plazos de atención;</a:t>
            </a:r>
          </a:p>
        </p:txBody>
      </p:sp>
      <p:sp>
        <p:nvSpPr>
          <p:cNvPr id="79" name="Rectángulo 78"/>
          <p:cNvSpPr/>
          <p:nvPr/>
        </p:nvSpPr>
        <p:spPr>
          <a:xfrm>
            <a:off x="9894383" y="1650557"/>
            <a:ext cx="18662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Art. </a:t>
            </a:r>
            <a:r>
              <a:rPr lang="es-MX" sz="1600" b="1" dirty="0" smtClean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206 LGTAIP</a:t>
            </a:r>
            <a:endParaRPr lang="es-MX" sz="1600" b="1" dirty="0">
              <a:solidFill>
                <a:srgbClr val="6C5578"/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838546" y="617857"/>
            <a:ext cx="3728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"/>
            <a:r>
              <a:rPr lang="es-ES" sz="2000" b="1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+mj-ea"/>
                <a:cs typeface="Copperplate Gothic Light" pitchFamily="34" charset="0"/>
              </a:rPr>
              <a:t>Causas de Sanciones: </a:t>
            </a:r>
            <a:endParaRPr lang="es-MX" sz="2000" b="1" dirty="0">
              <a:solidFill>
                <a:schemeClr val="bg1">
                  <a:lumMod val="95000"/>
                </a:schemeClr>
              </a:solidFill>
              <a:latin typeface="Montserrat" panose="00000500000000000000" pitchFamily="2" charset="0"/>
              <a:ea typeface="+mj-ea"/>
              <a:cs typeface="Copperplate Gothic Light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895023" y="2508158"/>
            <a:ext cx="7976216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700" b="1" dirty="0">
                <a:latin typeface="Montserrat" panose="00000500000000000000" pitchFamily="2" charset="0"/>
              </a:rPr>
              <a:t>No actualizar </a:t>
            </a:r>
            <a:r>
              <a:rPr lang="es-MX" sz="1700" dirty="0">
                <a:latin typeface="Montserrat" panose="00000500000000000000" pitchFamily="2" charset="0"/>
              </a:rPr>
              <a:t>la información correspondiente a las obligaciones de transparencia en los plazos previstos por la Ley.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869849" y="3191817"/>
            <a:ext cx="7683196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700" b="1" dirty="0">
                <a:latin typeface="Montserrat" panose="00000500000000000000" pitchFamily="2" charset="0"/>
              </a:rPr>
              <a:t>Declarar la inexistencia </a:t>
            </a:r>
            <a:r>
              <a:rPr lang="es-MX" sz="1700" dirty="0">
                <a:latin typeface="Montserrat" panose="00000500000000000000" pitchFamily="2" charset="0"/>
              </a:rPr>
              <a:t>de información cuando el sujeto obligado deba generarla;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869848" y="4508945"/>
            <a:ext cx="7857961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700" b="1" dirty="0">
                <a:latin typeface="Montserrat" panose="00000500000000000000" pitchFamily="2" charset="0"/>
              </a:rPr>
              <a:t>Declarar la inexistencia </a:t>
            </a:r>
            <a:r>
              <a:rPr lang="es-MX" sz="1700" dirty="0">
                <a:latin typeface="Montserrat" panose="00000500000000000000" pitchFamily="2" charset="0"/>
              </a:rPr>
              <a:t>de información cuando exista total o parcialmente en sus archivos;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869849" y="1845295"/>
            <a:ext cx="7857961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700" b="1" dirty="0">
                <a:latin typeface="Montserrat" panose="00000500000000000000" pitchFamily="2" charset="0"/>
              </a:rPr>
              <a:t>No documentar </a:t>
            </a:r>
            <a:r>
              <a:rPr lang="es-MX" sz="1700" dirty="0">
                <a:latin typeface="Montserrat" panose="00000500000000000000" pitchFamily="2" charset="0"/>
              </a:rPr>
              <a:t>el ejercicio de sus facultades, competencias, funciones o actos de autoridad;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895023" y="3824636"/>
            <a:ext cx="7170997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700" dirty="0">
                <a:latin typeface="Montserrat" panose="00000500000000000000" pitchFamily="2" charset="0"/>
              </a:rPr>
              <a:t>Realizar </a:t>
            </a:r>
            <a:r>
              <a:rPr lang="es-MX" sz="1700" b="1" dirty="0">
                <a:latin typeface="Montserrat" panose="00000500000000000000" pitchFamily="2" charset="0"/>
              </a:rPr>
              <a:t>actos para intimidar</a:t>
            </a:r>
            <a:r>
              <a:rPr lang="es-MX" sz="1700" dirty="0">
                <a:latin typeface="Montserrat" panose="00000500000000000000" pitchFamily="2" charset="0"/>
              </a:rPr>
              <a:t> a los solicitantes o inhibir el ejercicio de su derecho;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895023" y="5219117"/>
            <a:ext cx="763284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700" dirty="0">
                <a:latin typeface="Montserrat" panose="00000500000000000000" pitchFamily="2" charset="0"/>
              </a:rPr>
              <a:t>No atender los requerimientos; o </a:t>
            </a:r>
          </a:p>
        </p:txBody>
      </p:sp>
      <p:sp>
        <p:nvSpPr>
          <p:cNvPr id="83" name="82 Rectángulo"/>
          <p:cNvSpPr/>
          <p:nvPr/>
        </p:nvSpPr>
        <p:spPr>
          <a:xfrm>
            <a:off x="1895023" y="5606248"/>
            <a:ext cx="76986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700" i="1" dirty="0">
                <a:latin typeface="Montserrat" panose="00000500000000000000" pitchFamily="2" charset="0"/>
              </a:rPr>
              <a:t>No acatar las resoluciones emitidas por los organismos garantes, en ejercicio de sus funciones.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9894383" y="1650557"/>
            <a:ext cx="18662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Art. </a:t>
            </a:r>
            <a:r>
              <a:rPr lang="es-MX" sz="1600" b="1" dirty="0" smtClean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206 LGTAIP</a:t>
            </a:r>
            <a:endParaRPr lang="es-MX" sz="1600" b="1" dirty="0">
              <a:solidFill>
                <a:srgbClr val="6C5578"/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39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2F4B8F-B373-4843-9B46-676F2862426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F93D3F-A7C7-394B-AB2C-C7F228D62DB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s-419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BD370C-8B3B-2141-8770-6E07C600A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15"/>
            <a:ext cx="12192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3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Conector recto"/>
          <p:cNvCxnSpPr>
            <a:stCxn id="8" idx="2"/>
          </p:cNvCxnSpPr>
          <p:nvPr/>
        </p:nvCxnSpPr>
        <p:spPr>
          <a:xfrm>
            <a:off x="3789140" y="5733096"/>
            <a:ext cx="8313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>
            <a:stCxn id="10" idx="2"/>
          </p:cNvCxnSpPr>
          <p:nvPr/>
        </p:nvCxnSpPr>
        <p:spPr>
          <a:xfrm>
            <a:off x="2351584" y="4061673"/>
            <a:ext cx="86462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3 Rectángulo redondeado"/>
          <p:cNvSpPr/>
          <p:nvPr/>
        </p:nvSpPr>
        <p:spPr>
          <a:xfrm>
            <a:off x="1847527" y="1772814"/>
            <a:ext cx="4667573" cy="100795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rgbClr val="5F147C"/>
                </a:solidFill>
                <a:latin typeface="Montserrat" panose="00000500000000000000" pitchFamily="2" charset="0"/>
              </a:rPr>
              <a:t>El </a:t>
            </a:r>
            <a:r>
              <a:rPr lang="es-MX" sz="1400" b="1" dirty="0">
                <a:solidFill>
                  <a:srgbClr val="5F147C"/>
                </a:solidFill>
                <a:latin typeface="Montserrat" panose="00000500000000000000" pitchFamily="2" charset="0"/>
              </a:rPr>
              <a:t>04 de mayo de 2015,</a:t>
            </a:r>
            <a:r>
              <a:rPr lang="es-MX" sz="1400" dirty="0">
                <a:solidFill>
                  <a:srgbClr val="5F147C"/>
                </a:solidFill>
                <a:latin typeface="Montserrat" panose="00000500000000000000" pitchFamily="2" charset="0"/>
              </a:rPr>
              <a:t> se publica en el Diario Oficial de la Federación (DOF) la “</a:t>
            </a:r>
            <a:r>
              <a:rPr lang="es-MX" sz="1400" b="1" dirty="0">
                <a:solidFill>
                  <a:srgbClr val="5F147C"/>
                </a:solidFill>
                <a:latin typeface="Montserrat" panose="00000500000000000000" pitchFamily="2" charset="0"/>
              </a:rPr>
              <a:t>Ley General de Transparencia y Acceso a la Información Pública” (LGTAIP).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215680" y="3190439"/>
            <a:ext cx="4752528" cy="12825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rgbClr val="5F147C"/>
                </a:solidFill>
                <a:latin typeface="Montserrat" panose="00000500000000000000" pitchFamily="2" charset="0"/>
              </a:rPr>
              <a:t>El Instituto Federal de Acceso a la Información y Protección de Datos (IFAI), cambia su nombre a </a:t>
            </a:r>
            <a:r>
              <a:rPr lang="es-MX" sz="1400" b="1" dirty="0">
                <a:solidFill>
                  <a:srgbClr val="5F147C"/>
                </a:solidFill>
                <a:latin typeface="Montserrat" panose="00000500000000000000" pitchFamily="2" charset="0"/>
              </a:rPr>
              <a:t>Instituto Nacional de Transparencia, Acceso a la Información y Protección de Datos Personales (INAI).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4653236" y="5104217"/>
            <a:ext cx="5580000" cy="125775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rgbClr val="5F147C"/>
                </a:solidFill>
                <a:latin typeface="Montserrat" panose="00000500000000000000" pitchFamily="2" charset="0"/>
              </a:rPr>
              <a:t>El 9 de mayo de 2016, se publican en el DOF el “</a:t>
            </a:r>
            <a:r>
              <a:rPr lang="es-MX" sz="1400" b="1" dirty="0">
                <a:solidFill>
                  <a:srgbClr val="5F147C"/>
                </a:solidFill>
                <a:latin typeface="Montserrat" panose="00000500000000000000" pitchFamily="2" charset="0"/>
              </a:rPr>
              <a:t>DECRETO por el que se abroga la Ley Federal de Transparencia y Acceso a la Información Pública Gubernamental y se expide la “Ley Federal de Transparencia y Acceso a la Información Pública”</a:t>
            </a:r>
          </a:p>
        </p:txBody>
      </p:sp>
      <p:sp>
        <p:nvSpPr>
          <p:cNvPr id="8" name="7 Flecha abajo"/>
          <p:cNvSpPr/>
          <p:nvPr/>
        </p:nvSpPr>
        <p:spPr>
          <a:xfrm>
            <a:off x="3357092" y="4472956"/>
            <a:ext cx="864096" cy="1260140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>
              <a:latin typeface="Montserrat" panose="00000500000000000000" pitchFamily="2" charset="0"/>
            </a:endParaRPr>
          </a:p>
        </p:txBody>
      </p:sp>
      <p:sp>
        <p:nvSpPr>
          <p:cNvPr id="10" name="9 Flecha abajo"/>
          <p:cNvSpPr/>
          <p:nvPr/>
        </p:nvSpPr>
        <p:spPr>
          <a:xfrm>
            <a:off x="1919536" y="2801533"/>
            <a:ext cx="864096" cy="126014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>
              <a:latin typeface="Montserrat" panose="000005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20456" y="594085"/>
            <a:ext cx="709228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419"/>
            </a:defPPr>
            <a:lvl1pPr algn="r" fontAlgn="b">
              <a:defRPr sz="2000" b="1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+mj-ea"/>
                <a:cs typeface="Copperplate Gothic Light" pitchFamily="34" charset="0"/>
              </a:defRPr>
            </a:lvl1pPr>
          </a:lstStyle>
          <a:p>
            <a:r>
              <a:rPr lang="es-ES" dirty="0"/>
              <a:t>Nuevo Marco Normativo</a:t>
            </a:r>
          </a:p>
        </p:txBody>
      </p:sp>
    </p:spTree>
    <p:extLst>
      <p:ext uri="{BB962C8B-B14F-4D97-AF65-F5344CB8AC3E}">
        <p14:creationId xmlns:p14="http://schemas.microsoft.com/office/powerpoint/2010/main" val="26256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216778" y="572180"/>
            <a:ext cx="709228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419"/>
            </a:defPPr>
            <a:lvl1pPr algn="r" fontAlgn="b">
              <a:defRPr sz="2000" b="1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+mj-ea"/>
                <a:cs typeface="Copperplate Gothic Light" pitchFamily="34" charset="0"/>
              </a:defRPr>
            </a:lvl1pPr>
          </a:lstStyle>
          <a:p>
            <a:r>
              <a:rPr lang="es-ES" dirty="0"/>
              <a:t>Nuevo Marco Normativo</a:t>
            </a:r>
          </a:p>
        </p:txBody>
      </p:sp>
      <p:sp>
        <p:nvSpPr>
          <p:cNvPr id="3" name="6 Rectángulo"/>
          <p:cNvSpPr/>
          <p:nvPr/>
        </p:nvSpPr>
        <p:spPr>
          <a:xfrm>
            <a:off x="1257299" y="1658417"/>
            <a:ext cx="931105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chemeClr val="tx1"/>
                </a:solidFill>
                <a:latin typeface="Montserrat" panose="00000500000000000000" pitchFamily="2" charset="0"/>
              </a:rPr>
              <a:t>Le Ley General de Transparencia y Acceso a la Información pública establece la obligación del INAI y del Sistema Nacional de Transparencia de expedir ciertos lineamientos y criterios en la materia.</a:t>
            </a:r>
          </a:p>
        </p:txBody>
      </p:sp>
      <p:sp>
        <p:nvSpPr>
          <p:cNvPr id="4" name="6 Rectángulo"/>
          <p:cNvSpPr/>
          <p:nvPr/>
        </p:nvSpPr>
        <p:spPr>
          <a:xfrm>
            <a:off x="1160584" y="2793949"/>
            <a:ext cx="9495693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chemeClr val="tx1"/>
                </a:solidFill>
                <a:latin typeface="Montserrat" panose="00000500000000000000" pitchFamily="2" charset="0"/>
              </a:rPr>
              <a:t>Normatividad emitida por el INAI</a:t>
            </a:r>
            <a:r>
              <a:rPr lang="es-MX" sz="16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:</a:t>
            </a:r>
          </a:p>
          <a:p>
            <a:pPr algn="just"/>
            <a:endParaRPr lang="es-MX" sz="16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Montserrat" panose="00000500000000000000" pitchFamily="2" charset="0"/>
              </a:rPr>
              <a:t>Lineamientos que deberán observar los sujetos obligados para la atención de requerimientos, observaciones, recomendaciones y criterios que emita el organismo garante (DOF 10/02/16)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Montserrat" panose="00000500000000000000" pitchFamily="2" charset="0"/>
              </a:rPr>
              <a:t>Lineamientos que los sujetos obligados deben seguir al momento de generar información, en un lenguaje sencillo, con accesibilidad y traducción a lenguas indígenas (DOF 10/02/16)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Montserrat" panose="00000500000000000000" pitchFamily="2" charset="0"/>
              </a:rPr>
              <a:t>Lineamientos que establecen los procedimientos internos de atención a solicitudes de acceso a la información (DOF 10/02/16)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Montserrat" panose="00000500000000000000" pitchFamily="2" charset="0"/>
              </a:rPr>
              <a:t>Lineamientos para recabar información de los sujetos obligados que permitan elaborar informes anuales (DOF 10/02/16)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Montserrat" panose="00000500000000000000" pitchFamily="2" charset="0"/>
              </a:rPr>
              <a:t>Lineamientos generales para que el INAI ejerza la facultad de atracción, así como los procedimientos internos para la tramitación de la misma (DOF 3/03/16)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Montserrat" panose="00000500000000000000" pitchFamily="2" charset="0"/>
              </a:rPr>
              <a:t>Lineamientos para la emisión de criterios de interpretación del INAI (DOF 3/03/16)</a:t>
            </a:r>
          </a:p>
        </p:txBody>
      </p:sp>
    </p:spTree>
    <p:extLst>
      <p:ext uri="{BB962C8B-B14F-4D97-AF65-F5344CB8AC3E}">
        <p14:creationId xmlns:p14="http://schemas.microsoft.com/office/powerpoint/2010/main" val="11525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/>
        </p:nvSpPr>
        <p:spPr>
          <a:xfrm>
            <a:off x="1425496" y="1708820"/>
            <a:ext cx="9661603" cy="477053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chemeClr val="tx1"/>
                </a:solidFill>
                <a:latin typeface="Montserrat" panose="00000500000000000000" pitchFamily="2" charset="0"/>
              </a:rPr>
              <a:t>Normatividad emitida por el Consejo del Sistema Nacional de Transparencia, Acceso a la Información Pública y Protección de Datos Personales</a:t>
            </a:r>
            <a:r>
              <a:rPr lang="es-MX" sz="1600" b="1" dirty="0" smtClean="0">
                <a:solidFill>
                  <a:schemeClr val="tx1"/>
                </a:solidFill>
                <a:latin typeface="Montserrat" panose="00000500000000000000" pitchFamily="2" charset="0"/>
              </a:rPr>
              <a:t>:</a:t>
            </a:r>
          </a:p>
          <a:p>
            <a:pPr algn="just"/>
            <a:endParaRPr lang="es-MX" sz="16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Montserrat" panose="00000500000000000000" pitchFamily="2" charset="0"/>
              </a:rPr>
              <a:t>Lineamientos generales en materia de clasificación y desclasificación de la información, así como para la elaboración de versiones públicas (DOF 15/04/16)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Montserrat" panose="00000500000000000000" pitchFamily="2" charset="0"/>
              </a:rPr>
              <a:t>Lineamientos para determinar los catálogos y publicación de información de interés público; y para la emisión y evaluación de políticas de transparencia proactiva (DOF 15/04/16)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Montserrat" panose="00000500000000000000" pitchFamily="2" charset="0"/>
              </a:rPr>
              <a:t>Lineamientos para la Organización y Conservación de los Archivos (DOF 4/05/16)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Montserrat" panose="00000500000000000000" pitchFamily="2" charset="0"/>
              </a:rPr>
              <a:t>Criterios para que los Sujetos Obligados Garanticen Condiciones de Accesibilidad que permitan el ejercicio de los Derechos Humanos de Acceso a la Información y Protección de Datos Personales a Grupos Vulnerables (DOF 4/05/16)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Montserrat" panose="00000500000000000000" pitchFamily="2" charset="0"/>
              </a:rPr>
              <a:t>Lineamientos para la elaboración, ejecución y evaluación del Programa Nacional de Transparencia y Acceso a la Información (DOF 4/05/16)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Montserrat" panose="00000500000000000000" pitchFamily="2" charset="0"/>
              </a:rPr>
              <a:t>Lineamientos para la implementación y operación de la Plataforma Nacional de Transparencia (DOF 4/05/16)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/>
                </a:solidFill>
                <a:latin typeface="Montserrat" panose="00000500000000000000" pitchFamily="2" charset="0"/>
              </a:rPr>
              <a:t>Lineamientos que deberán observar los sujetos obligados para la atención de requerimientos, observaciones, recomendaciones y criterios que emita el SNT (DOF 4/05/16)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59678" y="513066"/>
            <a:ext cx="709228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419"/>
            </a:defPPr>
            <a:lvl1pPr algn="r" fontAlgn="b">
              <a:defRPr sz="2000" b="1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ea typeface="+mj-ea"/>
                <a:cs typeface="Copperplate Gothic Light" pitchFamily="34" charset="0"/>
              </a:defRPr>
            </a:lvl1pPr>
          </a:lstStyle>
          <a:p>
            <a:r>
              <a:rPr lang="es-ES" dirty="0"/>
              <a:t>Nuevo Marco Normativo</a:t>
            </a:r>
          </a:p>
        </p:txBody>
      </p:sp>
    </p:spTree>
    <p:extLst>
      <p:ext uri="{BB962C8B-B14F-4D97-AF65-F5344CB8AC3E}">
        <p14:creationId xmlns:p14="http://schemas.microsoft.com/office/powerpoint/2010/main" val="103313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Subtítulo"/>
          <p:cNvSpPr txBox="1">
            <a:spLocks/>
          </p:cNvSpPr>
          <p:nvPr/>
        </p:nvSpPr>
        <p:spPr>
          <a:xfrm>
            <a:off x="1782755" y="1741458"/>
            <a:ext cx="7920880" cy="369332"/>
          </a:xfrm>
          <a:prstGeom prst="rect">
            <a:avLst/>
          </a:prstGeom>
          <a:solidFill>
            <a:srgbClr val="5F5F5F"/>
          </a:solidFill>
          <a:ln>
            <a:solidFill>
              <a:srgbClr val="7E6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b="1"/>
            </a:lvl1pPr>
          </a:lstStyle>
          <a:p>
            <a:r>
              <a:rPr lang="es-MX" sz="1600" dirty="0">
                <a:latin typeface="Montserrat" panose="00000500000000000000" pitchFamily="2" charset="0"/>
              </a:rPr>
              <a:t>Título Primero. Disposiciones Generales. </a:t>
            </a:r>
            <a:endParaRPr lang="es-ES" sz="1600" dirty="0">
              <a:latin typeface="Montserrat" panose="00000500000000000000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82755" y="2101499"/>
            <a:ext cx="7920880" cy="646331"/>
          </a:xfrm>
          <a:prstGeom prst="rect">
            <a:avLst/>
          </a:prstGeom>
          <a:solidFill>
            <a:srgbClr val="5F5F5F"/>
          </a:solidFill>
          <a:ln>
            <a:solidFill>
              <a:srgbClr val="7E6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600" dirty="0">
                <a:latin typeface="Montserrat" panose="00000500000000000000" pitchFamily="2" charset="0"/>
              </a:rPr>
              <a:t>Título Segundo. Responsables en Materia de Transparencia y Acceso a la Información.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782755" y="2749570"/>
            <a:ext cx="7920880" cy="441376"/>
          </a:xfrm>
          <a:prstGeom prst="rect">
            <a:avLst/>
          </a:prstGeom>
          <a:solidFill>
            <a:srgbClr val="5F5F5F"/>
          </a:solidFill>
          <a:ln>
            <a:solidFill>
              <a:srgbClr val="7E6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600" dirty="0">
                <a:latin typeface="Montserrat" panose="00000500000000000000" pitchFamily="2" charset="0"/>
              </a:rPr>
              <a:t>Título Tercero. Plataforma Nacional de Transparencia.</a:t>
            </a:r>
            <a:endParaRPr lang="es-ES" sz="1600" dirty="0">
              <a:latin typeface="Montserrat" panose="00000500000000000000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82755" y="3197532"/>
            <a:ext cx="7920880" cy="646331"/>
          </a:xfrm>
          <a:prstGeom prst="rect">
            <a:avLst/>
          </a:prstGeom>
          <a:solidFill>
            <a:srgbClr val="5F5F5F"/>
          </a:solidFill>
          <a:ln>
            <a:solidFill>
              <a:srgbClr val="7E6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600" dirty="0">
                <a:latin typeface="Montserrat" panose="00000500000000000000" pitchFamily="2" charset="0"/>
              </a:rPr>
              <a:t>Título Cuarto. Cultura de Transparencia y Apertura Gubernamental. </a:t>
            </a:r>
            <a:endParaRPr lang="en-US" sz="1600" dirty="0">
              <a:latin typeface="Montserrat" panose="00000500000000000000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82755" y="3845603"/>
            <a:ext cx="7920880" cy="442832"/>
          </a:xfrm>
          <a:prstGeom prst="rect">
            <a:avLst/>
          </a:prstGeom>
          <a:solidFill>
            <a:srgbClr val="5F5F5F"/>
          </a:solidFill>
          <a:ln>
            <a:solidFill>
              <a:srgbClr val="7E6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600" dirty="0">
                <a:latin typeface="Montserrat" panose="00000500000000000000" pitchFamily="2" charset="0"/>
              </a:rPr>
              <a:t>Título Quinto. Obligaciones de Transparencia.</a:t>
            </a:r>
            <a:endParaRPr lang="es-ES" sz="1600" dirty="0">
              <a:latin typeface="Montserrat" panose="00000500000000000000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82755" y="4301607"/>
            <a:ext cx="7920880" cy="419294"/>
          </a:xfrm>
          <a:prstGeom prst="rect">
            <a:avLst/>
          </a:prstGeom>
          <a:solidFill>
            <a:srgbClr val="5F5F5F"/>
          </a:solidFill>
          <a:ln>
            <a:solidFill>
              <a:srgbClr val="7E6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600" dirty="0">
                <a:latin typeface="Montserrat" panose="00000500000000000000" pitchFamily="2" charset="0"/>
              </a:rPr>
              <a:t>Título Sexto. Información clasificada.</a:t>
            </a:r>
            <a:endParaRPr lang="es-ES" sz="1600" dirty="0">
              <a:latin typeface="Montserrat" panose="00000500000000000000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82755" y="4734073"/>
            <a:ext cx="7920880" cy="646331"/>
          </a:xfrm>
          <a:prstGeom prst="rect">
            <a:avLst/>
          </a:prstGeom>
          <a:solidFill>
            <a:srgbClr val="5F5F5F"/>
          </a:solidFill>
          <a:ln>
            <a:solidFill>
              <a:srgbClr val="7E6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600" dirty="0">
                <a:latin typeface="Montserrat" panose="00000500000000000000" pitchFamily="2" charset="0"/>
              </a:rPr>
              <a:t>Título Séptimo. Procedimientos de Acceso a la Información Pública.</a:t>
            </a:r>
            <a:endParaRPr lang="es-ES" sz="1600" dirty="0">
              <a:latin typeface="Montserrat" panose="00000500000000000000" pitchFamily="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775520" y="5386990"/>
            <a:ext cx="7920880" cy="646331"/>
          </a:xfrm>
          <a:prstGeom prst="rect">
            <a:avLst/>
          </a:prstGeom>
          <a:solidFill>
            <a:srgbClr val="5F5F5F"/>
          </a:solidFill>
          <a:ln>
            <a:solidFill>
              <a:srgbClr val="7E6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600" dirty="0">
                <a:latin typeface="Montserrat" panose="00000500000000000000" pitchFamily="2" charset="0"/>
              </a:rPr>
              <a:t>Título Octavo. De los Procedimientos de Impugnación en Materia de Acceso a la Información</a:t>
            </a:r>
            <a:r>
              <a:rPr lang="es-ES" sz="1600" dirty="0">
                <a:latin typeface="Montserrat" panose="00000500000000000000" pitchFamily="2" charset="0"/>
              </a:rPr>
              <a:t> </a:t>
            </a:r>
            <a:r>
              <a:rPr lang="es-MX" sz="1600" dirty="0">
                <a:latin typeface="Montserrat" panose="00000500000000000000" pitchFamily="2" charset="0"/>
              </a:rPr>
              <a:t>Pública.</a:t>
            </a:r>
            <a:endParaRPr lang="es-ES" sz="1600" dirty="0">
              <a:latin typeface="Montserrat" panose="00000500000000000000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75520" y="6028909"/>
            <a:ext cx="7920880" cy="369332"/>
          </a:xfrm>
          <a:prstGeom prst="rect">
            <a:avLst/>
          </a:prstGeom>
          <a:solidFill>
            <a:srgbClr val="5F5F5F"/>
          </a:solidFill>
          <a:ln>
            <a:solidFill>
              <a:srgbClr val="7E6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1600" dirty="0">
                <a:latin typeface="Montserrat" panose="00000500000000000000" pitchFamily="2" charset="0"/>
              </a:rPr>
              <a:t>Título Noveno. Medidas de Apremio y Sanciones.</a:t>
            </a:r>
            <a:endParaRPr lang="es-ES" sz="1600" dirty="0">
              <a:latin typeface="Montserrat" panose="00000500000000000000" pitchFamily="2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77397" y="548680"/>
            <a:ext cx="8219256" cy="646331"/>
          </a:xfrm>
        </p:spPr>
        <p:txBody>
          <a:bodyPr wrap="square">
            <a:spAutoFit/>
          </a:bodyPr>
          <a:lstStyle/>
          <a:p>
            <a:pPr fontAlgn="b"/>
            <a:r>
              <a:rPr lang="es-MX" sz="20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Copperplate Gothic Light" pitchFamily="34" charset="0"/>
              </a:rPr>
              <a:t>Ley General de Transparencia y Acceso a la </a:t>
            </a:r>
            <a:br>
              <a:rPr lang="es-MX" sz="20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Copperplate Gothic Light" pitchFamily="34" charset="0"/>
              </a:rPr>
            </a:br>
            <a:r>
              <a:rPr lang="es-MX" sz="20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Copperplate Gothic Light" pitchFamily="34" charset="0"/>
              </a:rPr>
              <a:t>Información Pública (LGTAIP)</a:t>
            </a:r>
          </a:p>
        </p:txBody>
      </p:sp>
    </p:spTree>
    <p:extLst>
      <p:ext uri="{BB962C8B-B14F-4D97-AF65-F5344CB8AC3E}">
        <p14:creationId xmlns:p14="http://schemas.microsoft.com/office/powerpoint/2010/main" val="5769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3 Título"/>
          <p:cNvSpPr>
            <a:spLocks noGrp="1"/>
          </p:cNvSpPr>
          <p:nvPr>
            <p:ph type="title"/>
          </p:nvPr>
        </p:nvSpPr>
        <p:spPr>
          <a:xfrm>
            <a:off x="4550441" y="580038"/>
            <a:ext cx="6840760" cy="369332"/>
          </a:xfrm>
        </p:spPr>
        <p:txBody>
          <a:bodyPr wrap="square">
            <a:spAutoFit/>
          </a:bodyPr>
          <a:lstStyle/>
          <a:p>
            <a:pPr fontAlgn="b"/>
            <a:r>
              <a:rPr lang="es-MX" sz="20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Copperplate Gothic Light" pitchFamily="34" charset="0"/>
              </a:rPr>
              <a:t>Disposiciones Generales LGTAIP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662776356"/>
              </p:ext>
            </p:extLst>
          </p:nvPr>
        </p:nvGraphicFramePr>
        <p:xfrm>
          <a:off x="1775520" y="1772816"/>
          <a:ext cx="799288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8400256" y="2708921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Artículo 1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775520" y="2164793"/>
            <a:ext cx="7992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sz="2200" b="1" spc="-100" dirty="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rPr>
              <a:t>Objeto de la ley</a:t>
            </a:r>
          </a:p>
        </p:txBody>
      </p:sp>
    </p:spTree>
    <p:extLst>
      <p:ext uri="{BB962C8B-B14F-4D97-AF65-F5344CB8AC3E}">
        <p14:creationId xmlns:p14="http://schemas.microsoft.com/office/powerpoint/2010/main" val="15963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Título"/>
          <p:cNvSpPr>
            <a:spLocks noGrp="1"/>
          </p:cNvSpPr>
          <p:nvPr>
            <p:ph type="title"/>
          </p:nvPr>
        </p:nvSpPr>
        <p:spPr>
          <a:xfrm>
            <a:off x="5123892" y="661338"/>
            <a:ext cx="6696744" cy="369332"/>
          </a:xfrm>
        </p:spPr>
        <p:txBody>
          <a:bodyPr wrap="square">
            <a:spAutoFit/>
          </a:bodyPr>
          <a:lstStyle/>
          <a:p>
            <a:pPr fontAlgn="b"/>
            <a:r>
              <a:rPr lang="es-MX" sz="20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cs typeface="Copperplate Gothic Light" pitchFamily="34" charset="0"/>
              </a:rPr>
              <a:t>Derecho de Acceso a la Información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991544" y="1449487"/>
            <a:ext cx="7848872" cy="5847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1600" b="1" spc="-100" dirty="0">
                <a:solidFill>
                  <a:srgbClr val="5F14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j-ea"/>
                <a:cs typeface="+mj-cs"/>
              </a:rPr>
              <a:t>¿Qué comprende?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921206" y="2165944"/>
            <a:ext cx="7848872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Montserrat" panose="00000500000000000000" pitchFamily="2" charset="0"/>
              </a:rPr>
              <a:t>El derecho humano de acceso a la información comprende </a:t>
            </a:r>
            <a:r>
              <a:rPr lang="es-MX" sz="1600" b="1" dirty="0">
                <a:latin typeface="Montserrat" panose="00000500000000000000" pitchFamily="2" charset="0"/>
              </a:rPr>
              <a:t>solicitar, investigar, difundir, buscar y recibir información.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019706" y="3365704"/>
            <a:ext cx="5820711" cy="3046988"/>
          </a:xfrm>
          <a:prstGeom prst="rect">
            <a:avLst/>
          </a:prstGeom>
          <a:solidFill>
            <a:srgbClr val="341A4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latin typeface="Montserrat" panose="00000500000000000000" pitchFamily="2" charset="0"/>
              </a:rPr>
              <a:t>Toda la información</a:t>
            </a:r>
            <a:r>
              <a:rPr lang="es-MX" sz="1600" dirty="0">
                <a:latin typeface="Montserrat" panose="00000500000000000000" pitchFamily="2" charset="0"/>
              </a:rPr>
              <a:t> generada, obtenida, adquirida, transformada o en posesión de los sujetos obligados </a:t>
            </a:r>
            <a:r>
              <a:rPr lang="es-MX" sz="1600" b="1" u="sng" dirty="0">
                <a:latin typeface="Montserrat" panose="00000500000000000000" pitchFamily="2" charset="0"/>
              </a:rPr>
              <a:t>es pública y accesible a cualquier persona </a:t>
            </a:r>
            <a:r>
              <a:rPr lang="es-MX" sz="1600" dirty="0">
                <a:latin typeface="Montserrat" panose="00000500000000000000" pitchFamily="2" charset="0"/>
              </a:rPr>
              <a:t>en los términos y condiciones que se establezcan en la presente Ley, en los tratados internacionales de los que el Estado mexicano sea parte, la Ley Federal, las leyes de las Entidades Federativas y la normatividad aplicable en sus respectivas competencias; </a:t>
            </a:r>
            <a:r>
              <a:rPr lang="es-MX" sz="1600" b="1" dirty="0">
                <a:latin typeface="Montserrat" panose="00000500000000000000" pitchFamily="2" charset="0"/>
              </a:rPr>
              <a:t>sólo podrá ser clasificada excepcionalmente como reservada temporalmente por razones de interés público y seguridad nacional, en los términos dispuestos por esta Ley.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211394" y="3112103"/>
            <a:ext cx="2808312" cy="5847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s-MX" sz="1600" b="1" spc="-100" dirty="0">
                <a:solidFill>
                  <a:srgbClr val="5F14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j-ea"/>
                <a:cs typeface="+mj-cs"/>
              </a:rPr>
              <a:t>Publicidad</a:t>
            </a:r>
          </a:p>
        </p:txBody>
      </p:sp>
      <p:pic>
        <p:nvPicPr>
          <p:cNvPr id="1026" name="Picture 2" descr="http://www.cecyteh.edu.mx/images/transparenci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78" y="4058263"/>
            <a:ext cx="22860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8472264" y="6505025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/>
              <a:t>Artículo 4</a:t>
            </a:r>
          </a:p>
        </p:txBody>
      </p:sp>
    </p:spTree>
    <p:extLst>
      <p:ext uri="{BB962C8B-B14F-4D97-AF65-F5344CB8AC3E}">
        <p14:creationId xmlns:p14="http://schemas.microsoft.com/office/powerpoint/2010/main" val="25161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obrasPPt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ultados de Transparencia 2018 1mar2019" id="{7CC4CE12-1E35-4306-8E66-E38B1E3B8E27}" vid="{5C8B73DD-72E6-4BEF-8F3D-62153155E21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F957B9C43DEEE45854EAAFFF04865AD" ma:contentTypeVersion="1" ma:contentTypeDescription="Crear nuevo documento." ma:contentTypeScope="" ma:versionID="77f249646bcdaf90eb076ebf20d19b6e">
  <xsd:schema xmlns:xsd="http://www.w3.org/2001/XMLSchema" xmlns:xs="http://www.w3.org/2001/XMLSchema" xmlns:p="http://schemas.microsoft.com/office/2006/metadata/properties" xmlns:ns2="9b1a0808-3e1c-46da-84b2-b763d45946a2" targetNamespace="http://schemas.microsoft.com/office/2006/metadata/properties" ma:root="true" ma:fieldsID="96a1eba1c920262fd19b15f1e42ca5f0" ns2:_="">
    <xsd:import namespace="9b1a0808-3e1c-46da-84b2-b763d45946a2"/>
    <xsd:element name="properties">
      <xsd:complexType>
        <xsd:sequence>
          <xsd:element name="documentManagement">
            <xsd:complexType>
              <xsd:all>
                <xsd:element ref="ns2:Fecha_x0020_Vigenc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a0808-3e1c-46da-84b2-b763d45946a2" elementFormDefault="qualified">
    <xsd:import namespace="http://schemas.microsoft.com/office/2006/documentManagement/types"/>
    <xsd:import namespace="http://schemas.microsoft.com/office/infopath/2007/PartnerControls"/>
    <xsd:element name="Fecha_x0020_Vigencia" ma:index="8" nillable="true" ma:displayName="Fecha Vigencia" ma:default="[today]" ma:format="DateOnly" ma:internalName="Fecha_x0020_Vigencia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cha_x0020_Vigencia xmlns="9b1a0808-3e1c-46da-84b2-b763d45946a2">2018-12-20T06:00:00+00:00</Fecha_x0020_Vigencia>
  </documentManagement>
</p:properties>
</file>

<file path=customXml/itemProps1.xml><?xml version="1.0" encoding="utf-8"?>
<ds:datastoreItem xmlns:ds="http://schemas.openxmlformats.org/officeDocument/2006/customXml" ds:itemID="{BF9E3ACD-32AF-4B4E-B58E-B139FC0759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1a0808-3e1c-46da-84b2-b763d45946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429DB1-D6E3-44D4-AF41-51DDA1152E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7E9621-6B2F-46E3-878E-4FC03178A0B4}">
  <ds:schemaRefs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9b1a0808-3e1c-46da-84b2-b763d45946a2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Resultados de Transparencia 2018 1mar2019</Template>
  <TotalTime>1628</TotalTime>
  <Words>3463</Words>
  <Application>Microsoft Office PowerPoint</Application>
  <PresentationFormat>Panorámica</PresentationFormat>
  <Paragraphs>319</Paragraphs>
  <Slides>37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50" baseType="lpstr">
      <vt:lpstr>Arial</vt:lpstr>
      <vt:lpstr>Calibri</vt:lpstr>
      <vt:lpstr>Calibri Light</vt:lpstr>
      <vt:lpstr>Consolas</vt:lpstr>
      <vt:lpstr>Copperplate Gothic Light</vt:lpstr>
      <vt:lpstr>Montserrat</vt:lpstr>
      <vt:lpstr>Montserrat Medium</vt:lpstr>
      <vt:lpstr>Montserrat SemiBold</vt:lpstr>
      <vt:lpstr>Tahoma</vt:lpstr>
      <vt:lpstr>Times</vt:lpstr>
      <vt:lpstr>Times New Roman</vt:lpstr>
      <vt:lpstr>Wingdings</vt:lpstr>
      <vt:lpstr>BanobrasPPt</vt:lpstr>
      <vt:lpstr>“Introducción a la Ley General de Transparencia y Acceso a la Información Pública”   Dirección General Adjunta Jurídica Unidad de Transparencia y Acceso a la Información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Ley General de Transparencia y Acceso a la  Información Pública (LGTAIP)</vt:lpstr>
      <vt:lpstr>Disposiciones Generales LGTAIP</vt:lpstr>
      <vt:lpstr>Derecho de Acceso a la Información </vt:lpstr>
      <vt:lpstr>Presentación de PowerPoint</vt:lpstr>
      <vt:lpstr>Ley General de Transparencia y Acceso a la  Información Pública</vt:lpstr>
      <vt:lpstr>De la denuncia por el incumplimiento</vt:lpstr>
      <vt:lpstr>Unidad de Transparencia </vt:lpstr>
      <vt:lpstr>Comité de Transparencia</vt:lpstr>
      <vt:lpstr>Comité de Transparencia</vt:lpstr>
      <vt:lpstr>Presentación de PowerPoint</vt:lpstr>
      <vt:lpstr>Presentación de PowerPoint</vt:lpstr>
      <vt:lpstr>Limitaciones del Acceso a la Información</vt:lpstr>
      <vt:lpstr>Clasificación de la Información</vt:lpstr>
      <vt:lpstr>Presentación de PowerPoint</vt:lpstr>
      <vt:lpstr>Presentación de PowerPoint</vt:lpstr>
      <vt:lpstr>Presentación de PowerPoint</vt:lpstr>
      <vt:lpstr>¿Cuándo y cómo clasificar?</vt:lpstr>
      <vt:lpstr>Presentación de PowerPoint</vt:lpstr>
      <vt:lpstr>Presentación de PowerPoint</vt:lpstr>
      <vt:lpstr>Presentación de PowerPoint</vt:lpstr>
      <vt:lpstr>Recurso de Revisión </vt:lpstr>
      <vt:lpstr>Presentación de PowerPoint</vt:lpstr>
      <vt:lpstr>Presentación de PowerPoint</vt:lpstr>
      <vt:lpstr>Recursos de Revisión</vt:lpstr>
      <vt:lpstr>Presentación de PowerPoint</vt:lpstr>
      <vt:lpstr>Presentación de PowerPoint</vt:lpstr>
      <vt:lpstr>Resoluciones - INAI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Indicadores de Transparencia y  Rendición de Cuentas 2018  Dirección General Adjunta Jurídica Unidad de Transparencia y Acceso a la Información</dc:title>
  <dc:creator>Laris Cutino, Christian</dc:creator>
  <cp:lastModifiedBy>Laris Cutino, Christian</cp:lastModifiedBy>
  <cp:revision>22</cp:revision>
  <dcterms:created xsi:type="dcterms:W3CDTF">2019-03-02T00:05:14Z</dcterms:created>
  <dcterms:modified xsi:type="dcterms:W3CDTF">2019-04-02T17:33:49Z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0x010100AF957B9C43DEEE45854EAAFFF04865AD</vt:lpwstr>
  </property>
</Properties>
</file>