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4"/>
  </p:sldMasterIdLst>
  <p:notesMasterIdLst>
    <p:notesMasterId r:id="rId14"/>
  </p:notesMasterIdLst>
  <p:sldIdLst>
    <p:sldId id="266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256" r:id="rId13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63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9C67"/>
    <a:srgbClr val="34594D"/>
    <a:srgbClr val="69132A"/>
    <a:srgbClr val="602133"/>
    <a:srgbClr val="942E45"/>
    <a:srgbClr val="345C50"/>
    <a:srgbClr val="B69563"/>
    <a:srgbClr val="B69663"/>
    <a:srgbClr val="932E44"/>
    <a:srgbClr val="345A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6"/>
  </p:normalViewPr>
  <p:slideViewPr>
    <p:cSldViewPr snapToGrid="0" snapToObjects="1">
      <p:cViewPr varScale="1">
        <p:scale>
          <a:sx n="87" d="100"/>
          <a:sy n="87" d="100"/>
        </p:scale>
        <p:origin x="475" y="82"/>
      </p:cViewPr>
      <p:guideLst>
        <p:guide pos="3863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30" d="100"/>
          <a:sy n="130" d="100"/>
        </p:scale>
        <p:origin x="2400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D36EFA-20CC-47E3-8EE1-66B0F4289BAB}" type="doc">
      <dgm:prSet loTypeId="urn:microsoft.com/office/officeart/2005/8/layout/pyramid2" loCatId="pyramid" qsTypeId="urn:microsoft.com/office/officeart/2005/8/quickstyle/simple1" qsCatId="simple" csTypeId="urn:microsoft.com/office/officeart/2005/8/colors/accent0_3" csCatId="mainScheme" phldr="1"/>
      <dgm:spPr/>
    </dgm:pt>
    <dgm:pt modelId="{56D87E49-B65A-4805-BA11-1AD3ADD8B1A8}">
      <dgm:prSet phldrT="[Texto]"/>
      <dgm:spPr/>
      <dgm:t>
        <a:bodyPr/>
        <a:lstStyle/>
        <a:p>
          <a:r>
            <a:rPr lang="es-MX" dirty="0" smtClean="0">
              <a:latin typeface="Montserrat" panose="00000500000000000000" pitchFamily="2" charset="0"/>
            </a:rPr>
            <a:t>Archivo Institucional</a:t>
          </a:r>
          <a:endParaRPr lang="es-MX" dirty="0">
            <a:latin typeface="Montserrat" panose="00000500000000000000" pitchFamily="2" charset="0"/>
          </a:endParaRPr>
        </a:p>
      </dgm:t>
    </dgm:pt>
    <dgm:pt modelId="{20167935-7FFE-4312-83D8-2A1980F2F6FD}" type="parTrans" cxnId="{470AAF67-9EF4-4681-B9F7-F4105DB4B70C}">
      <dgm:prSet/>
      <dgm:spPr/>
      <dgm:t>
        <a:bodyPr/>
        <a:lstStyle/>
        <a:p>
          <a:endParaRPr lang="es-MX"/>
        </a:p>
      </dgm:t>
    </dgm:pt>
    <dgm:pt modelId="{8D66F21F-B0EF-41AF-94F4-8EE46F4177E3}" type="sibTrans" cxnId="{470AAF67-9EF4-4681-B9F7-F4105DB4B70C}">
      <dgm:prSet/>
      <dgm:spPr/>
      <dgm:t>
        <a:bodyPr/>
        <a:lstStyle/>
        <a:p>
          <a:endParaRPr lang="es-MX"/>
        </a:p>
      </dgm:t>
    </dgm:pt>
    <dgm:pt modelId="{00039A9E-A801-42EE-82BB-06A72223A71D}">
      <dgm:prSet phldrT="[Texto]"/>
      <dgm:spPr/>
      <dgm:t>
        <a:bodyPr/>
        <a:lstStyle/>
        <a:p>
          <a:r>
            <a:rPr lang="es-MX" dirty="0" smtClean="0">
              <a:latin typeface="Montserrat" panose="00000500000000000000" pitchFamily="2" charset="0"/>
            </a:rPr>
            <a:t>Expediente</a:t>
          </a:r>
          <a:endParaRPr lang="es-MX" dirty="0">
            <a:latin typeface="Montserrat" panose="00000500000000000000" pitchFamily="2" charset="0"/>
          </a:endParaRPr>
        </a:p>
      </dgm:t>
    </dgm:pt>
    <dgm:pt modelId="{C872218E-BFE2-4138-B858-4A4A277AE8D9}" type="parTrans" cxnId="{E938233E-F859-4A5A-898D-F33FBECD01F0}">
      <dgm:prSet/>
      <dgm:spPr/>
      <dgm:t>
        <a:bodyPr/>
        <a:lstStyle/>
        <a:p>
          <a:endParaRPr lang="es-MX"/>
        </a:p>
      </dgm:t>
    </dgm:pt>
    <dgm:pt modelId="{850BDC44-A247-4FFA-9B70-8C68D1A5D36A}" type="sibTrans" cxnId="{E938233E-F859-4A5A-898D-F33FBECD01F0}">
      <dgm:prSet/>
      <dgm:spPr/>
      <dgm:t>
        <a:bodyPr/>
        <a:lstStyle/>
        <a:p>
          <a:endParaRPr lang="es-MX"/>
        </a:p>
      </dgm:t>
    </dgm:pt>
    <dgm:pt modelId="{8C19D209-3638-40FC-A367-E17F20A09455}">
      <dgm:prSet phldrT="[Texto]"/>
      <dgm:spPr/>
      <dgm:t>
        <a:bodyPr/>
        <a:lstStyle/>
        <a:p>
          <a:r>
            <a:rPr lang="es-MX" dirty="0" smtClean="0">
              <a:latin typeface="Montserrat" panose="00000500000000000000" pitchFamily="2" charset="0"/>
            </a:rPr>
            <a:t>Documento de Archivo</a:t>
          </a:r>
          <a:endParaRPr lang="es-MX" dirty="0">
            <a:latin typeface="Montserrat" panose="00000500000000000000" pitchFamily="2" charset="0"/>
          </a:endParaRPr>
        </a:p>
      </dgm:t>
    </dgm:pt>
    <dgm:pt modelId="{5F1B03A9-D5FB-44C3-962A-CA33AB948494}" type="parTrans" cxnId="{B224CD62-F4C3-4279-A471-BD58AAE435C3}">
      <dgm:prSet/>
      <dgm:spPr/>
      <dgm:t>
        <a:bodyPr/>
        <a:lstStyle/>
        <a:p>
          <a:endParaRPr lang="es-MX"/>
        </a:p>
      </dgm:t>
    </dgm:pt>
    <dgm:pt modelId="{90FA2C7B-E980-4C32-841E-5327FDDD6AA4}" type="sibTrans" cxnId="{B224CD62-F4C3-4279-A471-BD58AAE435C3}">
      <dgm:prSet/>
      <dgm:spPr/>
      <dgm:t>
        <a:bodyPr/>
        <a:lstStyle/>
        <a:p>
          <a:endParaRPr lang="es-MX"/>
        </a:p>
      </dgm:t>
    </dgm:pt>
    <dgm:pt modelId="{4D77DC1B-E241-4C6D-812C-598BAF50DCCB}" type="pres">
      <dgm:prSet presAssocID="{A2D36EFA-20CC-47E3-8EE1-66B0F4289BAB}" presName="compositeShape" presStyleCnt="0">
        <dgm:presLayoutVars>
          <dgm:dir/>
          <dgm:resizeHandles/>
        </dgm:presLayoutVars>
      </dgm:prSet>
      <dgm:spPr/>
    </dgm:pt>
    <dgm:pt modelId="{E9E1AF69-C954-460A-ABFD-4AEBEAA05D42}" type="pres">
      <dgm:prSet presAssocID="{A2D36EFA-20CC-47E3-8EE1-66B0F4289BAB}" presName="pyramid" presStyleLbl="node1" presStyleIdx="0" presStyleCnt="1"/>
      <dgm:spPr/>
    </dgm:pt>
    <dgm:pt modelId="{777E37C8-6847-409F-9070-80BE810E8B5D}" type="pres">
      <dgm:prSet presAssocID="{A2D36EFA-20CC-47E3-8EE1-66B0F4289BAB}" presName="theList" presStyleCnt="0"/>
      <dgm:spPr/>
    </dgm:pt>
    <dgm:pt modelId="{07139A0C-7F73-49CB-80E9-1728AA720357}" type="pres">
      <dgm:prSet presAssocID="{56D87E49-B65A-4805-BA11-1AD3ADD8B1A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067532-3B6E-4B60-9893-08DAE9939CB2}" type="pres">
      <dgm:prSet presAssocID="{56D87E49-B65A-4805-BA11-1AD3ADD8B1A8}" presName="aSpace" presStyleCnt="0"/>
      <dgm:spPr/>
    </dgm:pt>
    <dgm:pt modelId="{F7E56CB6-104F-480C-9FC5-87C42F204875}" type="pres">
      <dgm:prSet presAssocID="{00039A9E-A801-42EE-82BB-06A72223A71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7B7250-36EE-4911-AF84-3455769143F5}" type="pres">
      <dgm:prSet presAssocID="{00039A9E-A801-42EE-82BB-06A72223A71D}" presName="aSpace" presStyleCnt="0"/>
      <dgm:spPr/>
    </dgm:pt>
    <dgm:pt modelId="{316DD5CC-2C1C-41A2-96FB-A979FE438BA3}" type="pres">
      <dgm:prSet presAssocID="{8C19D209-3638-40FC-A367-E17F20A09455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4DF3BE-BB38-4227-9725-7207A4DEDA69}" type="pres">
      <dgm:prSet presAssocID="{8C19D209-3638-40FC-A367-E17F20A09455}" presName="aSpace" presStyleCnt="0"/>
      <dgm:spPr/>
    </dgm:pt>
  </dgm:ptLst>
  <dgm:cxnLst>
    <dgm:cxn modelId="{182B256C-C754-4136-9325-4FC1A74E7C85}" type="presOf" srcId="{8C19D209-3638-40FC-A367-E17F20A09455}" destId="{316DD5CC-2C1C-41A2-96FB-A979FE438BA3}" srcOrd="0" destOrd="0" presId="urn:microsoft.com/office/officeart/2005/8/layout/pyramid2"/>
    <dgm:cxn modelId="{2264B0CC-5DEC-4CA0-B10F-F8B34512DBB1}" type="presOf" srcId="{A2D36EFA-20CC-47E3-8EE1-66B0F4289BAB}" destId="{4D77DC1B-E241-4C6D-812C-598BAF50DCCB}" srcOrd="0" destOrd="0" presId="urn:microsoft.com/office/officeart/2005/8/layout/pyramid2"/>
    <dgm:cxn modelId="{7EC5E6E7-A767-4425-94F3-6B458CC25A6B}" type="presOf" srcId="{00039A9E-A801-42EE-82BB-06A72223A71D}" destId="{F7E56CB6-104F-480C-9FC5-87C42F204875}" srcOrd="0" destOrd="0" presId="urn:microsoft.com/office/officeart/2005/8/layout/pyramid2"/>
    <dgm:cxn modelId="{E938233E-F859-4A5A-898D-F33FBECD01F0}" srcId="{A2D36EFA-20CC-47E3-8EE1-66B0F4289BAB}" destId="{00039A9E-A801-42EE-82BB-06A72223A71D}" srcOrd="1" destOrd="0" parTransId="{C872218E-BFE2-4138-B858-4A4A277AE8D9}" sibTransId="{850BDC44-A247-4FFA-9B70-8C68D1A5D36A}"/>
    <dgm:cxn modelId="{16D21CF6-A441-4B53-9A80-D53E2999D7EE}" type="presOf" srcId="{56D87E49-B65A-4805-BA11-1AD3ADD8B1A8}" destId="{07139A0C-7F73-49CB-80E9-1728AA720357}" srcOrd="0" destOrd="0" presId="urn:microsoft.com/office/officeart/2005/8/layout/pyramid2"/>
    <dgm:cxn modelId="{B224CD62-F4C3-4279-A471-BD58AAE435C3}" srcId="{A2D36EFA-20CC-47E3-8EE1-66B0F4289BAB}" destId="{8C19D209-3638-40FC-A367-E17F20A09455}" srcOrd="2" destOrd="0" parTransId="{5F1B03A9-D5FB-44C3-962A-CA33AB948494}" sibTransId="{90FA2C7B-E980-4C32-841E-5327FDDD6AA4}"/>
    <dgm:cxn modelId="{470AAF67-9EF4-4681-B9F7-F4105DB4B70C}" srcId="{A2D36EFA-20CC-47E3-8EE1-66B0F4289BAB}" destId="{56D87E49-B65A-4805-BA11-1AD3ADD8B1A8}" srcOrd="0" destOrd="0" parTransId="{20167935-7FFE-4312-83D8-2A1980F2F6FD}" sibTransId="{8D66F21F-B0EF-41AF-94F4-8EE46F4177E3}"/>
    <dgm:cxn modelId="{30CBA632-53FD-4F36-AC42-D6453F1861C6}" type="presParOf" srcId="{4D77DC1B-E241-4C6D-812C-598BAF50DCCB}" destId="{E9E1AF69-C954-460A-ABFD-4AEBEAA05D42}" srcOrd="0" destOrd="0" presId="urn:microsoft.com/office/officeart/2005/8/layout/pyramid2"/>
    <dgm:cxn modelId="{51C1FA99-A46D-40CA-8545-3D23ED384C3A}" type="presParOf" srcId="{4D77DC1B-E241-4C6D-812C-598BAF50DCCB}" destId="{777E37C8-6847-409F-9070-80BE810E8B5D}" srcOrd="1" destOrd="0" presId="urn:microsoft.com/office/officeart/2005/8/layout/pyramid2"/>
    <dgm:cxn modelId="{9900EAA7-381C-4F1D-84BD-B140CCF50FFF}" type="presParOf" srcId="{777E37C8-6847-409F-9070-80BE810E8B5D}" destId="{07139A0C-7F73-49CB-80E9-1728AA720357}" srcOrd="0" destOrd="0" presId="urn:microsoft.com/office/officeart/2005/8/layout/pyramid2"/>
    <dgm:cxn modelId="{83C82DAF-5059-4BEF-A76B-C1146E7C2970}" type="presParOf" srcId="{777E37C8-6847-409F-9070-80BE810E8B5D}" destId="{F5067532-3B6E-4B60-9893-08DAE9939CB2}" srcOrd="1" destOrd="0" presId="urn:microsoft.com/office/officeart/2005/8/layout/pyramid2"/>
    <dgm:cxn modelId="{CD72F7CF-8506-4DE4-9A45-C28497121595}" type="presParOf" srcId="{777E37C8-6847-409F-9070-80BE810E8B5D}" destId="{F7E56CB6-104F-480C-9FC5-87C42F204875}" srcOrd="2" destOrd="0" presId="urn:microsoft.com/office/officeart/2005/8/layout/pyramid2"/>
    <dgm:cxn modelId="{4AC57C19-92DF-4A3D-8898-7D64699E2CB1}" type="presParOf" srcId="{777E37C8-6847-409F-9070-80BE810E8B5D}" destId="{BB7B7250-36EE-4911-AF84-3455769143F5}" srcOrd="3" destOrd="0" presId="urn:microsoft.com/office/officeart/2005/8/layout/pyramid2"/>
    <dgm:cxn modelId="{EC1DEAA4-82D2-4A59-87A1-DC8654C21F16}" type="presParOf" srcId="{777E37C8-6847-409F-9070-80BE810E8B5D}" destId="{316DD5CC-2C1C-41A2-96FB-A979FE438BA3}" srcOrd="4" destOrd="0" presId="urn:microsoft.com/office/officeart/2005/8/layout/pyramid2"/>
    <dgm:cxn modelId="{63CBCB1A-4576-4DEF-9587-42C48C0DC695}" type="presParOf" srcId="{777E37C8-6847-409F-9070-80BE810E8B5D}" destId="{684DF3BE-BB38-4227-9725-7207A4DEDA6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EEC2D5-6777-4D80-9AAA-BE2A293C63DA}" type="doc">
      <dgm:prSet loTypeId="urn:microsoft.com/office/officeart/2005/8/layout/cycle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63A8B81F-50BE-4EFD-BB11-EB5311BA3F5A}">
      <dgm:prSet phldrT="[Texto]"/>
      <dgm:spPr/>
      <dgm:t>
        <a:bodyPr/>
        <a:lstStyle/>
        <a:p>
          <a:r>
            <a:rPr lang="es-MX" b="1" dirty="0" smtClean="0">
              <a:latin typeface="Montserrat" panose="00000500000000000000" pitchFamily="2" charset="0"/>
            </a:rPr>
            <a:t>Director General y Directores Generales Adjuntos</a:t>
          </a:r>
          <a:endParaRPr lang="es-MX" dirty="0">
            <a:latin typeface="Montserrat" panose="00000500000000000000" pitchFamily="2" charset="0"/>
          </a:endParaRPr>
        </a:p>
      </dgm:t>
    </dgm:pt>
    <dgm:pt modelId="{6E6802F6-0BC9-41F6-9D71-CF7A57E3ABEA}" type="parTrans" cxnId="{545025FC-7680-4FDE-A4C8-80E20A82184F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079C8E45-1589-4DEC-A98E-216E1EA57F53}" type="sibTrans" cxnId="{545025FC-7680-4FDE-A4C8-80E20A82184F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65954242-7D8C-469D-B4DC-A96F4C405426}">
      <dgm:prSet phldrT="[Texto]"/>
      <dgm:spPr/>
      <dgm:t>
        <a:bodyPr/>
        <a:lstStyle/>
        <a:p>
          <a:r>
            <a:rPr lang="es-MX" b="1" dirty="0" smtClean="0">
              <a:latin typeface="Montserrat" panose="00000500000000000000" pitchFamily="2" charset="0"/>
            </a:rPr>
            <a:t>Titular del Área Coordinadora de Archivos</a:t>
          </a:r>
          <a:endParaRPr lang="es-MX" dirty="0">
            <a:latin typeface="Montserrat" panose="00000500000000000000" pitchFamily="2" charset="0"/>
          </a:endParaRPr>
        </a:p>
      </dgm:t>
    </dgm:pt>
    <dgm:pt modelId="{741FB0A4-70E1-436C-AE0A-2E2367A79DDC}" type="parTrans" cxnId="{F2C396DA-7DBA-413F-80FE-41B6B0D09F97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925FB68B-E911-4D4F-8A78-286A42FE54FD}" type="sibTrans" cxnId="{F2C396DA-7DBA-413F-80FE-41B6B0D09F97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45CF9C0D-0164-4892-9E85-A46439BA2839}">
      <dgm:prSet phldrT="[Texto]"/>
      <dgm:spPr/>
      <dgm:t>
        <a:bodyPr/>
        <a:lstStyle/>
        <a:p>
          <a:r>
            <a:rPr lang="es-MX" b="1" dirty="0" smtClean="0">
              <a:latin typeface="Montserrat" panose="00000500000000000000" pitchFamily="2" charset="0"/>
            </a:rPr>
            <a:t>Comité de Transparencia</a:t>
          </a:r>
          <a:endParaRPr lang="es-MX" dirty="0">
            <a:latin typeface="Montserrat" panose="00000500000000000000" pitchFamily="2" charset="0"/>
          </a:endParaRPr>
        </a:p>
      </dgm:t>
    </dgm:pt>
    <dgm:pt modelId="{F9A4F5BB-363A-4234-B214-79906EDB8CFD}" type="parTrans" cxnId="{8E578E5B-45C0-4395-8F38-7B6D0C8C3865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CA241B04-FC91-45F8-8D99-6AD99644B669}" type="sibTrans" cxnId="{8E578E5B-45C0-4395-8F38-7B6D0C8C3865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C46310B2-2F3B-41E4-B469-52C540CA559C}">
      <dgm:prSet phldrT="[Texto]"/>
      <dgm:spPr/>
      <dgm:t>
        <a:bodyPr/>
        <a:lstStyle/>
        <a:p>
          <a:r>
            <a:rPr lang="es-MX" b="1" dirty="0" smtClean="0">
              <a:latin typeface="Montserrat" panose="00000500000000000000" pitchFamily="2" charset="0"/>
            </a:rPr>
            <a:t>Responsable del Archivo de Concentración</a:t>
          </a:r>
          <a:endParaRPr lang="es-MX" dirty="0">
            <a:latin typeface="Montserrat" panose="00000500000000000000" pitchFamily="2" charset="0"/>
          </a:endParaRPr>
        </a:p>
      </dgm:t>
    </dgm:pt>
    <dgm:pt modelId="{51E4B5DD-9F2C-45CC-ACE8-EF3162DD45B4}" type="parTrans" cxnId="{774DF35B-CCA7-4B1A-98C3-1948E42558E2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1860A2B6-B1E3-4FCE-9E94-0675BD6DC071}" type="sibTrans" cxnId="{774DF35B-CCA7-4B1A-98C3-1948E42558E2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0D8D1C4C-9342-4948-9C93-8849623DDD11}">
      <dgm:prSet phldrT="[Texto]"/>
      <dgm:spPr/>
      <dgm:t>
        <a:bodyPr/>
        <a:lstStyle/>
        <a:p>
          <a:r>
            <a:rPr lang="es-MX" b="1" dirty="0" smtClean="0">
              <a:latin typeface="Montserrat" panose="00000500000000000000" pitchFamily="2" charset="0"/>
            </a:rPr>
            <a:t>Responsables de los Archivos de Trámite *</a:t>
          </a:r>
          <a:endParaRPr lang="es-MX" dirty="0">
            <a:latin typeface="Montserrat" panose="00000500000000000000" pitchFamily="2" charset="0"/>
          </a:endParaRPr>
        </a:p>
      </dgm:t>
    </dgm:pt>
    <dgm:pt modelId="{3948F020-819E-4D6D-943F-DD0452D0300C}" type="parTrans" cxnId="{3E6CDA5C-1A28-4DC6-84AF-CA236E841825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0E076A04-3F49-4348-A8D1-FB6C7C6BA5B4}" type="sibTrans" cxnId="{3E6CDA5C-1A28-4DC6-84AF-CA236E841825}">
      <dgm:prSet/>
      <dgm:spPr/>
      <dgm:t>
        <a:bodyPr/>
        <a:lstStyle/>
        <a:p>
          <a:endParaRPr lang="es-MX">
            <a:latin typeface="Montserrat" panose="00000500000000000000" pitchFamily="2" charset="0"/>
          </a:endParaRPr>
        </a:p>
      </dgm:t>
    </dgm:pt>
    <dgm:pt modelId="{D7281EAE-07D8-4E1E-9837-FB06FDDDB4F1}" type="pres">
      <dgm:prSet presAssocID="{2AEEC2D5-6777-4D80-9AAA-BE2A293C63D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8C7E370-CD3E-4763-89BC-F98EF25A3B92}" type="pres">
      <dgm:prSet presAssocID="{63A8B81F-50BE-4EFD-BB11-EB5311BA3F5A}" presName="node" presStyleLbl="node1" presStyleIdx="0" presStyleCnt="5" custScaleX="115273" custScaleY="12005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C40065-5E8C-4A4A-A1DD-8591FC23346B}" type="pres">
      <dgm:prSet presAssocID="{63A8B81F-50BE-4EFD-BB11-EB5311BA3F5A}" presName="spNode" presStyleCnt="0"/>
      <dgm:spPr/>
    </dgm:pt>
    <dgm:pt modelId="{2B22DD21-7AFC-43D2-BAF0-E6CBBC53C70D}" type="pres">
      <dgm:prSet presAssocID="{079C8E45-1589-4DEC-A98E-216E1EA57F53}" presName="sibTrans" presStyleLbl="sibTrans1D1" presStyleIdx="0" presStyleCnt="5"/>
      <dgm:spPr/>
      <dgm:t>
        <a:bodyPr/>
        <a:lstStyle/>
        <a:p>
          <a:endParaRPr lang="es-MX"/>
        </a:p>
      </dgm:t>
    </dgm:pt>
    <dgm:pt modelId="{A695BE4A-8B24-4FED-BB40-D79FD3BDEB33}" type="pres">
      <dgm:prSet presAssocID="{65954242-7D8C-469D-B4DC-A96F4C40542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22858C-E41A-4A70-8AF6-A62270FB7C8E}" type="pres">
      <dgm:prSet presAssocID="{65954242-7D8C-469D-B4DC-A96F4C405426}" presName="spNode" presStyleCnt="0"/>
      <dgm:spPr/>
    </dgm:pt>
    <dgm:pt modelId="{F9085C7C-E82A-4265-AD55-F9EC37858DEB}" type="pres">
      <dgm:prSet presAssocID="{925FB68B-E911-4D4F-8A78-286A42FE54FD}" presName="sibTrans" presStyleLbl="sibTrans1D1" presStyleIdx="1" presStyleCnt="5"/>
      <dgm:spPr/>
      <dgm:t>
        <a:bodyPr/>
        <a:lstStyle/>
        <a:p>
          <a:endParaRPr lang="es-MX"/>
        </a:p>
      </dgm:t>
    </dgm:pt>
    <dgm:pt modelId="{21F51E6A-F95B-4F35-8F1B-61FF55117606}" type="pres">
      <dgm:prSet presAssocID="{45CF9C0D-0164-4892-9E85-A46439BA283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5298C0-B92D-44F9-96C7-AE0D38152C23}" type="pres">
      <dgm:prSet presAssocID="{45CF9C0D-0164-4892-9E85-A46439BA2839}" presName="spNode" presStyleCnt="0"/>
      <dgm:spPr/>
    </dgm:pt>
    <dgm:pt modelId="{E6201081-45EC-4069-8C8A-08C742BF6C13}" type="pres">
      <dgm:prSet presAssocID="{CA241B04-FC91-45F8-8D99-6AD99644B669}" presName="sibTrans" presStyleLbl="sibTrans1D1" presStyleIdx="2" presStyleCnt="5"/>
      <dgm:spPr/>
      <dgm:t>
        <a:bodyPr/>
        <a:lstStyle/>
        <a:p>
          <a:endParaRPr lang="es-MX"/>
        </a:p>
      </dgm:t>
    </dgm:pt>
    <dgm:pt modelId="{FAAA47AB-7AEA-4354-B639-A3F4CA06F66D}" type="pres">
      <dgm:prSet presAssocID="{C46310B2-2F3B-41E4-B469-52C540CA559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46AEFB-25B0-451B-8EDE-35689FBBB5F3}" type="pres">
      <dgm:prSet presAssocID="{C46310B2-2F3B-41E4-B469-52C540CA559C}" presName="spNode" presStyleCnt="0"/>
      <dgm:spPr/>
    </dgm:pt>
    <dgm:pt modelId="{8F815A8A-73A6-44A8-842A-0036C15F46D2}" type="pres">
      <dgm:prSet presAssocID="{1860A2B6-B1E3-4FCE-9E94-0675BD6DC071}" presName="sibTrans" presStyleLbl="sibTrans1D1" presStyleIdx="3" presStyleCnt="5"/>
      <dgm:spPr/>
      <dgm:t>
        <a:bodyPr/>
        <a:lstStyle/>
        <a:p>
          <a:endParaRPr lang="es-MX"/>
        </a:p>
      </dgm:t>
    </dgm:pt>
    <dgm:pt modelId="{DE3A8EA0-FD39-4E1B-9BFA-0CE4E384FA8B}" type="pres">
      <dgm:prSet presAssocID="{0D8D1C4C-9342-4948-9C93-8849623DDD1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77759F-8D37-4DC4-BD1E-ACCBB96CDCBE}" type="pres">
      <dgm:prSet presAssocID="{0D8D1C4C-9342-4948-9C93-8849623DDD11}" presName="spNode" presStyleCnt="0"/>
      <dgm:spPr/>
    </dgm:pt>
    <dgm:pt modelId="{83827472-FCFD-47B9-92D9-41375FB46E67}" type="pres">
      <dgm:prSet presAssocID="{0E076A04-3F49-4348-A8D1-FB6C7C6BA5B4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D31C3CC4-9636-495C-B9A7-0A59AEDF2F28}" type="presOf" srcId="{C46310B2-2F3B-41E4-B469-52C540CA559C}" destId="{FAAA47AB-7AEA-4354-B639-A3F4CA06F66D}" srcOrd="0" destOrd="0" presId="urn:microsoft.com/office/officeart/2005/8/layout/cycle6"/>
    <dgm:cxn modelId="{8E578E5B-45C0-4395-8F38-7B6D0C8C3865}" srcId="{2AEEC2D5-6777-4D80-9AAA-BE2A293C63DA}" destId="{45CF9C0D-0164-4892-9E85-A46439BA2839}" srcOrd="2" destOrd="0" parTransId="{F9A4F5BB-363A-4234-B214-79906EDB8CFD}" sibTransId="{CA241B04-FC91-45F8-8D99-6AD99644B669}"/>
    <dgm:cxn modelId="{F2C396DA-7DBA-413F-80FE-41B6B0D09F97}" srcId="{2AEEC2D5-6777-4D80-9AAA-BE2A293C63DA}" destId="{65954242-7D8C-469D-B4DC-A96F4C405426}" srcOrd="1" destOrd="0" parTransId="{741FB0A4-70E1-436C-AE0A-2E2367A79DDC}" sibTransId="{925FB68B-E911-4D4F-8A78-286A42FE54FD}"/>
    <dgm:cxn modelId="{43360E12-E0EC-46E5-A1E7-2ACEB41D4753}" type="presOf" srcId="{0E076A04-3F49-4348-A8D1-FB6C7C6BA5B4}" destId="{83827472-FCFD-47B9-92D9-41375FB46E67}" srcOrd="0" destOrd="0" presId="urn:microsoft.com/office/officeart/2005/8/layout/cycle6"/>
    <dgm:cxn modelId="{DBAEFFA2-CA00-4375-A634-F21782F4DDA6}" type="presOf" srcId="{65954242-7D8C-469D-B4DC-A96F4C405426}" destId="{A695BE4A-8B24-4FED-BB40-D79FD3BDEB33}" srcOrd="0" destOrd="0" presId="urn:microsoft.com/office/officeart/2005/8/layout/cycle6"/>
    <dgm:cxn modelId="{8A74BDAF-ADF1-4E82-A895-9E66A0573D16}" type="presOf" srcId="{45CF9C0D-0164-4892-9E85-A46439BA2839}" destId="{21F51E6A-F95B-4F35-8F1B-61FF55117606}" srcOrd="0" destOrd="0" presId="urn:microsoft.com/office/officeart/2005/8/layout/cycle6"/>
    <dgm:cxn modelId="{3E6CDA5C-1A28-4DC6-84AF-CA236E841825}" srcId="{2AEEC2D5-6777-4D80-9AAA-BE2A293C63DA}" destId="{0D8D1C4C-9342-4948-9C93-8849623DDD11}" srcOrd="4" destOrd="0" parTransId="{3948F020-819E-4D6D-943F-DD0452D0300C}" sibTransId="{0E076A04-3F49-4348-A8D1-FB6C7C6BA5B4}"/>
    <dgm:cxn modelId="{A55F5006-8693-4ECB-B287-25BCD6546CB8}" type="presOf" srcId="{925FB68B-E911-4D4F-8A78-286A42FE54FD}" destId="{F9085C7C-E82A-4265-AD55-F9EC37858DEB}" srcOrd="0" destOrd="0" presId="urn:microsoft.com/office/officeart/2005/8/layout/cycle6"/>
    <dgm:cxn modelId="{A62AA434-DE81-44DF-B3A2-2F642417DCAA}" type="presOf" srcId="{2AEEC2D5-6777-4D80-9AAA-BE2A293C63DA}" destId="{D7281EAE-07D8-4E1E-9837-FB06FDDDB4F1}" srcOrd="0" destOrd="0" presId="urn:microsoft.com/office/officeart/2005/8/layout/cycle6"/>
    <dgm:cxn modelId="{9280CF6E-1E0B-44E0-B95C-285A6B26C6E3}" type="presOf" srcId="{63A8B81F-50BE-4EFD-BB11-EB5311BA3F5A}" destId="{08C7E370-CD3E-4763-89BC-F98EF25A3B92}" srcOrd="0" destOrd="0" presId="urn:microsoft.com/office/officeart/2005/8/layout/cycle6"/>
    <dgm:cxn modelId="{2DDF5C70-128A-43F4-969F-79206E5172FB}" type="presOf" srcId="{079C8E45-1589-4DEC-A98E-216E1EA57F53}" destId="{2B22DD21-7AFC-43D2-BAF0-E6CBBC53C70D}" srcOrd="0" destOrd="0" presId="urn:microsoft.com/office/officeart/2005/8/layout/cycle6"/>
    <dgm:cxn modelId="{444CBC04-8048-443A-9F45-2E915FFC7B7E}" type="presOf" srcId="{0D8D1C4C-9342-4948-9C93-8849623DDD11}" destId="{DE3A8EA0-FD39-4E1B-9BFA-0CE4E384FA8B}" srcOrd="0" destOrd="0" presId="urn:microsoft.com/office/officeart/2005/8/layout/cycle6"/>
    <dgm:cxn modelId="{774DF35B-CCA7-4B1A-98C3-1948E42558E2}" srcId="{2AEEC2D5-6777-4D80-9AAA-BE2A293C63DA}" destId="{C46310B2-2F3B-41E4-B469-52C540CA559C}" srcOrd="3" destOrd="0" parTransId="{51E4B5DD-9F2C-45CC-ACE8-EF3162DD45B4}" sibTransId="{1860A2B6-B1E3-4FCE-9E94-0675BD6DC071}"/>
    <dgm:cxn modelId="{23CF69D6-351B-4B4E-93EF-81505B4E298A}" type="presOf" srcId="{CA241B04-FC91-45F8-8D99-6AD99644B669}" destId="{E6201081-45EC-4069-8C8A-08C742BF6C13}" srcOrd="0" destOrd="0" presId="urn:microsoft.com/office/officeart/2005/8/layout/cycle6"/>
    <dgm:cxn modelId="{545025FC-7680-4FDE-A4C8-80E20A82184F}" srcId="{2AEEC2D5-6777-4D80-9AAA-BE2A293C63DA}" destId="{63A8B81F-50BE-4EFD-BB11-EB5311BA3F5A}" srcOrd="0" destOrd="0" parTransId="{6E6802F6-0BC9-41F6-9D71-CF7A57E3ABEA}" sibTransId="{079C8E45-1589-4DEC-A98E-216E1EA57F53}"/>
    <dgm:cxn modelId="{FCE24F97-DDA3-4871-B94E-28FE2CF364E5}" type="presOf" srcId="{1860A2B6-B1E3-4FCE-9E94-0675BD6DC071}" destId="{8F815A8A-73A6-44A8-842A-0036C15F46D2}" srcOrd="0" destOrd="0" presId="urn:microsoft.com/office/officeart/2005/8/layout/cycle6"/>
    <dgm:cxn modelId="{53695692-FB87-4C0B-9689-88E3C2FF2ADF}" type="presParOf" srcId="{D7281EAE-07D8-4E1E-9837-FB06FDDDB4F1}" destId="{08C7E370-CD3E-4763-89BC-F98EF25A3B92}" srcOrd="0" destOrd="0" presId="urn:microsoft.com/office/officeart/2005/8/layout/cycle6"/>
    <dgm:cxn modelId="{BF822ABB-4E4B-4644-84EE-2DFDA2836654}" type="presParOf" srcId="{D7281EAE-07D8-4E1E-9837-FB06FDDDB4F1}" destId="{3BC40065-5E8C-4A4A-A1DD-8591FC23346B}" srcOrd="1" destOrd="0" presId="urn:microsoft.com/office/officeart/2005/8/layout/cycle6"/>
    <dgm:cxn modelId="{DB94D84A-82BC-4B41-8460-001887A34853}" type="presParOf" srcId="{D7281EAE-07D8-4E1E-9837-FB06FDDDB4F1}" destId="{2B22DD21-7AFC-43D2-BAF0-E6CBBC53C70D}" srcOrd="2" destOrd="0" presId="urn:microsoft.com/office/officeart/2005/8/layout/cycle6"/>
    <dgm:cxn modelId="{E4D18CE9-9C76-40D3-BAF2-5C45C3AC8C92}" type="presParOf" srcId="{D7281EAE-07D8-4E1E-9837-FB06FDDDB4F1}" destId="{A695BE4A-8B24-4FED-BB40-D79FD3BDEB33}" srcOrd="3" destOrd="0" presId="urn:microsoft.com/office/officeart/2005/8/layout/cycle6"/>
    <dgm:cxn modelId="{152DF09E-B0DF-4704-9081-ACE1E0606F16}" type="presParOf" srcId="{D7281EAE-07D8-4E1E-9837-FB06FDDDB4F1}" destId="{A122858C-E41A-4A70-8AF6-A62270FB7C8E}" srcOrd="4" destOrd="0" presId="urn:microsoft.com/office/officeart/2005/8/layout/cycle6"/>
    <dgm:cxn modelId="{05020C3B-6A43-4327-A364-515BFCA9C37C}" type="presParOf" srcId="{D7281EAE-07D8-4E1E-9837-FB06FDDDB4F1}" destId="{F9085C7C-E82A-4265-AD55-F9EC37858DEB}" srcOrd="5" destOrd="0" presId="urn:microsoft.com/office/officeart/2005/8/layout/cycle6"/>
    <dgm:cxn modelId="{56072775-9E44-477A-8E5A-EDA4EFEE3DDC}" type="presParOf" srcId="{D7281EAE-07D8-4E1E-9837-FB06FDDDB4F1}" destId="{21F51E6A-F95B-4F35-8F1B-61FF55117606}" srcOrd="6" destOrd="0" presId="urn:microsoft.com/office/officeart/2005/8/layout/cycle6"/>
    <dgm:cxn modelId="{751D311F-4296-4565-94CE-BABC65F302C8}" type="presParOf" srcId="{D7281EAE-07D8-4E1E-9837-FB06FDDDB4F1}" destId="{2A5298C0-B92D-44F9-96C7-AE0D38152C23}" srcOrd="7" destOrd="0" presId="urn:microsoft.com/office/officeart/2005/8/layout/cycle6"/>
    <dgm:cxn modelId="{0E60AF63-485F-4E15-BA21-C5649DFFF30C}" type="presParOf" srcId="{D7281EAE-07D8-4E1E-9837-FB06FDDDB4F1}" destId="{E6201081-45EC-4069-8C8A-08C742BF6C13}" srcOrd="8" destOrd="0" presId="urn:microsoft.com/office/officeart/2005/8/layout/cycle6"/>
    <dgm:cxn modelId="{367F7925-D2F6-40DB-B3EF-461A2F2B8601}" type="presParOf" srcId="{D7281EAE-07D8-4E1E-9837-FB06FDDDB4F1}" destId="{FAAA47AB-7AEA-4354-B639-A3F4CA06F66D}" srcOrd="9" destOrd="0" presId="urn:microsoft.com/office/officeart/2005/8/layout/cycle6"/>
    <dgm:cxn modelId="{1D40EEF5-E9AF-4960-B64C-0A2D24F262B8}" type="presParOf" srcId="{D7281EAE-07D8-4E1E-9837-FB06FDDDB4F1}" destId="{2746AEFB-25B0-451B-8EDE-35689FBBB5F3}" srcOrd="10" destOrd="0" presId="urn:microsoft.com/office/officeart/2005/8/layout/cycle6"/>
    <dgm:cxn modelId="{AE5CAC14-625D-4D72-B018-A445441741A1}" type="presParOf" srcId="{D7281EAE-07D8-4E1E-9837-FB06FDDDB4F1}" destId="{8F815A8A-73A6-44A8-842A-0036C15F46D2}" srcOrd="11" destOrd="0" presId="urn:microsoft.com/office/officeart/2005/8/layout/cycle6"/>
    <dgm:cxn modelId="{C4BA0F46-D5EC-4B86-A674-5EF420113812}" type="presParOf" srcId="{D7281EAE-07D8-4E1E-9837-FB06FDDDB4F1}" destId="{DE3A8EA0-FD39-4E1B-9BFA-0CE4E384FA8B}" srcOrd="12" destOrd="0" presId="urn:microsoft.com/office/officeart/2005/8/layout/cycle6"/>
    <dgm:cxn modelId="{2937E371-D3AB-4887-A682-C1E7BA94D065}" type="presParOf" srcId="{D7281EAE-07D8-4E1E-9837-FB06FDDDB4F1}" destId="{1A77759F-8D37-4DC4-BD1E-ACCBB96CDCBE}" srcOrd="13" destOrd="0" presId="urn:microsoft.com/office/officeart/2005/8/layout/cycle6"/>
    <dgm:cxn modelId="{C1E7C117-CA4C-4FFD-9F8A-A2CD3BE30B34}" type="presParOf" srcId="{D7281EAE-07D8-4E1E-9837-FB06FDDDB4F1}" destId="{83827472-FCFD-47B9-92D9-41375FB46E6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1AF69-C954-460A-ABFD-4AEBEAA05D42}">
      <dsp:nvSpPr>
        <dsp:cNvPr id="0" name=""/>
        <dsp:cNvSpPr/>
      </dsp:nvSpPr>
      <dsp:spPr>
        <a:xfrm>
          <a:off x="745947" y="0"/>
          <a:ext cx="3738526" cy="3738526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39A0C-7F73-49CB-80E9-1728AA720357}">
      <dsp:nvSpPr>
        <dsp:cNvPr id="0" name=""/>
        <dsp:cNvSpPr/>
      </dsp:nvSpPr>
      <dsp:spPr>
        <a:xfrm>
          <a:off x="2615210" y="375860"/>
          <a:ext cx="2430041" cy="88497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latin typeface="Montserrat" panose="00000500000000000000" pitchFamily="2" charset="0"/>
            </a:rPr>
            <a:t>Archivo Institucional</a:t>
          </a:r>
          <a:endParaRPr lang="es-MX" sz="2200" kern="1200" dirty="0">
            <a:latin typeface="Montserrat" panose="00000500000000000000" pitchFamily="2" charset="0"/>
          </a:endParaRPr>
        </a:p>
      </dsp:txBody>
      <dsp:txXfrm>
        <a:off x="2658411" y="419061"/>
        <a:ext cx="2343639" cy="798577"/>
      </dsp:txXfrm>
    </dsp:sp>
    <dsp:sp modelId="{F7E56CB6-104F-480C-9FC5-87C42F204875}">
      <dsp:nvSpPr>
        <dsp:cNvPr id="0" name=""/>
        <dsp:cNvSpPr/>
      </dsp:nvSpPr>
      <dsp:spPr>
        <a:xfrm>
          <a:off x="2615210" y="1371462"/>
          <a:ext cx="2430041" cy="88497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latin typeface="Montserrat" panose="00000500000000000000" pitchFamily="2" charset="0"/>
            </a:rPr>
            <a:t>Expediente</a:t>
          </a:r>
          <a:endParaRPr lang="es-MX" sz="2200" kern="1200" dirty="0">
            <a:latin typeface="Montserrat" panose="00000500000000000000" pitchFamily="2" charset="0"/>
          </a:endParaRPr>
        </a:p>
      </dsp:txBody>
      <dsp:txXfrm>
        <a:off x="2658411" y="1414663"/>
        <a:ext cx="2343639" cy="798577"/>
      </dsp:txXfrm>
    </dsp:sp>
    <dsp:sp modelId="{316DD5CC-2C1C-41A2-96FB-A979FE438BA3}">
      <dsp:nvSpPr>
        <dsp:cNvPr id="0" name=""/>
        <dsp:cNvSpPr/>
      </dsp:nvSpPr>
      <dsp:spPr>
        <a:xfrm>
          <a:off x="2615210" y="2367063"/>
          <a:ext cx="2430041" cy="88497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latin typeface="Montserrat" panose="00000500000000000000" pitchFamily="2" charset="0"/>
            </a:rPr>
            <a:t>Documento de Archivo</a:t>
          </a:r>
          <a:endParaRPr lang="es-MX" sz="2200" kern="1200" dirty="0">
            <a:latin typeface="Montserrat" panose="00000500000000000000" pitchFamily="2" charset="0"/>
          </a:endParaRPr>
        </a:p>
      </dsp:txBody>
      <dsp:txXfrm>
        <a:off x="2658411" y="2410264"/>
        <a:ext cx="2343639" cy="798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7E370-CD3E-4763-89BC-F98EF25A3B92}">
      <dsp:nvSpPr>
        <dsp:cNvPr id="0" name=""/>
        <dsp:cNvSpPr/>
      </dsp:nvSpPr>
      <dsp:spPr>
        <a:xfrm>
          <a:off x="2600691" y="-45182"/>
          <a:ext cx="1650679" cy="11174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Montserrat" panose="00000500000000000000" pitchFamily="2" charset="0"/>
            </a:rPr>
            <a:t>Director General y Directores Generales Adjuntos</a:t>
          </a:r>
          <a:endParaRPr lang="es-MX" sz="1200" kern="1200" dirty="0">
            <a:latin typeface="Montserrat" panose="00000500000000000000" pitchFamily="2" charset="0"/>
          </a:endParaRPr>
        </a:p>
      </dsp:txBody>
      <dsp:txXfrm>
        <a:off x="2655238" y="9365"/>
        <a:ext cx="1541585" cy="1008311"/>
      </dsp:txXfrm>
    </dsp:sp>
    <dsp:sp modelId="{2B22DD21-7AFC-43D2-BAF0-E6CBBC53C70D}">
      <dsp:nvSpPr>
        <dsp:cNvPr id="0" name=""/>
        <dsp:cNvSpPr/>
      </dsp:nvSpPr>
      <dsp:spPr>
        <a:xfrm>
          <a:off x="1564852" y="513519"/>
          <a:ext cx="3722357" cy="3722357"/>
        </a:xfrm>
        <a:custGeom>
          <a:avLst/>
          <a:gdLst/>
          <a:ahLst/>
          <a:cxnLst/>
          <a:rect l="0" t="0" r="0" b="0"/>
          <a:pathLst>
            <a:path>
              <a:moveTo>
                <a:pt x="2695054" y="197256"/>
              </a:moveTo>
              <a:arcTo wR="1861178" hR="1861178" stAng="17797064" swAng="174583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95BE4A-8B24-4FED-BB40-D79FD3BDEB33}">
      <dsp:nvSpPr>
        <dsp:cNvPr id="0" name=""/>
        <dsp:cNvSpPr/>
      </dsp:nvSpPr>
      <dsp:spPr>
        <a:xfrm>
          <a:off x="4480130" y="1334171"/>
          <a:ext cx="1431973" cy="930783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Montserrat" panose="00000500000000000000" pitchFamily="2" charset="0"/>
            </a:rPr>
            <a:t>Titular del Área Coordinadora de Archivos</a:t>
          </a:r>
          <a:endParaRPr lang="es-MX" sz="1200" kern="1200" dirty="0">
            <a:latin typeface="Montserrat" panose="00000500000000000000" pitchFamily="2" charset="0"/>
          </a:endParaRPr>
        </a:p>
      </dsp:txBody>
      <dsp:txXfrm>
        <a:off x="4525567" y="1379608"/>
        <a:ext cx="1341099" cy="839909"/>
      </dsp:txXfrm>
    </dsp:sp>
    <dsp:sp modelId="{F9085C7C-E82A-4265-AD55-F9EC37858DEB}">
      <dsp:nvSpPr>
        <dsp:cNvPr id="0" name=""/>
        <dsp:cNvSpPr/>
      </dsp:nvSpPr>
      <dsp:spPr>
        <a:xfrm>
          <a:off x="1564852" y="513519"/>
          <a:ext cx="3722357" cy="3722357"/>
        </a:xfrm>
        <a:custGeom>
          <a:avLst/>
          <a:gdLst/>
          <a:ahLst/>
          <a:cxnLst/>
          <a:rect l="0" t="0" r="0" b="0"/>
          <a:pathLst>
            <a:path>
              <a:moveTo>
                <a:pt x="3719784" y="1763339"/>
              </a:moveTo>
              <a:arcTo wR="1861178" hR="1861178" stAng="21419199" swAng="2197832"/>
            </a:path>
          </a:pathLst>
        </a:custGeom>
        <a:noFill/>
        <a:ln w="635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51E6A-F95B-4F35-8F1B-61FF55117606}">
      <dsp:nvSpPr>
        <dsp:cNvPr id="0" name=""/>
        <dsp:cNvSpPr/>
      </dsp:nvSpPr>
      <dsp:spPr>
        <a:xfrm>
          <a:off x="3804017" y="3415032"/>
          <a:ext cx="1431973" cy="930783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Montserrat" panose="00000500000000000000" pitchFamily="2" charset="0"/>
            </a:rPr>
            <a:t>Comité de Transparencia</a:t>
          </a:r>
          <a:endParaRPr lang="es-MX" sz="1200" kern="1200" dirty="0">
            <a:latin typeface="Montserrat" panose="00000500000000000000" pitchFamily="2" charset="0"/>
          </a:endParaRPr>
        </a:p>
      </dsp:txBody>
      <dsp:txXfrm>
        <a:off x="3849454" y="3460469"/>
        <a:ext cx="1341099" cy="839909"/>
      </dsp:txXfrm>
    </dsp:sp>
    <dsp:sp modelId="{E6201081-45EC-4069-8C8A-08C742BF6C13}">
      <dsp:nvSpPr>
        <dsp:cNvPr id="0" name=""/>
        <dsp:cNvSpPr/>
      </dsp:nvSpPr>
      <dsp:spPr>
        <a:xfrm>
          <a:off x="1564852" y="513519"/>
          <a:ext cx="3722357" cy="3722357"/>
        </a:xfrm>
        <a:custGeom>
          <a:avLst/>
          <a:gdLst/>
          <a:ahLst/>
          <a:cxnLst/>
          <a:rect l="0" t="0" r="0" b="0"/>
          <a:pathLst>
            <a:path>
              <a:moveTo>
                <a:pt x="2231760" y="3685091"/>
              </a:moveTo>
              <a:arcTo wR="1861178" hR="1861178" stAng="4710901" swAng="1378198"/>
            </a:path>
          </a:pathLst>
        </a:custGeom>
        <a:noFill/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A47AB-7AEA-4354-B639-A3F4CA06F66D}">
      <dsp:nvSpPr>
        <dsp:cNvPr id="0" name=""/>
        <dsp:cNvSpPr/>
      </dsp:nvSpPr>
      <dsp:spPr>
        <a:xfrm>
          <a:off x="1616070" y="3415032"/>
          <a:ext cx="1431973" cy="930783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Montserrat" panose="00000500000000000000" pitchFamily="2" charset="0"/>
            </a:rPr>
            <a:t>Responsable del Archivo de Concentración</a:t>
          </a:r>
          <a:endParaRPr lang="es-MX" sz="1200" kern="1200" dirty="0">
            <a:latin typeface="Montserrat" panose="00000500000000000000" pitchFamily="2" charset="0"/>
          </a:endParaRPr>
        </a:p>
      </dsp:txBody>
      <dsp:txXfrm>
        <a:off x="1661507" y="3460469"/>
        <a:ext cx="1341099" cy="839909"/>
      </dsp:txXfrm>
    </dsp:sp>
    <dsp:sp modelId="{8F815A8A-73A6-44A8-842A-0036C15F46D2}">
      <dsp:nvSpPr>
        <dsp:cNvPr id="0" name=""/>
        <dsp:cNvSpPr/>
      </dsp:nvSpPr>
      <dsp:spPr>
        <a:xfrm>
          <a:off x="1564852" y="513519"/>
          <a:ext cx="3722357" cy="3722357"/>
        </a:xfrm>
        <a:custGeom>
          <a:avLst/>
          <a:gdLst/>
          <a:ahLst/>
          <a:cxnLst/>
          <a:rect l="0" t="0" r="0" b="0"/>
          <a:pathLst>
            <a:path>
              <a:moveTo>
                <a:pt x="311272" y="2891604"/>
              </a:moveTo>
              <a:arcTo wR="1861178" hR="1861178" stAng="8782969" swAng="2197832"/>
            </a:path>
          </a:pathLst>
        </a:custGeom>
        <a:noFill/>
        <a:ln w="635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3A8EA0-FD39-4E1B-9BFA-0CE4E384FA8B}">
      <dsp:nvSpPr>
        <dsp:cNvPr id="0" name=""/>
        <dsp:cNvSpPr/>
      </dsp:nvSpPr>
      <dsp:spPr>
        <a:xfrm>
          <a:off x="939957" y="1334171"/>
          <a:ext cx="1431973" cy="93078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Montserrat" panose="00000500000000000000" pitchFamily="2" charset="0"/>
            </a:rPr>
            <a:t>Responsables de los Archivos de Trámite *</a:t>
          </a:r>
          <a:endParaRPr lang="es-MX" sz="1200" kern="1200" dirty="0">
            <a:latin typeface="Montserrat" panose="00000500000000000000" pitchFamily="2" charset="0"/>
          </a:endParaRPr>
        </a:p>
      </dsp:txBody>
      <dsp:txXfrm>
        <a:off x="985394" y="1379608"/>
        <a:ext cx="1341099" cy="839909"/>
      </dsp:txXfrm>
    </dsp:sp>
    <dsp:sp modelId="{83827472-FCFD-47B9-92D9-41375FB46E67}">
      <dsp:nvSpPr>
        <dsp:cNvPr id="0" name=""/>
        <dsp:cNvSpPr/>
      </dsp:nvSpPr>
      <dsp:spPr>
        <a:xfrm>
          <a:off x="1564852" y="513519"/>
          <a:ext cx="3722357" cy="3722357"/>
        </a:xfrm>
        <a:custGeom>
          <a:avLst/>
          <a:gdLst/>
          <a:ahLst/>
          <a:cxnLst/>
          <a:rect l="0" t="0" r="0" b="0"/>
          <a:pathLst>
            <a:path>
              <a:moveTo>
                <a:pt x="323387" y="812759"/>
              </a:moveTo>
              <a:arcTo wR="1861178" hR="1861178" stAng="12857098" swAng="1745837"/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7C9A8-7753-6F48-8A9F-FEE76612B9CA}" type="datetimeFigureOut">
              <a:rPr lang="es-419" smtClean="0"/>
              <a:t>1/4/2019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4009D-1440-784B-BC98-1949764F7993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99634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08463"/>
            <a:ext cx="9144000" cy="43516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6FA5-EEA6-7D4C-955C-21E3F5E9A21C}" type="datetime1">
              <a:rPr lang="es-419" smtClean="0"/>
              <a:t>1/4/2019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CECC475-4DBF-0247-B980-381AA464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2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08463"/>
            <a:ext cx="9144000" cy="43516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6FA5-EEA6-7D4C-955C-21E3F5E9A21C}" type="datetime1">
              <a:rPr lang="es-419" smtClean="0"/>
              <a:t>1/4/2019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CECC475-4DBF-0247-B980-381AA464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6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4D7-36CE-634B-9F84-43786A9F2622}" type="datetime1">
              <a:rPr lang="es-419" smtClean="0"/>
              <a:t>1/4/2019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DB4C07C-B754-0648-B675-DE23036CB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04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FDC-1C11-B94D-9B93-3232D4D9CAF1}" type="datetime1">
              <a:rPr lang="es-419" smtClean="0"/>
              <a:t>1/4/2019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5528322-59A1-1E44-973E-CF9A67C2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449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96598"/>
            <a:ext cx="6172200" cy="4164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BDB7-35DA-3646-9CAB-649E780DC78E}" type="datetime1">
              <a:rPr lang="es-419" smtClean="0"/>
              <a:t>1/4/2019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9273172-D80F-F847-9D0C-6BBCC7FB1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32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_Banobras_18_12_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86429"/>
            <a:ext cx="6172200" cy="427462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D974-47F3-B649-B716-E351F636FAB6}" type="datetime1">
              <a:rPr lang="es-419" smtClean="0"/>
              <a:t>1/4/2019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BAAD6652-B7E6-9D4E-9E75-BB29A471A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22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44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FD13-A1D5-4539-8823-2558CDBCDC79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885705"/>
            <a:ext cx="10972800" cy="760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86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1BDD-3720-634C-A26F-FFFE3720F916}" type="datetime1">
              <a:rPr lang="es-419" smtClean="0"/>
              <a:t>1/4/2019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736208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702956"/>
          </a:xfrm>
        </p:spPr>
        <p:txBody>
          <a:bodyPr anchor="b"/>
          <a:lstStyle>
            <a:lvl1pPr algn="ctr">
              <a:defRPr sz="2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599981"/>
            <a:ext cx="10515600" cy="348966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9340-CB83-6245-BD46-A4FAA75C743E}" type="datetime1">
              <a:rPr lang="es-419" smtClean="0"/>
              <a:t>1/4/2019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907CDD9-98B5-0E40-AB80-73324E9A7B76}"/>
              </a:ext>
            </a:extLst>
          </p:cNvPr>
          <p:cNvSpPr txBox="1">
            <a:spLocks/>
          </p:cNvSpPr>
          <p:nvPr/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chemeClr val="bg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40D0BA85-0851-DD43-9CE5-009EA17BB190}"/>
              </a:ext>
            </a:extLst>
          </p:cNvPr>
          <p:cNvSpPr txBox="1">
            <a:spLocks/>
          </p:cNvSpPr>
          <p:nvPr userDrawn="1"/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chemeClr val="bg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24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E6C2-A983-4E4C-AD42-447BC2AB7525}" type="datetime1">
              <a:rPr lang="es-419" smtClean="0"/>
              <a:t>1/4/2019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2597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4D7-36CE-634B-9F84-43786A9F2622}" type="datetime1">
              <a:rPr lang="es-419" smtClean="0"/>
              <a:t>1/4/2019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DB4C07C-B754-0648-B675-DE23036CB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38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7BDA-506F-E14E-8D02-E75AF3EF5C74}" type="datetime1">
              <a:rPr lang="es-419" smtClean="0"/>
              <a:t>1/4/2019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161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D267-7946-AC48-9F6C-5AE00B8ADEC5}" type="datetime1">
              <a:rPr lang="es-419" smtClean="0"/>
              <a:t>1/4/2019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5528322-59A1-1E44-973E-CF9A67C2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1638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96598"/>
            <a:ext cx="6172200" cy="4164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BDB7-35DA-3646-9CAB-649E780DC78E}" type="datetime1">
              <a:rPr lang="es-419" smtClean="0"/>
              <a:t>1/4/2019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9273172-D80F-F847-9D0C-6BBCC7FB1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83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PT_Banobras_18_12_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86429"/>
            <a:ext cx="6172200" cy="427462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D267-7946-AC48-9F6C-5AE00B8ADEC5}" type="datetime1">
              <a:rPr lang="es-419" smtClean="0"/>
              <a:t>1/4/2019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BAAD6652-B7E6-9D4E-9E75-BB29A471A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1433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71133" y="264405"/>
            <a:ext cx="4890112" cy="1145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2D267-7946-AC48-9F6C-5AE00B8ADEC5}" type="datetime1">
              <a:rPr lang="es-419" smtClean="0"/>
              <a:t>1/4/2019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232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F0D97-A1BD-3943-A3C4-B98B3C0B79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7907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673" r:id="rId10"/>
    <p:sldLayoutId id="2147483677" r:id="rId11"/>
    <p:sldLayoutId id="2147483679" r:id="rId12"/>
    <p:sldLayoutId id="2147483680" r:id="rId13"/>
    <p:sldLayoutId id="2147483681" r:id="rId14"/>
    <p:sldLayoutId id="2147483714" r:id="rId15"/>
    <p:sldLayoutId id="2147483715" r:id="rId16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bg1"/>
          </a:solidFill>
          <a:latin typeface="Montserrat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>
              <a:lumMod val="50000"/>
            </a:schemeClr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mx/imgres?imgurl=http://www.forojuridico.org.mx/wp-content/uploads/Datos-P-1.jpg&amp;imgrefurl=http://www.forojuridico.org.mx/proteccion-de-los-datos-personales-en-posesion-de-los-particulares/&amp;h=350&amp;w=500&amp;tbnid=fVcRsoQCC4biYM:&amp;zoom=1&amp;docid=lGY0t7QNIOc1OM&amp;ei=Zw9eVbCoGoLvggTEyYDADg&amp;tbm=isch&amp;ved=0CDkQMygUMBQ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7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3D77A49-E0A3-B046-8667-89D6842B3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430" y="-65315"/>
            <a:ext cx="12466523" cy="7021285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47590F8F-55F5-7A40-A122-1BB75A585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8816" y="5877152"/>
            <a:ext cx="9144000" cy="447448"/>
          </a:xfrm>
        </p:spPr>
        <p:txBody>
          <a:bodyPr>
            <a:normAutofit/>
          </a:bodyPr>
          <a:lstStyle/>
          <a:p>
            <a:r>
              <a:rPr lang="es-419" sz="2000" dirty="0" smtClean="0">
                <a:solidFill>
                  <a:schemeClr val="bg1"/>
                </a:solidFill>
                <a:latin typeface="Montserrat Medium" pitchFamily="2" charset="77"/>
              </a:rPr>
              <a:t>21 de marzo de 2019</a:t>
            </a:r>
            <a:endParaRPr lang="es-419" sz="20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9EBC018-39F3-1342-B101-80C090B92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0D97-A1BD-3943-A3C4-B98B3C0B7906}" type="slidenum">
              <a:rPr lang="es-419" smtClean="0"/>
              <a:t>1</a:t>
            </a:fld>
            <a:endParaRPr lang="es-419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82A9C2-B12B-C94E-9E6E-DC931A2B1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924" y="2562225"/>
            <a:ext cx="9144000" cy="2203206"/>
          </a:xfrm>
        </p:spPr>
        <p:txBody>
          <a:bodyPr>
            <a:normAutofit fontScale="90000"/>
          </a:bodyPr>
          <a:lstStyle/>
          <a:p>
            <a:pPr algn="ctr"/>
            <a:r>
              <a:rPr lang="es-419" sz="3200" dirty="0" smtClean="0">
                <a:latin typeface="Montserrat" pitchFamily="2" charset="77"/>
              </a:rPr>
              <a:t>“Introducción a la Organización de Archivos y Gestión Documental”</a:t>
            </a:r>
            <a:br>
              <a:rPr lang="es-419" sz="3200" dirty="0" smtClean="0">
                <a:latin typeface="Montserrat" pitchFamily="2" charset="77"/>
              </a:rPr>
            </a:br>
            <a:r>
              <a:rPr lang="es-419" sz="3200" dirty="0">
                <a:latin typeface="Montserrat" pitchFamily="2" charset="77"/>
              </a:rPr>
              <a:t/>
            </a:r>
            <a:br>
              <a:rPr lang="es-419" sz="3200" dirty="0">
                <a:latin typeface="Montserrat" pitchFamily="2" charset="77"/>
              </a:rPr>
            </a:br>
            <a:r>
              <a:rPr lang="es-419" sz="3200" dirty="0">
                <a:latin typeface="Montserrat" pitchFamily="2" charset="77"/>
              </a:rPr>
              <a:t/>
            </a:r>
            <a:br>
              <a:rPr lang="es-419" sz="3200" dirty="0">
                <a:latin typeface="Montserrat" pitchFamily="2" charset="77"/>
              </a:rPr>
            </a:br>
            <a:r>
              <a:rPr lang="es-419" dirty="0" smtClean="0">
                <a:latin typeface="Montserrat" pitchFamily="2" charset="77"/>
              </a:rPr>
              <a:t>Dirección General Adjunta Jurídica</a:t>
            </a:r>
            <a:br>
              <a:rPr lang="es-419" dirty="0" smtClean="0">
                <a:latin typeface="Montserrat" pitchFamily="2" charset="77"/>
              </a:rPr>
            </a:br>
            <a:r>
              <a:rPr lang="es-419" dirty="0" smtClean="0">
                <a:latin typeface="Montserrat" pitchFamily="2" charset="77"/>
              </a:rPr>
              <a:t>Unidad de Transparencia y Acceso a la Información</a:t>
            </a:r>
            <a:endParaRPr lang="es-419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487D9CF-2670-0544-B63A-0F6A10785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452" y="956114"/>
            <a:ext cx="6785174" cy="84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22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</a:t>
            </a:fld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4192319" y="529818"/>
            <a:ext cx="75035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"/>
            <a:r>
              <a:rPr lang="es-MX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Marco Normativo en materia de </a:t>
            </a:r>
            <a:endParaRPr lang="es-MX" sz="2000" b="1" dirty="0" smtClean="0">
              <a:solidFill>
                <a:schemeClr val="bg1"/>
              </a:solidFill>
              <a:latin typeface="Montserrat" panose="00000500000000000000" pitchFamily="2" charset="0"/>
              <a:ea typeface="+mj-ea"/>
              <a:cs typeface="Copperplate Gothic Light" pitchFamily="34" charset="0"/>
            </a:endParaRPr>
          </a:p>
          <a:p>
            <a:pPr algn="r" fontAlgn="b"/>
            <a:r>
              <a:rPr lang="es-MX" sz="2000" b="1" dirty="0" smtClean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Archivos </a:t>
            </a:r>
            <a:r>
              <a:rPr lang="es-MX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y Gestión Documental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06735" y="1672108"/>
            <a:ext cx="953739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</a:rPr>
              <a:t>Ley Federal de Transparencia y Acceso a la Información Pública Gubernamental, DOF 11 junio de 2002.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</a:rPr>
              <a:t>Reglamento de la Ley Federal de Transparencia y Acceso a la Información Pública Gubernamental, DOF 11 de junio de 2003.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</a:rPr>
              <a:t>Lineamientos Generales para la Organización y Conservación de los Archivos de Dependencias y Entidades de la APF, DOF 20 de febrero de 2004.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</a:rPr>
              <a:t>Ley Federal de Archivos, DOF 23 de enero de 2012.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</a:rPr>
              <a:t>Reglamento de la Ley Federal de Archivos, DOF 13 de mayo de 2014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</a:rPr>
              <a:t>Disposiciones Generales en las materias de archivos y transparencia para la Administración Pública Federal (SFP), DOF 3 de marzo de 2016. (abrogadas)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</a:rPr>
              <a:t>Disposiciones Generales en las materias de Archivos y de Gobierno Abierto para la Administración Pública, DOF 15 de mayo de 2017.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</a:rPr>
              <a:t>Lineamientos para la Organización y Conservación de los Archivos (Consejo del Sistema Nacional de Transparencia), DOF 4 de mayo de 2016.</a:t>
            </a:r>
          </a:p>
        </p:txBody>
      </p:sp>
      <p:pic>
        <p:nvPicPr>
          <p:cNvPr id="8" name="Picture 2" descr="http://www.actiweb.es/asesoriagmalegal/imagen5.jpg?00000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011" y="4267200"/>
            <a:ext cx="1560996" cy="148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185616" y="6411425"/>
            <a:ext cx="96346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latin typeface="Montserrat" panose="00000500000000000000" pitchFamily="2" charset="0"/>
              </a:rPr>
              <a:t>Nota: </a:t>
            </a:r>
            <a:r>
              <a:rPr lang="es-MX" sz="1200" dirty="0">
                <a:latin typeface="Montserrat" panose="00000500000000000000" pitchFamily="2" charset="0"/>
              </a:rPr>
              <a:t>el 15 de junio de 2018 se publicó la Nueva Ley General de Archivos, la cual entra en vigor el 15 de junio de 2019.</a:t>
            </a:r>
          </a:p>
        </p:txBody>
      </p:sp>
    </p:spTree>
    <p:extLst>
      <p:ext uri="{BB962C8B-B14F-4D97-AF65-F5344CB8AC3E}">
        <p14:creationId xmlns:p14="http://schemas.microsoft.com/office/powerpoint/2010/main" val="142065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4382819" y="620585"/>
            <a:ext cx="75035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"/>
            <a:r>
              <a:rPr lang="es-MX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¿Porqué organizar los archivos?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58866" y="2105708"/>
            <a:ext cx="839940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Es una obligación legal.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Asegurar el acceso oportuno a la información.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Garantizar la conservación de la información, mediante medidas técnicas, administrativas y tecnológicas.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Asegurar la disponibilidad, localización expedita, integridad y conservación de los archivos.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Rendición de cuentas.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Los archivos documentan el ejercicio de funciones de una institución.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Los archivos forman parte de la memoria institucional.</a:t>
            </a:r>
          </a:p>
        </p:txBody>
      </p:sp>
      <p:pic>
        <p:nvPicPr>
          <p:cNvPr id="10" name="Picture 2" descr="http://ts4.mm.bing.net/th?id=H.4572934221267971&amp;pid=15.1&amp;H=160&amp;W=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8054" y="3095449"/>
            <a:ext cx="1620471" cy="1656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509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6323299"/>
            <a:ext cx="27432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4</a:t>
            </a:fld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4135169" y="659198"/>
            <a:ext cx="75035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"/>
            <a:r>
              <a:rPr lang="es-MX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Documento – Expediente - Archivo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594084265"/>
              </p:ext>
            </p:extLst>
          </p:nvPr>
        </p:nvGraphicFramePr>
        <p:xfrm>
          <a:off x="3281916" y="2350663"/>
          <a:ext cx="5791200" cy="3738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lecha derecha 7"/>
          <p:cNvSpPr/>
          <p:nvPr/>
        </p:nvSpPr>
        <p:spPr>
          <a:xfrm rot="16200000">
            <a:off x="7655664" y="3826225"/>
            <a:ext cx="2174359" cy="53561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Montserrat" panose="00000500000000000000" pitchFamily="2" charset="0"/>
            </a:endParaRPr>
          </a:p>
        </p:txBody>
      </p:sp>
      <p:pic>
        <p:nvPicPr>
          <p:cNvPr id="9" name="Picture 2" descr="http://ts4.mm.bing.net/th?id=H.4572934221267971&amp;pid=15.1&amp;H=160&amp;W=16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39721" y="3601337"/>
            <a:ext cx="1210283" cy="12371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3 Imagen" descr="Resultado de imagen para imagenes de información reservada">
            <a:hlinkClick r:id="rId8"/>
          </p:cNvPr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71"/>
          <a:stretch/>
        </p:blipFill>
        <p:spPr bwMode="auto">
          <a:xfrm>
            <a:off x="2417970" y="1811291"/>
            <a:ext cx="1448737" cy="15071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4" descr="Imagen relacionada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398" y="5181213"/>
            <a:ext cx="2333879" cy="124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91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5</a:t>
            </a:fld>
            <a:endParaRPr lang="en-US"/>
          </a:p>
        </p:txBody>
      </p:sp>
      <p:sp>
        <p:nvSpPr>
          <p:cNvPr id="6" name="CuadroTexto 5"/>
          <p:cNvSpPr txBox="1"/>
          <p:nvPr/>
        </p:nvSpPr>
        <p:spPr>
          <a:xfrm>
            <a:off x="0" y="1658743"/>
            <a:ext cx="1153477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b="1" u="sng" dirty="0">
                <a:latin typeface="Montserrat" panose="00000500000000000000" pitchFamily="2" charset="0"/>
              </a:rPr>
              <a:t>Archivo: </a:t>
            </a:r>
            <a:r>
              <a:rPr lang="es-MX" dirty="0">
                <a:latin typeface="Montserrat" panose="00000500000000000000" pitchFamily="2" charset="0"/>
              </a:rPr>
              <a:t>conjunto orgánico de documentos en cualquier soporte, producidos o recibidos por los sujetos obligados o los particulares en el ejercicio o en el desarrollo de sus actividades</a:t>
            </a:r>
            <a:r>
              <a:rPr lang="es-MX" dirty="0" smtClean="0">
                <a:latin typeface="Montserrat" panose="00000500000000000000" pitchFamily="2" charset="0"/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s-MX" sz="1000" dirty="0">
              <a:latin typeface="Montserrat" panose="00000500000000000000" pitchFamily="2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b="1" u="sng" dirty="0">
                <a:latin typeface="Montserrat" panose="00000500000000000000" pitchFamily="2" charset="0"/>
              </a:rPr>
              <a:t>Área coordinadora de archivos: </a:t>
            </a:r>
            <a:r>
              <a:rPr lang="es-MX" dirty="0">
                <a:latin typeface="Montserrat" panose="00000500000000000000" pitchFamily="2" charset="0"/>
              </a:rPr>
              <a:t>la creada para desarrollar criterios en materia de organización, administración y conservación de archivos; elaborar los instrumentos de control archivístico; coordinar los procedimiento de valoración y destino final de la documentación; etc</a:t>
            </a:r>
            <a:r>
              <a:rPr lang="es-MX" dirty="0" smtClean="0">
                <a:latin typeface="Montserrat" panose="00000500000000000000" pitchFamily="2" charset="0"/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s-MX" sz="1000" dirty="0">
              <a:latin typeface="Montserrat" panose="00000500000000000000" pitchFamily="2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b="1" u="sng" dirty="0">
                <a:latin typeface="Montserrat" panose="00000500000000000000" pitchFamily="2" charset="0"/>
              </a:rPr>
              <a:t>Catálogo de disposición documental: </a:t>
            </a:r>
            <a:r>
              <a:rPr lang="es-MX" dirty="0">
                <a:latin typeface="Montserrat" panose="00000500000000000000" pitchFamily="2" charset="0"/>
              </a:rPr>
              <a:t>registro general y sistemático que establece los valores documentales, los plazos de conservación, la vigencia documental, la clasificación de reserva o confidencialidad y el destino final</a:t>
            </a:r>
            <a:r>
              <a:rPr lang="es-MX" dirty="0" smtClean="0">
                <a:latin typeface="Montserrat" panose="00000500000000000000" pitchFamily="2" charset="0"/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s-MX" sz="1000" dirty="0">
              <a:latin typeface="Montserrat" panose="00000500000000000000" pitchFamily="2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b="1" u="sng" dirty="0">
                <a:latin typeface="Montserrat" panose="00000500000000000000" pitchFamily="2" charset="0"/>
              </a:rPr>
              <a:t>Cuadro general de clasificación archivística: </a:t>
            </a:r>
            <a:r>
              <a:rPr lang="es-MX" dirty="0">
                <a:latin typeface="Montserrat" panose="00000500000000000000" pitchFamily="2" charset="0"/>
              </a:rPr>
              <a:t>instrumento técnico que refleja la estructura de un archivo con base en las atribuciones y funciones de cada sujeto obligado</a:t>
            </a:r>
            <a:r>
              <a:rPr lang="es-MX" dirty="0" smtClean="0">
                <a:latin typeface="Montserrat" panose="00000500000000000000" pitchFamily="2" charset="0"/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s-MX" sz="1000" dirty="0">
              <a:latin typeface="Montserrat" panose="00000500000000000000" pitchFamily="2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b="1" u="sng" dirty="0">
                <a:latin typeface="Montserrat" panose="00000500000000000000" pitchFamily="2" charset="0"/>
              </a:rPr>
              <a:t>Documento de archivo: </a:t>
            </a:r>
            <a:r>
              <a:rPr lang="es-MX" dirty="0">
                <a:latin typeface="Montserrat" panose="00000500000000000000" pitchFamily="2" charset="0"/>
              </a:rPr>
              <a:t>el que registra un acto administrativo, jurídico, fiscal o contable, creado, recibido, manejado y usado en el ejercicio de las facultades y actividades de los sujetos obligados, independientemente del soporte en el que se encuentren</a:t>
            </a:r>
            <a:r>
              <a:rPr lang="es-MX" dirty="0" smtClean="0">
                <a:latin typeface="Montserrat" panose="00000500000000000000" pitchFamily="2" charset="0"/>
              </a:rPr>
              <a:t>.</a:t>
            </a:r>
            <a:endParaRPr lang="es-MX" dirty="0"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439969" y="644118"/>
            <a:ext cx="75035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"/>
            <a:r>
              <a:rPr lang="es-MX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Algunos conceptos relevantes</a:t>
            </a:r>
          </a:p>
        </p:txBody>
      </p:sp>
    </p:spTree>
    <p:extLst>
      <p:ext uri="{BB962C8B-B14F-4D97-AF65-F5344CB8AC3E}">
        <p14:creationId xmlns:p14="http://schemas.microsoft.com/office/powerpoint/2010/main" val="237040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6</a:t>
            </a:fld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4439969" y="644118"/>
            <a:ext cx="75035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"/>
            <a:r>
              <a:rPr lang="es-MX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Algunos conceptos relevantes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82971" y="1590419"/>
            <a:ext cx="9213554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Montserrat" panose="00000500000000000000" pitchFamily="2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b="1" u="sng" dirty="0">
                <a:latin typeface="Montserrat" panose="00000500000000000000" pitchFamily="2" charset="0"/>
              </a:rPr>
              <a:t>Expediente: </a:t>
            </a:r>
            <a:r>
              <a:rPr lang="es-MX" dirty="0">
                <a:latin typeface="Montserrat" panose="00000500000000000000" pitchFamily="2" charset="0"/>
              </a:rPr>
              <a:t>unidad documental constituida por uno o varios documentos de archivo, ordenados y relacionados por un mismo asunto, actividad o trámite de los sujetos obligados</a:t>
            </a:r>
            <a:r>
              <a:rPr lang="es-MX" dirty="0" smtClean="0">
                <a:latin typeface="Montserrat" panose="00000500000000000000" pitchFamily="2" charset="0"/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s-MX" dirty="0">
              <a:latin typeface="Montserrat" panose="00000500000000000000" pitchFamily="2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b="1" u="sng" dirty="0">
                <a:latin typeface="Montserrat" panose="00000500000000000000" pitchFamily="2" charset="0"/>
              </a:rPr>
              <a:t>Guía simple de archivo: </a:t>
            </a:r>
            <a:r>
              <a:rPr lang="es-MX" dirty="0">
                <a:latin typeface="Montserrat" panose="00000500000000000000" pitchFamily="2" charset="0"/>
              </a:rPr>
              <a:t>esquema general de descripción de las series documentales de los archivos de un sujeto obligado, que indica sus características fundamentales conforme al cuadro general de clasificación archivística y sus datos generales</a:t>
            </a:r>
            <a:r>
              <a:rPr lang="es-MX" dirty="0" smtClean="0">
                <a:latin typeface="Montserrat" panose="00000500000000000000" pitchFamily="2" charset="0"/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s-MX" dirty="0">
              <a:latin typeface="Montserrat" panose="00000500000000000000" pitchFamily="2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MX" b="1" u="sng" dirty="0">
                <a:latin typeface="Montserrat" panose="00000500000000000000" pitchFamily="2" charset="0"/>
              </a:rPr>
              <a:t>Sistema Institucional de Archivos: </a:t>
            </a:r>
            <a:r>
              <a:rPr lang="es-MX" dirty="0">
                <a:latin typeface="Montserrat" panose="00000500000000000000" pitchFamily="2" charset="0"/>
              </a:rPr>
              <a:t>conjunto de registros, procesos, procedimientos, criterios, estructuras, herramientas y funciones que desarrolla cada dependencia o entidad y que sustenta la actividad archivística, de acuerdo con los procesos de gestión documental.</a:t>
            </a:r>
          </a:p>
        </p:txBody>
      </p:sp>
      <p:pic>
        <p:nvPicPr>
          <p:cNvPr id="8" name="Picture 4" descr="http://www.nyce.org.mx/blog/wp-content/uploads/2014/06/ImagenProtec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549" y="4449809"/>
            <a:ext cx="1524022" cy="20560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ts4.mm.bing.net/th?id=H.4572934221267971&amp;pid=15.1&amp;H=160&amp;W=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34" y="2341670"/>
            <a:ext cx="1127051" cy="11520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675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latin typeface="Montserrat" panose="00000500000000000000" pitchFamily="2" charset="0"/>
              </a:rPr>
              <a:t>7</a:t>
            </a:fld>
            <a:endParaRPr lang="en-US">
              <a:latin typeface="Montserrat" panose="00000500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819900" y="537348"/>
            <a:ext cx="5075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"/>
            <a:r>
              <a:rPr lang="es-MX" sz="2000" b="1" u="sng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Principales</a:t>
            </a:r>
            <a:r>
              <a:rPr lang="es-MX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 obligaciones de BANOBRAS en materia de Archivos: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59146" y="1830429"/>
            <a:ext cx="8165805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Contar con un área coordinadora de archivos en la Institución.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Nombrar responsables del archivo de trámite de cada DGA.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Elaborar el Cuadro General de Clasificación Archivística.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Elaborar el Catálogo de Disposición Documental.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Elaborar la Guía Simple de Archivos.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Elaborar Inventarios Documentales.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Contar con un Sistema Institucional de Archivos.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s-MX" b="1" dirty="0">
                <a:latin typeface="Montserrat" panose="00000500000000000000" pitchFamily="2" charset="0"/>
              </a:rPr>
              <a:t>Elaborar el Índice de Expedientes Reservados.</a:t>
            </a:r>
          </a:p>
        </p:txBody>
      </p:sp>
      <p:pic>
        <p:nvPicPr>
          <p:cNvPr id="9" name="Picture 2" descr="http://www.cecyteh.edu.mx/images/transparenci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476" y="2769853"/>
            <a:ext cx="22860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07974" y="6323299"/>
            <a:ext cx="8165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latin typeface="Montserrat" panose="00000500000000000000" pitchFamily="2" charset="0"/>
              </a:rPr>
              <a:t>Nota: </a:t>
            </a:r>
            <a:r>
              <a:rPr lang="es-MX" sz="1200" dirty="0">
                <a:latin typeface="Montserrat" panose="00000500000000000000" pitchFamily="2" charset="0"/>
              </a:rPr>
              <a:t>obligaciones establecidas desde 2004 en los Lineamientos Generales para la Organización y Conservación de los Archivos de las Dependencias y Entidades de la APF, DOF 20 de febrero de 2014.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959146" y="4832988"/>
            <a:ext cx="805972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s-MX" sz="1400" b="1" u="sng" dirty="0"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Ejemplo: </a:t>
            </a:r>
          </a:p>
          <a:p>
            <a:pPr fontAlgn="b"/>
            <a:endParaRPr lang="es-MX" sz="1400" b="1" u="sng" dirty="0">
              <a:latin typeface="Montserrat" panose="00000500000000000000" pitchFamily="2" charset="0"/>
              <a:ea typeface="+mj-ea"/>
              <a:cs typeface="Copperplate Gothic Light" pitchFamily="34" charset="0"/>
            </a:endParaRP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s-MX" sz="1400" b="1" dirty="0"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Fondo           /Sección /    Serie       /         </a:t>
            </a:r>
            <a:r>
              <a:rPr lang="es-MX" sz="1400" b="1" dirty="0" err="1"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Subserie</a:t>
            </a:r>
            <a:r>
              <a:rPr lang="es-MX" sz="1400" b="1" dirty="0"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         / Expediente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s-MX" sz="1400" b="1" dirty="0"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BANOBRAS / Consejo / Sesiones / Actas y Acuerdos / Primera Sesión Ordinaria 2018</a:t>
            </a:r>
          </a:p>
        </p:txBody>
      </p:sp>
    </p:spTree>
    <p:extLst>
      <p:ext uri="{BB962C8B-B14F-4D97-AF65-F5344CB8AC3E}">
        <p14:creationId xmlns:p14="http://schemas.microsoft.com/office/powerpoint/2010/main" val="228526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7367953" y="633178"/>
            <a:ext cx="45755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"/>
            <a:r>
              <a:rPr lang="es-MX" sz="2000" b="1" dirty="0">
                <a:solidFill>
                  <a:schemeClr val="bg1">
                    <a:lumMod val="95000"/>
                  </a:schemeClr>
                </a:solidFill>
                <a:latin typeface="Montserrat" panose="00000500000000000000" pitchFamily="2" charset="0"/>
                <a:ea typeface="+mj-ea"/>
                <a:cs typeface="Copperplate Gothic Light" pitchFamily="34" charset="0"/>
              </a:rPr>
              <a:t>Instancias Responsables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2479035"/>
              </p:ext>
            </p:extLst>
          </p:nvPr>
        </p:nvGraphicFramePr>
        <p:xfrm>
          <a:off x="2641484" y="1803361"/>
          <a:ext cx="6852062" cy="4362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ángulo 8"/>
          <p:cNvSpPr/>
          <p:nvPr/>
        </p:nvSpPr>
        <p:spPr>
          <a:xfrm>
            <a:off x="9493546" y="6027394"/>
            <a:ext cx="27855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/>
              <a:t>* </a:t>
            </a:r>
            <a:r>
              <a:rPr lang="es-MX" sz="1200" b="1" dirty="0" smtClean="0"/>
              <a:t>Designados </a:t>
            </a:r>
            <a:r>
              <a:rPr lang="es-MX" sz="1200" b="1" dirty="0"/>
              <a:t>por el titular de la DGA.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368347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F4B8F-B373-4843-9B46-676F2862426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F93D3F-A7C7-394B-AB2C-C7F228D62DB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es-419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FBD370C-8B3B-2141-8770-6E07C600A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215"/>
            <a:ext cx="12192000" cy="68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31774"/>
      </p:ext>
    </p:extLst>
  </p:cSld>
  <p:clrMapOvr>
    <a:masterClrMapping/>
  </p:clrMapOvr>
</p:sld>
</file>

<file path=ppt/theme/theme1.xml><?xml version="1.0" encoding="utf-8"?>
<a:theme xmlns:a="http://schemas.openxmlformats.org/drawingml/2006/main" name="BanobrasPPt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ultados de Transparencia 2018 1mar2019" id="{7CC4CE12-1E35-4306-8E66-E38B1E3B8E27}" vid="{5C8B73DD-72E6-4BEF-8F3D-62153155E21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_x0020_Vigencia xmlns="9b1a0808-3e1c-46da-84b2-b763d45946a2">2018-12-20T06:00:00+00:00</Fecha_x0020_Vigencia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957B9C43DEEE45854EAAFFF04865AD" ma:contentTypeVersion="1" ma:contentTypeDescription="Crear nuevo documento." ma:contentTypeScope="" ma:versionID="77f249646bcdaf90eb076ebf20d19b6e">
  <xsd:schema xmlns:xsd="http://www.w3.org/2001/XMLSchema" xmlns:xs="http://www.w3.org/2001/XMLSchema" xmlns:p="http://schemas.microsoft.com/office/2006/metadata/properties" xmlns:ns2="9b1a0808-3e1c-46da-84b2-b763d45946a2" targetNamespace="http://schemas.microsoft.com/office/2006/metadata/properties" ma:root="true" ma:fieldsID="96a1eba1c920262fd19b15f1e42ca5f0" ns2:_="">
    <xsd:import namespace="9b1a0808-3e1c-46da-84b2-b763d45946a2"/>
    <xsd:element name="properties">
      <xsd:complexType>
        <xsd:sequence>
          <xsd:element name="documentManagement">
            <xsd:complexType>
              <xsd:all>
                <xsd:element ref="ns2:Fecha_x0020_Vigenc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1a0808-3e1c-46da-84b2-b763d45946a2" elementFormDefault="qualified">
    <xsd:import namespace="http://schemas.microsoft.com/office/2006/documentManagement/types"/>
    <xsd:import namespace="http://schemas.microsoft.com/office/infopath/2007/PartnerControls"/>
    <xsd:element name="Fecha_x0020_Vigencia" ma:index="8" nillable="true" ma:displayName="Fecha Vigencia" ma:default="[today]" ma:format="DateOnly" ma:internalName="Fecha_x0020_Vigencia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7E9621-6B2F-46E3-878E-4FC03178A0B4}">
  <ds:schemaRefs>
    <ds:schemaRef ds:uri="http://purl.org/dc/terms/"/>
    <ds:schemaRef ds:uri="http://schemas.microsoft.com/office/2006/documentManagement/types"/>
    <ds:schemaRef ds:uri="http://purl.org/dc/elements/1.1/"/>
    <ds:schemaRef ds:uri="9b1a0808-3e1c-46da-84b2-b763d45946a2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F9E3ACD-32AF-4B4E-B58E-B139FC0759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1a0808-3e1c-46da-84b2-b763d45946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429DB1-D6E3-44D4-AF41-51DDA1152E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Resultados de Transparencia 2018 1mar2019</Template>
  <TotalTime>1573</TotalTime>
  <Words>774</Words>
  <Application>Microsoft Office PowerPoint</Application>
  <PresentationFormat>Panorámica</PresentationFormat>
  <Paragraphs>71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Copperplate Gothic Light</vt:lpstr>
      <vt:lpstr>Montserrat</vt:lpstr>
      <vt:lpstr>Montserrat Medium</vt:lpstr>
      <vt:lpstr>Montserrat SemiBold</vt:lpstr>
      <vt:lpstr>BanobrasPPt</vt:lpstr>
      <vt:lpstr>“Introducción a la Organización de Archivos y Gestión Documental”   Dirección General Adjunta Jurídica Unidad de Transparencia y Acceso a la Información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Resultados Indicadores de Transparencia y  Rendición de Cuentas 2018  Dirección General Adjunta Jurídica Unidad de Transparencia y Acceso a la Información</dc:title>
  <dc:creator>Laris Cutino, Christian</dc:creator>
  <cp:lastModifiedBy>Laris Cutino, Christian</cp:lastModifiedBy>
  <cp:revision>12</cp:revision>
  <dcterms:created xsi:type="dcterms:W3CDTF">2019-03-02T00:05:14Z</dcterms:created>
  <dcterms:modified xsi:type="dcterms:W3CDTF">2019-04-01T23:12:19Z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0x010100AF957B9C43DEEE45854EAAFFF04865AD</vt:lpwstr>
  </property>
</Properties>
</file>