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handoutMasterIdLst>
    <p:handoutMasterId r:id="rId39"/>
  </p:handoutMasterIdLst>
  <p:sldIdLst>
    <p:sldId id="523" r:id="rId2"/>
    <p:sldId id="798" r:id="rId3"/>
    <p:sldId id="816" r:id="rId4"/>
    <p:sldId id="817" r:id="rId5"/>
    <p:sldId id="864" r:id="rId6"/>
    <p:sldId id="865" r:id="rId7"/>
    <p:sldId id="602" r:id="rId8"/>
    <p:sldId id="826" r:id="rId9"/>
    <p:sldId id="827" r:id="rId10"/>
    <p:sldId id="642" r:id="rId11"/>
    <p:sldId id="744" r:id="rId12"/>
    <p:sldId id="758" r:id="rId13"/>
    <p:sldId id="791" r:id="rId14"/>
    <p:sldId id="792" r:id="rId15"/>
    <p:sldId id="793" r:id="rId16"/>
    <p:sldId id="760" r:id="rId17"/>
    <p:sldId id="768" r:id="rId18"/>
    <p:sldId id="772" r:id="rId19"/>
    <p:sldId id="800" r:id="rId20"/>
    <p:sldId id="844" r:id="rId21"/>
    <p:sldId id="845" r:id="rId22"/>
    <p:sldId id="849" r:id="rId23"/>
    <p:sldId id="801" r:id="rId24"/>
    <p:sldId id="850" r:id="rId25"/>
    <p:sldId id="861" r:id="rId26"/>
    <p:sldId id="863" r:id="rId27"/>
    <p:sldId id="778" r:id="rId28"/>
    <p:sldId id="779" r:id="rId29"/>
    <p:sldId id="780" r:id="rId30"/>
    <p:sldId id="781" r:id="rId31"/>
    <p:sldId id="783" r:id="rId32"/>
    <p:sldId id="784" r:id="rId33"/>
    <p:sldId id="786" r:id="rId34"/>
    <p:sldId id="669" r:id="rId35"/>
    <p:sldId id="671" r:id="rId36"/>
    <p:sldId id="672" r:id="rId37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00017C"/>
    <a:srgbClr val="008272"/>
    <a:srgbClr val="DAD2E4"/>
    <a:srgbClr val="5F147C"/>
    <a:srgbClr val="5F5F5F"/>
    <a:srgbClr val="FF3300"/>
    <a:srgbClr val="7E668A"/>
    <a:srgbClr val="341A46"/>
    <a:srgbClr val="5F14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Estilo medio 4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7" autoAdjust="0"/>
    <p:restoredTop sz="95527" autoAdjust="0"/>
  </p:normalViewPr>
  <p:slideViewPr>
    <p:cSldViewPr showGuides="1">
      <p:cViewPr varScale="1">
        <p:scale>
          <a:sx n="83" d="100"/>
          <a:sy n="83" d="100"/>
        </p:scale>
        <p:origin x="13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0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2508" y="-60"/>
      </p:cViewPr>
      <p:guideLst>
        <p:guide orient="horz" pos="292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8BB69B-7CEB-40F3-B0B9-6D6EED71FE1F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D83F6AA5-BA03-43A2-8F8B-489E648D62DB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1789 </a:t>
          </a:r>
          <a:r>
            <a:rPr lang="es-MX" b="1" dirty="0" smtClean="0">
              <a:solidFill>
                <a:schemeClr val="tx1"/>
              </a:solidFill>
            </a:rPr>
            <a:t>Declaración de los Derechos del Hombre y el Ciudadano </a:t>
          </a:r>
        </a:p>
        <a:p>
          <a:r>
            <a:rPr lang="es-MX" b="1" dirty="0" smtClean="0">
              <a:solidFill>
                <a:schemeClr val="tx1"/>
              </a:solidFill>
            </a:rPr>
            <a:t>Artículo XI.</a:t>
          </a:r>
          <a:r>
            <a:rPr lang="es-MX" dirty="0" smtClean="0">
              <a:solidFill>
                <a:schemeClr val="tx1"/>
              </a:solidFill>
            </a:rPr>
            <a:t> Libertad de expresión </a:t>
          </a:r>
        </a:p>
        <a:p>
          <a:r>
            <a:rPr lang="es-MX" b="1" dirty="0" smtClean="0">
              <a:solidFill>
                <a:schemeClr val="tx1"/>
              </a:solidFill>
            </a:rPr>
            <a:t>Artículo XV.</a:t>
          </a:r>
          <a:r>
            <a:rPr lang="es-MX" dirty="0" smtClean="0">
              <a:solidFill>
                <a:schemeClr val="tx1"/>
              </a:solidFill>
            </a:rPr>
            <a:t> Derecho a pedir a todos sus agentes cuentas de su administración.</a:t>
          </a:r>
          <a:endParaRPr lang="es-MX" dirty="0"/>
        </a:p>
      </dgm:t>
    </dgm:pt>
    <dgm:pt modelId="{72FBD67B-3B8D-4069-925E-ECEC73EC5514}" type="parTrans" cxnId="{188A0117-3598-42DA-9900-D88F923DED5B}">
      <dgm:prSet/>
      <dgm:spPr/>
      <dgm:t>
        <a:bodyPr/>
        <a:lstStyle/>
        <a:p>
          <a:endParaRPr lang="es-MX"/>
        </a:p>
      </dgm:t>
    </dgm:pt>
    <dgm:pt modelId="{AC6E0C2F-C696-467C-BD98-39467B3F25AD}" type="sibTrans" cxnId="{188A0117-3598-42DA-9900-D88F923DED5B}">
      <dgm:prSet/>
      <dgm:spPr/>
      <dgm:t>
        <a:bodyPr/>
        <a:lstStyle/>
        <a:p>
          <a:endParaRPr lang="es-MX"/>
        </a:p>
      </dgm:t>
    </dgm:pt>
    <dgm:pt modelId="{465BCC26-47AA-4383-B232-140E55152DC1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1948 </a:t>
          </a:r>
          <a:r>
            <a:rPr lang="es-MX" b="1" dirty="0" smtClean="0">
              <a:solidFill>
                <a:schemeClr val="tx1"/>
              </a:solidFill>
            </a:rPr>
            <a:t>Declaración Universal de los Derechos Humanos </a:t>
          </a:r>
        </a:p>
        <a:p>
          <a:r>
            <a:rPr lang="es-MX" b="1" dirty="0" smtClean="0">
              <a:solidFill>
                <a:schemeClr val="tx1"/>
              </a:solidFill>
            </a:rPr>
            <a:t>Artículo 19. </a:t>
          </a:r>
          <a:r>
            <a:rPr lang="es-MX" dirty="0" smtClean="0">
              <a:solidFill>
                <a:schemeClr val="tx1"/>
              </a:solidFill>
            </a:rPr>
            <a:t>Se establecen: </a:t>
          </a:r>
          <a:r>
            <a:rPr lang="es-MX" b="1" dirty="0" smtClean="0">
              <a:solidFill>
                <a:schemeClr val="tx1"/>
              </a:solidFill>
            </a:rPr>
            <a:t>el acceso a la información</a:t>
          </a:r>
          <a:r>
            <a:rPr lang="es-MX" dirty="0" smtClean="0">
              <a:solidFill>
                <a:schemeClr val="tx1"/>
              </a:solidFill>
            </a:rPr>
            <a:t>, la </a:t>
          </a:r>
          <a:r>
            <a:rPr lang="es-MX" b="1" dirty="0" smtClean="0">
              <a:solidFill>
                <a:schemeClr val="tx1"/>
              </a:solidFill>
            </a:rPr>
            <a:t>difusión </a:t>
          </a:r>
          <a:r>
            <a:rPr lang="es-MX" dirty="0" smtClean="0">
              <a:solidFill>
                <a:schemeClr val="tx1"/>
              </a:solidFill>
            </a:rPr>
            <a:t>de la información y la </a:t>
          </a:r>
          <a:r>
            <a:rPr lang="es-MX" b="1" dirty="0" smtClean="0">
              <a:solidFill>
                <a:schemeClr val="tx1"/>
              </a:solidFill>
            </a:rPr>
            <a:t>libertad de expresión.</a:t>
          </a:r>
          <a:endParaRPr lang="es-MX" b="1" dirty="0"/>
        </a:p>
      </dgm:t>
    </dgm:pt>
    <dgm:pt modelId="{DB767DB2-AC7B-46DB-892E-4112D2620A89}" type="parTrans" cxnId="{FB00E5CF-750B-4966-A128-D544E2812905}">
      <dgm:prSet/>
      <dgm:spPr/>
      <dgm:t>
        <a:bodyPr/>
        <a:lstStyle/>
        <a:p>
          <a:endParaRPr lang="es-MX"/>
        </a:p>
      </dgm:t>
    </dgm:pt>
    <dgm:pt modelId="{344CDF43-9216-45A8-AA4B-7C1D66630E22}" type="sibTrans" cxnId="{FB00E5CF-750B-4966-A128-D544E2812905}">
      <dgm:prSet/>
      <dgm:spPr/>
      <dgm:t>
        <a:bodyPr/>
        <a:lstStyle/>
        <a:p>
          <a:endParaRPr lang="es-MX"/>
        </a:p>
      </dgm:t>
    </dgm:pt>
    <dgm:pt modelId="{CAEA64D3-6E9C-42DD-9767-D283F4B38161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1966 </a:t>
          </a:r>
        </a:p>
        <a:p>
          <a:r>
            <a:rPr lang="es-MX" b="1" dirty="0" smtClean="0">
              <a:solidFill>
                <a:schemeClr val="tx1"/>
              </a:solidFill>
            </a:rPr>
            <a:t>Pacto Internacional de los Derechos Civiles y Políticos </a:t>
          </a:r>
        </a:p>
        <a:p>
          <a:r>
            <a: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ahoma" pitchFamily="34" charset="0"/>
            </a:rPr>
            <a:t>Establece la libertad de buscar, recibir y difundir informaciones e ideas de toda índole.</a:t>
          </a:r>
        </a:p>
        <a:p>
          <a:r>
            <a: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ahoma" pitchFamily="34" charset="0"/>
            </a:rPr>
            <a:t>Excepciones expresamente fijadas</a:t>
          </a:r>
          <a:endParaRPr lang="es-MX" b="0" dirty="0" smtClean="0">
            <a:solidFill>
              <a:schemeClr val="tx1"/>
            </a:solidFill>
          </a:endParaRPr>
        </a:p>
        <a:p>
          <a:endParaRPr lang="es-MX" dirty="0"/>
        </a:p>
      </dgm:t>
    </dgm:pt>
    <dgm:pt modelId="{4F9B3CF4-A41D-4121-BBA5-0044C01D8DD0}" type="parTrans" cxnId="{77AB3CB6-71BA-4454-9548-353D5DABB525}">
      <dgm:prSet/>
      <dgm:spPr/>
      <dgm:t>
        <a:bodyPr/>
        <a:lstStyle/>
        <a:p>
          <a:endParaRPr lang="es-MX"/>
        </a:p>
      </dgm:t>
    </dgm:pt>
    <dgm:pt modelId="{AD651EA2-F81E-4ABC-8B6A-460FE58B2D1C}" type="sibTrans" cxnId="{77AB3CB6-71BA-4454-9548-353D5DABB525}">
      <dgm:prSet/>
      <dgm:spPr/>
      <dgm:t>
        <a:bodyPr/>
        <a:lstStyle/>
        <a:p>
          <a:endParaRPr lang="es-MX"/>
        </a:p>
      </dgm:t>
    </dgm:pt>
    <dgm:pt modelId="{7678EABE-821E-4D1D-957F-BCCE12F93889}">
      <dgm:prSet phldrT="[Texto]"/>
      <dgm:spPr/>
      <dgm:t>
        <a:bodyPr/>
        <a:lstStyle/>
        <a:p>
          <a:r>
            <a:rPr lang="es-MX" b="1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1966 </a:t>
          </a:r>
          <a:r>
            <a:rPr lang="es-MX" b="1" dirty="0" smtClean="0">
              <a:solidFill>
                <a:schemeClr val="tx1"/>
              </a:solidFill>
            </a:rPr>
            <a:t>Convención Americana sobre Derechos Humanos </a:t>
          </a:r>
        </a:p>
        <a:p>
          <a:r>
            <a: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ahoma" pitchFamily="34" charset="0"/>
            </a:rPr>
            <a:t>Establece la libertad de buscar, recibir y difundir informaciones e ideas de toda índole. </a:t>
          </a:r>
          <a:r>
            <a:rPr kumimoji="0" lang="es-MX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ahoma" pitchFamily="34" charset="0"/>
            </a:rPr>
            <a:t>Excepciones expresamente fijadas</a:t>
          </a:r>
          <a:endParaRPr lang="es-MX" dirty="0"/>
        </a:p>
      </dgm:t>
    </dgm:pt>
    <dgm:pt modelId="{0CD4ACE3-8104-422D-804A-36344B793377}" type="parTrans" cxnId="{4D6F8966-8A7F-4A63-A344-6EDBAF4A2210}">
      <dgm:prSet/>
      <dgm:spPr/>
      <dgm:t>
        <a:bodyPr/>
        <a:lstStyle/>
        <a:p>
          <a:endParaRPr lang="es-MX"/>
        </a:p>
      </dgm:t>
    </dgm:pt>
    <dgm:pt modelId="{83DD58BE-B0E4-4FD4-8DB2-33689E5A0895}" type="sibTrans" cxnId="{4D6F8966-8A7F-4A63-A344-6EDBAF4A2210}">
      <dgm:prSet/>
      <dgm:spPr/>
      <dgm:t>
        <a:bodyPr/>
        <a:lstStyle/>
        <a:p>
          <a:endParaRPr lang="es-MX"/>
        </a:p>
      </dgm:t>
    </dgm:pt>
    <dgm:pt modelId="{AA16D831-06DA-43CE-A56C-9E78B1736996}" type="pres">
      <dgm:prSet presAssocID="{7C8BB69B-7CEB-40F3-B0B9-6D6EED71FE1F}" presName="CompostProcess" presStyleCnt="0">
        <dgm:presLayoutVars>
          <dgm:dir/>
          <dgm:resizeHandles val="exact"/>
        </dgm:presLayoutVars>
      </dgm:prSet>
      <dgm:spPr/>
    </dgm:pt>
    <dgm:pt modelId="{1887FE5F-50B8-455A-93A1-385FAE08FF52}" type="pres">
      <dgm:prSet presAssocID="{7C8BB69B-7CEB-40F3-B0B9-6D6EED71FE1F}" presName="arrow" presStyleLbl="bgShp" presStyleIdx="0" presStyleCnt="1" custLinFactNeighborY="1217"/>
      <dgm:spPr/>
    </dgm:pt>
    <dgm:pt modelId="{807C7D51-6C11-4A37-B19E-55866D4C3E5C}" type="pres">
      <dgm:prSet presAssocID="{7C8BB69B-7CEB-40F3-B0B9-6D6EED71FE1F}" presName="linearProcess" presStyleCnt="0"/>
      <dgm:spPr/>
    </dgm:pt>
    <dgm:pt modelId="{90559F0C-A78F-4B60-B85E-438195619C9A}" type="pres">
      <dgm:prSet presAssocID="{D83F6AA5-BA03-43A2-8F8B-489E648D62DB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F6566E-6C07-40C1-89EF-8B8D3406A3E0}" type="pres">
      <dgm:prSet presAssocID="{AC6E0C2F-C696-467C-BD98-39467B3F25AD}" presName="sibTrans" presStyleCnt="0"/>
      <dgm:spPr/>
    </dgm:pt>
    <dgm:pt modelId="{BF0D5160-DC3A-4028-8FA6-A0A3CD419A90}" type="pres">
      <dgm:prSet presAssocID="{465BCC26-47AA-4383-B232-140E55152DC1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831FD10-417C-40F0-A056-C33E0569EB6F}" type="pres">
      <dgm:prSet presAssocID="{344CDF43-9216-45A8-AA4B-7C1D66630E22}" presName="sibTrans" presStyleCnt="0"/>
      <dgm:spPr/>
    </dgm:pt>
    <dgm:pt modelId="{347720A4-9F06-4770-A6A1-2543EA271ABC}" type="pres">
      <dgm:prSet presAssocID="{CAEA64D3-6E9C-42DD-9767-D283F4B38161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07C34C3-1B41-42E9-B4E2-28CC894643AB}" type="pres">
      <dgm:prSet presAssocID="{AD651EA2-F81E-4ABC-8B6A-460FE58B2D1C}" presName="sibTrans" presStyleCnt="0"/>
      <dgm:spPr/>
    </dgm:pt>
    <dgm:pt modelId="{71BD23F2-F464-46A2-AC69-9F7410167A07}" type="pres">
      <dgm:prSet presAssocID="{7678EABE-821E-4D1D-957F-BCCE12F93889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D6F8966-8A7F-4A63-A344-6EDBAF4A2210}" srcId="{7C8BB69B-7CEB-40F3-B0B9-6D6EED71FE1F}" destId="{7678EABE-821E-4D1D-957F-BCCE12F93889}" srcOrd="3" destOrd="0" parTransId="{0CD4ACE3-8104-422D-804A-36344B793377}" sibTransId="{83DD58BE-B0E4-4FD4-8DB2-33689E5A0895}"/>
    <dgm:cxn modelId="{77AB3CB6-71BA-4454-9548-353D5DABB525}" srcId="{7C8BB69B-7CEB-40F3-B0B9-6D6EED71FE1F}" destId="{CAEA64D3-6E9C-42DD-9767-D283F4B38161}" srcOrd="2" destOrd="0" parTransId="{4F9B3CF4-A41D-4121-BBA5-0044C01D8DD0}" sibTransId="{AD651EA2-F81E-4ABC-8B6A-460FE58B2D1C}"/>
    <dgm:cxn modelId="{E912B565-6B7F-4D36-AF2A-35DA25353BA0}" type="presOf" srcId="{7678EABE-821E-4D1D-957F-BCCE12F93889}" destId="{71BD23F2-F464-46A2-AC69-9F7410167A07}" srcOrd="0" destOrd="0" presId="urn:microsoft.com/office/officeart/2005/8/layout/hProcess9"/>
    <dgm:cxn modelId="{313483F3-599E-4F21-81F8-9F9CF0A9812F}" type="presOf" srcId="{D83F6AA5-BA03-43A2-8F8B-489E648D62DB}" destId="{90559F0C-A78F-4B60-B85E-438195619C9A}" srcOrd="0" destOrd="0" presId="urn:microsoft.com/office/officeart/2005/8/layout/hProcess9"/>
    <dgm:cxn modelId="{F73972BD-267D-4D6A-978D-98332377A7FF}" type="presOf" srcId="{465BCC26-47AA-4383-B232-140E55152DC1}" destId="{BF0D5160-DC3A-4028-8FA6-A0A3CD419A90}" srcOrd="0" destOrd="0" presId="urn:microsoft.com/office/officeart/2005/8/layout/hProcess9"/>
    <dgm:cxn modelId="{58A0D148-43D6-4347-A407-2D011E347304}" type="presOf" srcId="{CAEA64D3-6E9C-42DD-9767-D283F4B38161}" destId="{347720A4-9F06-4770-A6A1-2543EA271ABC}" srcOrd="0" destOrd="0" presId="urn:microsoft.com/office/officeart/2005/8/layout/hProcess9"/>
    <dgm:cxn modelId="{FB00E5CF-750B-4966-A128-D544E2812905}" srcId="{7C8BB69B-7CEB-40F3-B0B9-6D6EED71FE1F}" destId="{465BCC26-47AA-4383-B232-140E55152DC1}" srcOrd="1" destOrd="0" parTransId="{DB767DB2-AC7B-46DB-892E-4112D2620A89}" sibTransId="{344CDF43-9216-45A8-AA4B-7C1D66630E22}"/>
    <dgm:cxn modelId="{188A0117-3598-42DA-9900-D88F923DED5B}" srcId="{7C8BB69B-7CEB-40F3-B0B9-6D6EED71FE1F}" destId="{D83F6AA5-BA03-43A2-8F8B-489E648D62DB}" srcOrd="0" destOrd="0" parTransId="{72FBD67B-3B8D-4069-925E-ECEC73EC5514}" sibTransId="{AC6E0C2F-C696-467C-BD98-39467B3F25AD}"/>
    <dgm:cxn modelId="{B985C202-591C-4EAD-BDB7-46878473B3A4}" type="presOf" srcId="{7C8BB69B-7CEB-40F3-B0B9-6D6EED71FE1F}" destId="{AA16D831-06DA-43CE-A56C-9E78B1736996}" srcOrd="0" destOrd="0" presId="urn:microsoft.com/office/officeart/2005/8/layout/hProcess9"/>
    <dgm:cxn modelId="{68332A8F-437D-4C32-94F1-AF11E0252179}" type="presParOf" srcId="{AA16D831-06DA-43CE-A56C-9E78B1736996}" destId="{1887FE5F-50B8-455A-93A1-385FAE08FF52}" srcOrd="0" destOrd="0" presId="urn:microsoft.com/office/officeart/2005/8/layout/hProcess9"/>
    <dgm:cxn modelId="{AB00DEA8-0D65-4256-9394-802C1FE26023}" type="presParOf" srcId="{AA16D831-06DA-43CE-A56C-9E78B1736996}" destId="{807C7D51-6C11-4A37-B19E-55866D4C3E5C}" srcOrd="1" destOrd="0" presId="urn:microsoft.com/office/officeart/2005/8/layout/hProcess9"/>
    <dgm:cxn modelId="{05A15B26-738D-464E-9624-F33C5B8C6AFB}" type="presParOf" srcId="{807C7D51-6C11-4A37-B19E-55866D4C3E5C}" destId="{90559F0C-A78F-4B60-B85E-438195619C9A}" srcOrd="0" destOrd="0" presId="urn:microsoft.com/office/officeart/2005/8/layout/hProcess9"/>
    <dgm:cxn modelId="{ED919565-97F1-4A16-AE65-DC8D2253BEE7}" type="presParOf" srcId="{807C7D51-6C11-4A37-B19E-55866D4C3E5C}" destId="{9DF6566E-6C07-40C1-89EF-8B8D3406A3E0}" srcOrd="1" destOrd="0" presId="urn:microsoft.com/office/officeart/2005/8/layout/hProcess9"/>
    <dgm:cxn modelId="{B86B010F-AD33-4CE2-80BF-813DB5BCABC6}" type="presParOf" srcId="{807C7D51-6C11-4A37-B19E-55866D4C3E5C}" destId="{BF0D5160-DC3A-4028-8FA6-A0A3CD419A90}" srcOrd="2" destOrd="0" presId="urn:microsoft.com/office/officeart/2005/8/layout/hProcess9"/>
    <dgm:cxn modelId="{0444B9B1-568A-40A7-8364-549410D5E1F0}" type="presParOf" srcId="{807C7D51-6C11-4A37-B19E-55866D4C3E5C}" destId="{1831FD10-417C-40F0-A056-C33E0569EB6F}" srcOrd="3" destOrd="0" presId="urn:microsoft.com/office/officeart/2005/8/layout/hProcess9"/>
    <dgm:cxn modelId="{6CD2918F-0BCD-4FEF-9647-8D1340E4FF8A}" type="presParOf" srcId="{807C7D51-6C11-4A37-B19E-55866D4C3E5C}" destId="{347720A4-9F06-4770-A6A1-2543EA271ABC}" srcOrd="4" destOrd="0" presId="urn:microsoft.com/office/officeart/2005/8/layout/hProcess9"/>
    <dgm:cxn modelId="{BCA941E7-4BC3-4969-8CC5-E9510C7C3EEB}" type="presParOf" srcId="{807C7D51-6C11-4A37-B19E-55866D4C3E5C}" destId="{107C34C3-1B41-42E9-B4E2-28CC894643AB}" srcOrd="5" destOrd="0" presId="urn:microsoft.com/office/officeart/2005/8/layout/hProcess9"/>
    <dgm:cxn modelId="{4A6CBDE5-7544-4443-8204-0345F1AE068C}" type="presParOf" srcId="{807C7D51-6C11-4A37-B19E-55866D4C3E5C}" destId="{71BD23F2-F464-46A2-AC69-9F7410167A07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6B383A-DF4E-4A9B-A9F0-1A91A70C79B0}" type="doc">
      <dgm:prSet loTypeId="urn:microsoft.com/office/officeart/2009/3/layout/StepUpProcess" loCatId="process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1DBC98DB-408D-430D-A187-EB22E710BE81}">
      <dgm:prSet phldrT="[Texto]" custT="1"/>
      <dgm:spPr/>
      <dgm:t>
        <a:bodyPr/>
        <a:lstStyle/>
        <a:p>
          <a:pPr algn="l"/>
          <a:r>
            <a:rPr lang="es-MX" sz="2400" b="1" dirty="0" smtClean="0">
              <a:solidFill>
                <a:srgbClr val="5F147C"/>
              </a:solidFill>
            </a:rPr>
            <a:t>1977</a:t>
          </a:r>
          <a:endParaRPr lang="es-MX" sz="2400" b="0" dirty="0">
            <a:solidFill>
              <a:srgbClr val="5F147C"/>
            </a:solidFill>
          </a:endParaRPr>
        </a:p>
      </dgm:t>
    </dgm:pt>
    <dgm:pt modelId="{04B7119B-A608-44F5-B10D-33320369895D}" type="parTrans" cxnId="{426CACE1-2E0F-4034-A4C0-06B32B923D60}">
      <dgm:prSet/>
      <dgm:spPr/>
      <dgm:t>
        <a:bodyPr/>
        <a:lstStyle/>
        <a:p>
          <a:endParaRPr lang="es-MX"/>
        </a:p>
      </dgm:t>
    </dgm:pt>
    <dgm:pt modelId="{684BC139-5DEE-4A78-B28A-35319A6DA453}" type="sibTrans" cxnId="{426CACE1-2E0F-4034-A4C0-06B32B923D60}">
      <dgm:prSet/>
      <dgm:spPr/>
      <dgm:t>
        <a:bodyPr/>
        <a:lstStyle/>
        <a:p>
          <a:endParaRPr lang="es-MX"/>
        </a:p>
      </dgm:t>
    </dgm:pt>
    <dgm:pt modelId="{A902EB7C-8C33-445A-805D-890D8C783CA8}">
      <dgm:prSet phldrT="[Texto]"/>
      <dgm:spPr/>
      <dgm:t>
        <a:bodyPr/>
        <a:lstStyle/>
        <a:p>
          <a:pPr algn="just"/>
          <a:r>
            <a:rPr lang="es-MX" sz="1700" b="1" dirty="0" smtClean="0">
              <a:solidFill>
                <a:srgbClr val="5F147C"/>
              </a:solidFill>
            </a:rPr>
            <a:t>2000</a:t>
          </a:r>
          <a:endParaRPr lang="es-MX" sz="1700" b="0" dirty="0">
            <a:solidFill>
              <a:srgbClr val="5F147C"/>
            </a:solidFill>
          </a:endParaRPr>
        </a:p>
      </dgm:t>
    </dgm:pt>
    <dgm:pt modelId="{1403C483-899A-444A-A75F-779B569FADFE}" type="parTrans" cxnId="{7753E935-E154-43BF-9BB0-F0D2B3530DC4}">
      <dgm:prSet/>
      <dgm:spPr/>
      <dgm:t>
        <a:bodyPr/>
        <a:lstStyle/>
        <a:p>
          <a:endParaRPr lang="es-MX"/>
        </a:p>
      </dgm:t>
    </dgm:pt>
    <dgm:pt modelId="{3E69F809-BDFD-41E3-B8DB-D5B0871DF370}" type="sibTrans" cxnId="{7753E935-E154-43BF-9BB0-F0D2B3530DC4}">
      <dgm:prSet/>
      <dgm:spPr/>
      <dgm:t>
        <a:bodyPr/>
        <a:lstStyle/>
        <a:p>
          <a:endParaRPr lang="es-MX"/>
        </a:p>
      </dgm:t>
    </dgm:pt>
    <dgm:pt modelId="{D9EBD76F-C9D1-47AD-AA13-E8533503F1EE}">
      <dgm:prSet phldrT="[Texto]"/>
      <dgm:spPr/>
      <dgm:t>
        <a:bodyPr/>
        <a:lstStyle/>
        <a:p>
          <a:r>
            <a:rPr lang="es-MX" sz="1800" b="1" dirty="0" smtClean="0">
              <a:solidFill>
                <a:srgbClr val="5F147C"/>
              </a:solidFill>
            </a:rPr>
            <a:t>2002</a:t>
          </a:r>
          <a:endParaRPr lang="es-MX" sz="1800" b="1" dirty="0">
            <a:solidFill>
              <a:srgbClr val="5F147C"/>
            </a:solidFill>
          </a:endParaRPr>
        </a:p>
      </dgm:t>
    </dgm:pt>
    <dgm:pt modelId="{17C7B065-2B77-4DA2-83B5-8F067F6F5775}" type="parTrans" cxnId="{86ADBF6E-7E4E-4575-8085-C5BADC41B1C9}">
      <dgm:prSet/>
      <dgm:spPr/>
      <dgm:t>
        <a:bodyPr/>
        <a:lstStyle/>
        <a:p>
          <a:endParaRPr lang="es-MX"/>
        </a:p>
      </dgm:t>
    </dgm:pt>
    <dgm:pt modelId="{E96B7BC1-5692-4D12-B672-C67BF471B20D}" type="sibTrans" cxnId="{86ADBF6E-7E4E-4575-8085-C5BADC41B1C9}">
      <dgm:prSet/>
      <dgm:spPr/>
      <dgm:t>
        <a:bodyPr/>
        <a:lstStyle/>
        <a:p>
          <a:endParaRPr lang="es-MX"/>
        </a:p>
      </dgm:t>
    </dgm:pt>
    <dgm:pt modelId="{52E487BB-951F-4381-B7B2-A60CAD4BC575}">
      <dgm:prSet phldrT="[Texto]"/>
      <dgm:spPr/>
      <dgm:t>
        <a:bodyPr/>
        <a:lstStyle/>
        <a:p>
          <a:r>
            <a:rPr lang="es-MX" b="1" dirty="0" smtClean="0">
              <a:solidFill>
                <a:srgbClr val="5F147C"/>
              </a:solidFill>
            </a:rPr>
            <a:t>2014</a:t>
          </a:r>
          <a:endParaRPr lang="es-MX" b="1" dirty="0">
            <a:solidFill>
              <a:srgbClr val="5F147C"/>
            </a:solidFill>
          </a:endParaRPr>
        </a:p>
      </dgm:t>
    </dgm:pt>
    <dgm:pt modelId="{3170BD14-DFC2-40AE-AD16-74F86E8AEB2A}" type="parTrans" cxnId="{8BE4185A-3A08-4DDE-9921-F334DEC738EC}">
      <dgm:prSet/>
      <dgm:spPr/>
      <dgm:t>
        <a:bodyPr/>
        <a:lstStyle/>
        <a:p>
          <a:endParaRPr lang="es-MX"/>
        </a:p>
      </dgm:t>
    </dgm:pt>
    <dgm:pt modelId="{221649A8-B7CD-46A9-9145-858A23BDFBD0}" type="sibTrans" cxnId="{8BE4185A-3A08-4DDE-9921-F334DEC738EC}">
      <dgm:prSet/>
      <dgm:spPr/>
      <dgm:t>
        <a:bodyPr/>
        <a:lstStyle/>
        <a:p>
          <a:endParaRPr lang="es-MX"/>
        </a:p>
      </dgm:t>
    </dgm:pt>
    <dgm:pt modelId="{FD8C8F85-F81F-4B8C-9ED4-39E5D6A11485}">
      <dgm:prSet phldrT="[Texto]" custT="1"/>
      <dgm:spPr/>
      <dgm:t>
        <a:bodyPr/>
        <a:lstStyle/>
        <a:p>
          <a:pPr algn="l"/>
          <a:r>
            <a:rPr lang="es-MX" sz="1400" b="1" dirty="0" smtClean="0"/>
            <a:t>Artículo 6º </a:t>
          </a:r>
          <a:r>
            <a:rPr lang="es-MX" sz="1400" b="0" dirty="0" smtClean="0"/>
            <a:t>Constitucional. …</a:t>
          </a:r>
          <a:r>
            <a:rPr lang="es-MX" sz="1400" b="0" i="1" dirty="0" smtClean="0"/>
            <a:t>El derecho a la información será garantizado por el Estado</a:t>
          </a:r>
          <a:r>
            <a:rPr lang="es-MX" sz="1400" b="0" dirty="0" smtClean="0"/>
            <a:t>.</a:t>
          </a:r>
          <a:endParaRPr lang="es-MX" sz="1400" b="0" dirty="0"/>
        </a:p>
      </dgm:t>
    </dgm:pt>
    <dgm:pt modelId="{8E87C5ED-53CD-4F10-8FAF-1C836AC5ECB6}" type="parTrans" cxnId="{DE5394FA-550F-4D26-AD05-DE73C372D2F4}">
      <dgm:prSet/>
      <dgm:spPr/>
      <dgm:t>
        <a:bodyPr/>
        <a:lstStyle/>
        <a:p>
          <a:endParaRPr lang="es-MX"/>
        </a:p>
      </dgm:t>
    </dgm:pt>
    <dgm:pt modelId="{A7684CD4-5EBE-4B2D-8B97-7ED3C026A6E0}" type="sibTrans" cxnId="{DE5394FA-550F-4D26-AD05-DE73C372D2F4}">
      <dgm:prSet/>
      <dgm:spPr/>
      <dgm:t>
        <a:bodyPr/>
        <a:lstStyle/>
        <a:p>
          <a:endParaRPr lang="es-MX"/>
        </a:p>
      </dgm:t>
    </dgm:pt>
    <dgm:pt modelId="{C4785360-30ED-46F2-B73B-FACF0171190A}">
      <dgm:prSet phldrT="[Texto]" custT="1"/>
      <dgm:spPr/>
      <dgm:t>
        <a:bodyPr/>
        <a:lstStyle/>
        <a:p>
          <a:pPr algn="just"/>
          <a:r>
            <a:rPr lang="es-MX" sz="1400" b="0" dirty="0" smtClean="0"/>
            <a:t>La SCJN reconoce el Derecho de Acceso a la Información como una garantía individual.</a:t>
          </a:r>
          <a:endParaRPr lang="es-MX" sz="1400" b="0" dirty="0"/>
        </a:p>
      </dgm:t>
    </dgm:pt>
    <dgm:pt modelId="{6C84FD01-4A17-450E-A28C-439FD367754B}" type="parTrans" cxnId="{31EF5F13-5638-4F35-8AC9-86D1586EF4E8}">
      <dgm:prSet/>
      <dgm:spPr/>
      <dgm:t>
        <a:bodyPr/>
        <a:lstStyle/>
        <a:p>
          <a:endParaRPr lang="es-MX"/>
        </a:p>
      </dgm:t>
    </dgm:pt>
    <dgm:pt modelId="{1DCA9E27-122F-42F7-9FC2-66EAAD80B030}" type="sibTrans" cxnId="{31EF5F13-5638-4F35-8AC9-86D1586EF4E8}">
      <dgm:prSet/>
      <dgm:spPr/>
      <dgm:t>
        <a:bodyPr/>
        <a:lstStyle/>
        <a:p>
          <a:endParaRPr lang="es-MX"/>
        </a:p>
      </dgm:t>
    </dgm:pt>
    <dgm:pt modelId="{790159E1-EF29-41C9-9C5D-4F8BB0BA12BC}">
      <dgm:prSet phldrT="[Texto]" custT="1"/>
      <dgm:spPr/>
      <dgm:t>
        <a:bodyPr/>
        <a:lstStyle/>
        <a:p>
          <a:r>
            <a:rPr lang="es-MX" sz="1400" b="0" dirty="0" smtClean="0"/>
            <a:t>11 de junio de 2002, se publica en el DOF la LFTAIPG (Grupo Oaxaca)</a:t>
          </a:r>
          <a:endParaRPr lang="es-MX" sz="1400" b="0" dirty="0"/>
        </a:p>
      </dgm:t>
    </dgm:pt>
    <dgm:pt modelId="{B76FEAAE-1BFE-4B87-B17E-C0475F63E5F5}" type="parTrans" cxnId="{338D5E20-066E-44B3-A558-AC00A2082D15}">
      <dgm:prSet/>
      <dgm:spPr/>
      <dgm:t>
        <a:bodyPr/>
        <a:lstStyle/>
        <a:p>
          <a:endParaRPr lang="es-MX"/>
        </a:p>
      </dgm:t>
    </dgm:pt>
    <dgm:pt modelId="{B9986BBD-233D-4F7A-8220-709906C7858C}" type="sibTrans" cxnId="{338D5E20-066E-44B3-A558-AC00A2082D15}">
      <dgm:prSet/>
      <dgm:spPr/>
      <dgm:t>
        <a:bodyPr/>
        <a:lstStyle/>
        <a:p>
          <a:endParaRPr lang="es-MX"/>
        </a:p>
      </dgm:t>
    </dgm:pt>
    <dgm:pt modelId="{C8986BB2-6C0F-4C9C-B7BC-7E773A07F6FF}">
      <dgm:prSet phldrT="[Texto]"/>
      <dgm:spPr/>
      <dgm:t>
        <a:bodyPr/>
        <a:lstStyle/>
        <a:p>
          <a:r>
            <a:rPr lang="es-MX" b="1" dirty="0" smtClean="0">
              <a:solidFill>
                <a:srgbClr val="5F147C"/>
              </a:solidFill>
            </a:rPr>
            <a:t>2007</a:t>
          </a:r>
          <a:endParaRPr lang="es-MX" b="1" dirty="0">
            <a:solidFill>
              <a:srgbClr val="5F147C"/>
            </a:solidFill>
          </a:endParaRPr>
        </a:p>
      </dgm:t>
    </dgm:pt>
    <dgm:pt modelId="{14A4CA9D-5347-411C-B233-F0225A767543}" type="parTrans" cxnId="{7FFFEB08-21D6-42CA-A352-D768299FDDEB}">
      <dgm:prSet/>
      <dgm:spPr/>
      <dgm:t>
        <a:bodyPr/>
        <a:lstStyle/>
        <a:p>
          <a:endParaRPr lang="es-MX"/>
        </a:p>
      </dgm:t>
    </dgm:pt>
    <dgm:pt modelId="{289A69F8-7F12-43DA-B99D-FDB13C1A51AD}" type="sibTrans" cxnId="{7FFFEB08-21D6-42CA-A352-D768299FDDEB}">
      <dgm:prSet/>
      <dgm:spPr/>
      <dgm:t>
        <a:bodyPr/>
        <a:lstStyle/>
        <a:p>
          <a:endParaRPr lang="es-MX"/>
        </a:p>
      </dgm:t>
    </dgm:pt>
    <dgm:pt modelId="{A9DEEC0D-27D2-4715-BD01-B6D0A32DE035}">
      <dgm:prSet phldrT="[Texto]"/>
      <dgm:spPr/>
      <dgm:t>
        <a:bodyPr/>
        <a:lstStyle/>
        <a:p>
          <a:r>
            <a:rPr lang="es-MX" dirty="0" smtClean="0"/>
            <a:t>El 20 de julio de 2007, reforma al Artículo 6 de la CPEUM </a:t>
          </a:r>
          <a:endParaRPr lang="es-MX" dirty="0"/>
        </a:p>
      </dgm:t>
    </dgm:pt>
    <dgm:pt modelId="{824B6E9C-4436-4141-B993-853B690D0381}" type="parTrans" cxnId="{B15F29D9-7406-42F6-9638-47E2D5780F68}">
      <dgm:prSet/>
      <dgm:spPr/>
      <dgm:t>
        <a:bodyPr/>
        <a:lstStyle/>
        <a:p>
          <a:endParaRPr lang="es-MX"/>
        </a:p>
      </dgm:t>
    </dgm:pt>
    <dgm:pt modelId="{C732CED9-686D-44D3-9844-916B0B46DB35}" type="sibTrans" cxnId="{B15F29D9-7406-42F6-9638-47E2D5780F68}">
      <dgm:prSet/>
      <dgm:spPr/>
      <dgm:t>
        <a:bodyPr/>
        <a:lstStyle/>
        <a:p>
          <a:endParaRPr lang="es-MX"/>
        </a:p>
      </dgm:t>
    </dgm:pt>
    <dgm:pt modelId="{428F575D-57C7-4CBA-8E8F-227010CE25AF}">
      <dgm:prSet phldrT="[Texto]"/>
      <dgm:spPr/>
      <dgm:t>
        <a:bodyPr/>
        <a:lstStyle/>
        <a:p>
          <a:r>
            <a:rPr lang="es-MX" dirty="0" smtClean="0"/>
            <a:t>Reforma al Artículo 6 de la CPEUM</a:t>
          </a:r>
          <a:endParaRPr lang="es-MX" dirty="0"/>
        </a:p>
      </dgm:t>
    </dgm:pt>
    <dgm:pt modelId="{02B0D47B-7369-49F3-B55F-841742403F62}" type="parTrans" cxnId="{DA85263B-0C00-4B83-9BA0-B6C2E71EBF20}">
      <dgm:prSet/>
      <dgm:spPr/>
      <dgm:t>
        <a:bodyPr/>
        <a:lstStyle/>
        <a:p>
          <a:endParaRPr lang="es-MX"/>
        </a:p>
      </dgm:t>
    </dgm:pt>
    <dgm:pt modelId="{61C41A2D-86C4-47C3-88F8-95FB45112C83}" type="sibTrans" cxnId="{DA85263B-0C00-4B83-9BA0-B6C2E71EBF20}">
      <dgm:prSet/>
      <dgm:spPr/>
      <dgm:t>
        <a:bodyPr/>
        <a:lstStyle/>
        <a:p>
          <a:endParaRPr lang="es-MX"/>
        </a:p>
      </dgm:t>
    </dgm:pt>
    <dgm:pt modelId="{A04A73FF-21EC-41E4-8B6F-B84B6C6F7AF5}" type="pres">
      <dgm:prSet presAssocID="{C96B383A-DF4E-4A9B-A9F0-1A91A70C79B0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39502B47-A44D-4D52-B156-462A6370891A}" type="pres">
      <dgm:prSet presAssocID="{1DBC98DB-408D-430D-A187-EB22E710BE81}" presName="composite" presStyleCnt="0"/>
      <dgm:spPr/>
      <dgm:t>
        <a:bodyPr/>
        <a:lstStyle/>
        <a:p>
          <a:endParaRPr lang="es-MX"/>
        </a:p>
      </dgm:t>
    </dgm:pt>
    <dgm:pt modelId="{860D5EDC-FECB-4B2D-A0F8-F9A41A14E261}" type="pres">
      <dgm:prSet presAssocID="{1DBC98DB-408D-430D-A187-EB22E710BE81}" presName="LShape" presStyleLbl="alignNode1" presStyleIdx="0" presStyleCnt="9"/>
      <dgm:spPr/>
      <dgm:t>
        <a:bodyPr/>
        <a:lstStyle/>
        <a:p>
          <a:endParaRPr lang="es-MX"/>
        </a:p>
      </dgm:t>
    </dgm:pt>
    <dgm:pt modelId="{B693E9DE-9020-4E7B-B482-00BE6CBC4B8B}" type="pres">
      <dgm:prSet presAssocID="{1DBC98DB-408D-430D-A187-EB22E710BE81}" presName="ParentText" presStyleLbl="revTx" presStyleIdx="0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5CCB94D-081B-43EB-A345-A94605F4907B}" type="pres">
      <dgm:prSet presAssocID="{1DBC98DB-408D-430D-A187-EB22E710BE81}" presName="Triangle" presStyleLbl="alignNode1" presStyleIdx="1" presStyleCnt="9"/>
      <dgm:spPr/>
      <dgm:t>
        <a:bodyPr/>
        <a:lstStyle/>
        <a:p>
          <a:endParaRPr lang="es-MX"/>
        </a:p>
      </dgm:t>
    </dgm:pt>
    <dgm:pt modelId="{89BED26E-9224-4BA3-8B98-C22FF34775B6}" type="pres">
      <dgm:prSet presAssocID="{684BC139-5DEE-4A78-B28A-35319A6DA453}" presName="sibTrans" presStyleCnt="0"/>
      <dgm:spPr/>
      <dgm:t>
        <a:bodyPr/>
        <a:lstStyle/>
        <a:p>
          <a:endParaRPr lang="es-MX"/>
        </a:p>
      </dgm:t>
    </dgm:pt>
    <dgm:pt modelId="{D40E1BCD-0A53-46BD-B74D-D52F8AD5B459}" type="pres">
      <dgm:prSet presAssocID="{684BC139-5DEE-4A78-B28A-35319A6DA453}" presName="space" presStyleCnt="0"/>
      <dgm:spPr/>
      <dgm:t>
        <a:bodyPr/>
        <a:lstStyle/>
        <a:p>
          <a:endParaRPr lang="es-MX"/>
        </a:p>
      </dgm:t>
    </dgm:pt>
    <dgm:pt modelId="{B05B3CD4-1B8F-4C18-AB65-E4D43DA519F9}" type="pres">
      <dgm:prSet presAssocID="{A902EB7C-8C33-445A-805D-890D8C783CA8}" presName="composite" presStyleCnt="0"/>
      <dgm:spPr/>
      <dgm:t>
        <a:bodyPr/>
        <a:lstStyle/>
        <a:p>
          <a:endParaRPr lang="es-MX"/>
        </a:p>
      </dgm:t>
    </dgm:pt>
    <dgm:pt modelId="{758DF9C6-3BD6-424D-9A8B-0631C795ACFB}" type="pres">
      <dgm:prSet presAssocID="{A902EB7C-8C33-445A-805D-890D8C783CA8}" presName="LShape" presStyleLbl="alignNode1" presStyleIdx="2" presStyleCnt="9"/>
      <dgm:spPr/>
      <dgm:t>
        <a:bodyPr/>
        <a:lstStyle/>
        <a:p>
          <a:endParaRPr lang="es-MX"/>
        </a:p>
      </dgm:t>
    </dgm:pt>
    <dgm:pt modelId="{CF4035E8-BD03-4B8C-8323-BA7A628F3903}" type="pres">
      <dgm:prSet presAssocID="{A902EB7C-8C33-445A-805D-890D8C783CA8}" presName="ParentText" presStyleLbl="revTx" presStyleIdx="1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7E92E75-28A1-43D8-91A7-52CBC9D91FB1}" type="pres">
      <dgm:prSet presAssocID="{A902EB7C-8C33-445A-805D-890D8C783CA8}" presName="Triangle" presStyleLbl="alignNode1" presStyleIdx="3" presStyleCnt="9"/>
      <dgm:spPr/>
      <dgm:t>
        <a:bodyPr/>
        <a:lstStyle/>
        <a:p>
          <a:endParaRPr lang="es-MX"/>
        </a:p>
      </dgm:t>
    </dgm:pt>
    <dgm:pt modelId="{6C94E5C9-5C3A-4D28-A0B5-3A514D6FB718}" type="pres">
      <dgm:prSet presAssocID="{3E69F809-BDFD-41E3-B8DB-D5B0871DF370}" presName="sibTrans" presStyleCnt="0"/>
      <dgm:spPr/>
      <dgm:t>
        <a:bodyPr/>
        <a:lstStyle/>
        <a:p>
          <a:endParaRPr lang="es-MX"/>
        </a:p>
      </dgm:t>
    </dgm:pt>
    <dgm:pt modelId="{6698370B-65D6-4A55-9AA3-5FED9F35597E}" type="pres">
      <dgm:prSet presAssocID="{3E69F809-BDFD-41E3-B8DB-D5B0871DF370}" presName="space" presStyleCnt="0"/>
      <dgm:spPr/>
      <dgm:t>
        <a:bodyPr/>
        <a:lstStyle/>
        <a:p>
          <a:endParaRPr lang="es-MX"/>
        </a:p>
      </dgm:t>
    </dgm:pt>
    <dgm:pt modelId="{96B60629-1473-4969-A1FA-0E2BB5B8556E}" type="pres">
      <dgm:prSet presAssocID="{D9EBD76F-C9D1-47AD-AA13-E8533503F1EE}" presName="composite" presStyleCnt="0"/>
      <dgm:spPr/>
      <dgm:t>
        <a:bodyPr/>
        <a:lstStyle/>
        <a:p>
          <a:endParaRPr lang="es-MX"/>
        </a:p>
      </dgm:t>
    </dgm:pt>
    <dgm:pt modelId="{CDAA190B-81BA-4C9D-8AE2-89D0678A5000}" type="pres">
      <dgm:prSet presAssocID="{D9EBD76F-C9D1-47AD-AA13-E8533503F1EE}" presName="LShape" presStyleLbl="alignNode1" presStyleIdx="4" presStyleCnt="9"/>
      <dgm:spPr/>
      <dgm:t>
        <a:bodyPr/>
        <a:lstStyle/>
        <a:p>
          <a:endParaRPr lang="es-MX"/>
        </a:p>
      </dgm:t>
    </dgm:pt>
    <dgm:pt modelId="{1605123C-C0FB-48D2-BCB2-9CD6FD471BFD}" type="pres">
      <dgm:prSet presAssocID="{D9EBD76F-C9D1-47AD-AA13-E8533503F1EE}" presName="ParentText" presStyleLbl="revTx" presStyleIdx="2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D43626C-7F59-4B1B-93EB-53E3A2AAA33B}" type="pres">
      <dgm:prSet presAssocID="{D9EBD76F-C9D1-47AD-AA13-E8533503F1EE}" presName="Triangle" presStyleLbl="alignNode1" presStyleIdx="5" presStyleCnt="9"/>
      <dgm:spPr/>
      <dgm:t>
        <a:bodyPr/>
        <a:lstStyle/>
        <a:p>
          <a:endParaRPr lang="es-MX"/>
        </a:p>
      </dgm:t>
    </dgm:pt>
    <dgm:pt modelId="{A5A9BA31-8E51-4731-AADB-685E78B323FB}" type="pres">
      <dgm:prSet presAssocID="{E96B7BC1-5692-4D12-B672-C67BF471B20D}" presName="sibTrans" presStyleCnt="0"/>
      <dgm:spPr/>
      <dgm:t>
        <a:bodyPr/>
        <a:lstStyle/>
        <a:p>
          <a:endParaRPr lang="es-MX"/>
        </a:p>
      </dgm:t>
    </dgm:pt>
    <dgm:pt modelId="{B52D7B23-38EB-49FF-B284-D9FB6DE4034F}" type="pres">
      <dgm:prSet presAssocID="{E96B7BC1-5692-4D12-B672-C67BF471B20D}" presName="space" presStyleCnt="0"/>
      <dgm:spPr/>
      <dgm:t>
        <a:bodyPr/>
        <a:lstStyle/>
        <a:p>
          <a:endParaRPr lang="es-MX"/>
        </a:p>
      </dgm:t>
    </dgm:pt>
    <dgm:pt modelId="{273364C0-459F-42B4-8EDF-E92DD3DD674A}" type="pres">
      <dgm:prSet presAssocID="{C8986BB2-6C0F-4C9C-B7BC-7E773A07F6FF}" presName="composite" presStyleCnt="0"/>
      <dgm:spPr/>
      <dgm:t>
        <a:bodyPr/>
        <a:lstStyle/>
        <a:p>
          <a:endParaRPr lang="es-MX"/>
        </a:p>
      </dgm:t>
    </dgm:pt>
    <dgm:pt modelId="{5A687596-8EB8-45C9-81A1-6A1098F17BC4}" type="pres">
      <dgm:prSet presAssocID="{C8986BB2-6C0F-4C9C-B7BC-7E773A07F6FF}" presName="LShape" presStyleLbl="alignNode1" presStyleIdx="6" presStyleCnt="9"/>
      <dgm:spPr/>
      <dgm:t>
        <a:bodyPr/>
        <a:lstStyle/>
        <a:p>
          <a:endParaRPr lang="es-MX"/>
        </a:p>
      </dgm:t>
    </dgm:pt>
    <dgm:pt modelId="{D00A16D6-DD38-4C10-8F0D-DEBE5FCD3827}" type="pres">
      <dgm:prSet presAssocID="{C8986BB2-6C0F-4C9C-B7BC-7E773A07F6FF}" presName="ParentText" presStyleLbl="revTx" presStyleIdx="3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B08DEF5-DF35-45B5-AB94-E92D4DAC1573}" type="pres">
      <dgm:prSet presAssocID="{C8986BB2-6C0F-4C9C-B7BC-7E773A07F6FF}" presName="Triangle" presStyleLbl="alignNode1" presStyleIdx="7" presStyleCnt="9"/>
      <dgm:spPr/>
      <dgm:t>
        <a:bodyPr/>
        <a:lstStyle/>
        <a:p>
          <a:endParaRPr lang="es-MX"/>
        </a:p>
      </dgm:t>
    </dgm:pt>
    <dgm:pt modelId="{28B6FA64-C9C6-4179-B712-6FC26F5500F9}" type="pres">
      <dgm:prSet presAssocID="{289A69F8-7F12-43DA-B99D-FDB13C1A51AD}" presName="sibTrans" presStyleCnt="0"/>
      <dgm:spPr/>
      <dgm:t>
        <a:bodyPr/>
        <a:lstStyle/>
        <a:p>
          <a:endParaRPr lang="es-MX"/>
        </a:p>
      </dgm:t>
    </dgm:pt>
    <dgm:pt modelId="{84F60E2B-E5F7-489F-9AA6-5CC81EE8F634}" type="pres">
      <dgm:prSet presAssocID="{289A69F8-7F12-43DA-B99D-FDB13C1A51AD}" presName="space" presStyleCnt="0"/>
      <dgm:spPr/>
      <dgm:t>
        <a:bodyPr/>
        <a:lstStyle/>
        <a:p>
          <a:endParaRPr lang="es-MX"/>
        </a:p>
      </dgm:t>
    </dgm:pt>
    <dgm:pt modelId="{7259684F-5E6C-4ABB-9A76-7676ABE961C4}" type="pres">
      <dgm:prSet presAssocID="{52E487BB-951F-4381-B7B2-A60CAD4BC575}" presName="composite" presStyleCnt="0"/>
      <dgm:spPr/>
      <dgm:t>
        <a:bodyPr/>
        <a:lstStyle/>
        <a:p>
          <a:endParaRPr lang="es-MX"/>
        </a:p>
      </dgm:t>
    </dgm:pt>
    <dgm:pt modelId="{9E9CFD21-EDEE-409E-A032-25ED40127814}" type="pres">
      <dgm:prSet presAssocID="{52E487BB-951F-4381-B7B2-A60CAD4BC575}" presName="LShape" presStyleLbl="alignNode1" presStyleIdx="8" presStyleCnt="9"/>
      <dgm:spPr/>
      <dgm:t>
        <a:bodyPr/>
        <a:lstStyle/>
        <a:p>
          <a:endParaRPr lang="es-MX"/>
        </a:p>
      </dgm:t>
    </dgm:pt>
    <dgm:pt modelId="{D13D3CE0-C496-4E0B-984A-3D23962C659C}" type="pres">
      <dgm:prSet presAssocID="{52E487BB-951F-4381-B7B2-A60CAD4BC575}" presName="ParentText" presStyleLbl="revTx" presStyleIdx="4" presStyleCnt="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A85263B-0C00-4B83-9BA0-B6C2E71EBF20}" srcId="{52E487BB-951F-4381-B7B2-A60CAD4BC575}" destId="{428F575D-57C7-4CBA-8E8F-227010CE25AF}" srcOrd="0" destOrd="0" parTransId="{02B0D47B-7369-49F3-B55F-841742403F62}" sibTransId="{61C41A2D-86C4-47C3-88F8-95FB45112C83}"/>
    <dgm:cxn modelId="{E5582490-CCBB-42EB-A68E-3F7294691DF6}" type="presOf" srcId="{C96B383A-DF4E-4A9B-A9F0-1A91A70C79B0}" destId="{A04A73FF-21EC-41E4-8B6F-B84B6C6F7AF5}" srcOrd="0" destOrd="0" presId="urn:microsoft.com/office/officeart/2009/3/layout/StepUpProcess"/>
    <dgm:cxn modelId="{426CACE1-2E0F-4034-A4C0-06B32B923D60}" srcId="{C96B383A-DF4E-4A9B-A9F0-1A91A70C79B0}" destId="{1DBC98DB-408D-430D-A187-EB22E710BE81}" srcOrd="0" destOrd="0" parTransId="{04B7119B-A608-44F5-B10D-33320369895D}" sibTransId="{684BC139-5DEE-4A78-B28A-35319A6DA453}"/>
    <dgm:cxn modelId="{7DAF8CE6-0E3F-4D78-92BF-707C5EC7382E}" type="presOf" srcId="{A9DEEC0D-27D2-4715-BD01-B6D0A32DE035}" destId="{D00A16D6-DD38-4C10-8F0D-DEBE5FCD3827}" srcOrd="0" destOrd="1" presId="urn:microsoft.com/office/officeart/2009/3/layout/StepUpProcess"/>
    <dgm:cxn modelId="{86ADBF6E-7E4E-4575-8085-C5BADC41B1C9}" srcId="{C96B383A-DF4E-4A9B-A9F0-1A91A70C79B0}" destId="{D9EBD76F-C9D1-47AD-AA13-E8533503F1EE}" srcOrd="2" destOrd="0" parTransId="{17C7B065-2B77-4DA2-83B5-8F067F6F5775}" sibTransId="{E96B7BC1-5692-4D12-B672-C67BF471B20D}"/>
    <dgm:cxn modelId="{8BE4185A-3A08-4DDE-9921-F334DEC738EC}" srcId="{C96B383A-DF4E-4A9B-A9F0-1A91A70C79B0}" destId="{52E487BB-951F-4381-B7B2-A60CAD4BC575}" srcOrd="4" destOrd="0" parTransId="{3170BD14-DFC2-40AE-AD16-74F86E8AEB2A}" sibTransId="{221649A8-B7CD-46A9-9145-858A23BDFBD0}"/>
    <dgm:cxn modelId="{338D5E20-066E-44B3-A558-AC00A2082D15}" srcId="{D9EBD76F-C9D1-47AD-AA13-E8533503F1EE}" destId="{790159E1-EF29-41C9-9C5D-4F8BB0BA12BC}" srcOrd="0" destOrd="0" parTransId="{B76FEAAE-1BFE-4B87-B17E-C0475F63E5F5}" sibTransId="{B9986BBD-233D-4F7A-8220-709906C7858C}"/>
    <dgm:cxn modelId="{B15F29D9-7406-42F6-9638-47E2D5780F68}" srcId="{C8986BB2-6C0F-4C9C-B7BC-7E773A07F6FF}" destId="{A9DEEC0D-27D2-4715-BD01-B6D0A32DE035}" srcOrd="0" destOrd="0" parTransId="{824B6E9C-4436-4141-B993-853B690D0381}" sibTransId="{C732CED9-686D-44D3-9844-916B0B46DB35}"/>
    <dgm:cxn modelId="{7FFFEB08-21D6-42CA-A352-D768299FDDEB}" srcId="{C96B383A-DF4E-4A9B-A9F0-1A91A70C79B0}" destId="{C8986BB2-6C0F-4C9C-B7BC-7E773A07F6FF}" srcOrd="3" destOrd="0" parTransId="{14A4CA9D-5347-411C-B233-F0225A767543}" sibTransId="{289A69F8-7F12-43DA-B99D-FDB13C1A51AD}"/>
    <dgm:cxn modelId="{ECF6B21F-5218-4C17-9F6D-B82C28DF0234}" type="presOf" srcId="{A902EB7C-8C33-445A-805D-890D8C783CA8}" destId="{CF4035E8-BD03-4B8C-8323-BA7A628F3903}" srcOrd="0" destOrd="0" presId="urn:microsoft.com/office/officeart/2009/3/layout/StepUpProcess"/>
    <dgm:cxn modelId="{501C5FE6-43C6-40E5-9FB0-4A2DBEC41115}" type="presOf" srcId="{FD8C8F85-F81F-4B8C-9ED4-39E5D6A11485}" destId="{B693E9DE-9020-4E7B-B482-00BE6CBC4B8B}" srcOrd="0" destOrd="1" presId="urn:microsoft.com/office/officeart/2009/3/layout/StepUpProcess"/>
    <dgm:cxn modelId="{F200A98D-2212-41D0-BA1D-FE171E43A06A}" type="presOf" srcId="{52E487BB-951F-4381-B7B2-A60CAD4BC575}" destId="{D13D3CE0-C496-4E0B-984A-3D23962C659C}" srcOrd="0" destOrd="0" presId="urn:microsoft.com/office/officeart/2009/3/layout/StepUpProcess"/>
    <dgm:cxn modelId="{31EF5F13-5638-4F35-8AC9-86D1586EF4E8}" srcId="{A902EB7C-8C33-445A-805D-890D8C783CA8}" destId="{C4785360-30ED-46F2-B73B-FACF0171190A}" srcOrd="0" destOrd="0" parTransId="{6C84FD01-4A17-450E-A28C-439FD367754B}" sibTransId="{1DCA9E27-122F-42F7-9FC2-66EAAD80B030}"/>
    <dgm:cxn modelId="{D3F9694A-A634-4DCF-8BA6-C3315F2B83AE}" type="presOf" srcId="{C8986BB2-6C0F-4C9C-B7BC-7E773A07F6FF}" destId="{D00A16D6-DD38-4C10-8F0D-DEBE5FCD3827}" srcOrd="0" destOrd="0" presId="urn:microsoft.com/office/officeart/2009/3/layout/StepUpProcess"/>
    <dgm:cxn modelId="{DE5394FA-550F-4D26-AD05-DE73C372D2F4}" srcId="{1DBC98DB-408D-430D-A187-EB22E710BE81}" destId="{FD8C8F85-F81F-4B8C-9ED4-39E5D6A11485}" srcOrd="0" destOrd="0" parTransId="{8E87C5ED-53CD-4F10-8FAF-1C836AC5ECB6}" sibTransId="{A7684CD4-5EBE-4B2D-8B97-7ED3C026A6E0}"/>
    <dgm:cxn modelId="{954BBCFA-C647-4BF5-88CB-C53932FA4B02}" type="presOf" srcId="{C4785360-30ED-46F2-B73B-FACF0171190A}" destId="{CF4035E8-BD03-4B8C-8323-BA7A628F3903}" srcOrd="0" destOrd="1" presId="urn:microsoft.com/office/officeart/2009/3/layout/StepUpProcess"/>
    <dgm:cxn modelId="{565CD430-4A4B-4DBB-A5C2-3A4E1634EE44}" type="presOf" srcId="{790159E1-EF29-41C9-9C5D-4F8BB0BA12BC}" destId="{1605123C-C0FB-48D2-BCB2-9CD6FD471BFD}" srcOrd="0" destOrd="1" presId="urn:microsoft.com/office/officeart/2009/3/layout/StepUpProcess"/>
    <dgm:cxn modelId="{624F3C8D-E96E-4DB2-8072-B3423BCAFC44}" type="presOf" srcId="{D9EBD76F-C9D1-47AD-AA13-E8533503F1EE}" destId="{1605123C-C0FB-48D2-BCB2-9CD6FD471BFD}" srcOrd="0" destOrd="0" presId="urn:microsoft.com/office/officeart/2009/3/layout/StepUpProcess"/>
    <dgm:cxn modelId="{7753E935-E154-43BF-9BB0-F0D2B3530DC4}" srcId="{C96B383A-DF4E-4A9B-A9F0-1A91A70C79B0}" destId="{A902EB7C-8C33-445A-805D-890D8C783CA8}" srcOrd="1" destOrd="0" parTransId="{1403C483-899A-444A-A75F-779B569FADFE}" sibTransId="{3E69F809-BDFD-41E3-B8DB-D5B0871DF370}"/>
    <dgm:cxn modelId="{839FC298-D98C-45BA-9672-E1619D94CB09}" type="presOf" srcId="{1DBC98DB-408D-430D-A187-EB22E710BE81}" destId="{B693E9DE-9020-4E7B-B482-00BE6CBC4B8B}" srcOrd="0" destOrd="0" presId="urn:microsoft.com/office/officeart/2009/3/layout/StepUpProcess"/>
    <dgm:cxn modelId="{413753FC-DFCC-4EF3-89D0-225299BA2AB4}" type="presOf" srcId="{428F575D-57C7-4CBA-8E8F-227010CE25AF}" destId="{D13D3CE0-C496-4E0B-984A-3D23962C659C}" srcOrd="0" destOrd="1" presId="urn:microsoft.com/office/officeart/2009/3/layout/StepUpProcess"/>
    <dgm:cxn modelId="{BD013C93-DD3C-49E5-9141-B37E71880C6D}" type="presParOf" srcId="{A04A73FF-21EC-41E4-8B6F-B84B6C6F7AF5}" destId="{39502B47-A44D-4D52-B156-462A6370891A}" srcOrd="0" destOrd="0" presId="urn:microsoft.com/office/officeart/2009/3/layout/StepUpProcess"/>
    <dgm:cxn modelId="{7FBED3FD-7026-42E7-994C-EC6F435E1EB2}" type="presParOf" srcId="{39502B47-A44D-4D52-B156-462A6370891A}" destId="{860D5EDC-FECB-4B2D-A0F8-F9A41A14E261}" srcOrd="0" destOrd="0" presId="urn:microsoft.com/office/officeart/2009/3/layout/StepUpProcess"/>
    <dgm:cxn modelId="{392E1113-6535-47F8-BB70-383F32E6D793}" type="presParOf" srcId="{39502B47-A44D-4D52-B156-462A6370891A}" destId="{B693E9DE-9020-4E7B-B482-00BE6CBC4B8B}" srcOrd="1" destOrd="0" presId="urn:microsoft.com/office/officeart/2009/3/layout/StepUpProcess"/>
    <dgm:cxn modelId="{68C763D2-AF62-45CA-8A18-4B8F22D521D8}" type="presParOf" srcId="{39502B47-A44D-4D52-B156-462A6370891A}" destId="{85CCB94D-081B-43EB-A345-A94605F4907B}" srcOrd="2" destOrd="0" presId="urn:microsoft.com/office/officeart/2009/3/layout/StepUpProcess"/>
    <dgm:cxn modelId="{95F39B39-E8DA-4AB4-8B08-FAD289E1514E}" type="presParOf" srcId="{A04A73FF-21EC-41E4-8B6F-B84B6C6F7AF5}" destId="{89BED26E-9224-4BA3-8B98-C22FF34775B6}" srcOrd="1" destOrd="0" presId="urn:microsoft.com/office/officeart/2009/3/layout/StepUpProcess"/>
    <dgm:cxn modelId="{9F7039B7-C7FD-4141-91EC-6B253FBAFF2E}" type="presParOf" srcId="{89BED26E-9224-4BA3-8B98-C22FF34775B6}" destId="{D40E1BCD-0A53-46BD-B74D-D52F8AD5B459}" srcOrd="0" destOrd="0" presId="urn:microsoft.com/office/officeart/2009/3/layout/StepUpProcess"/>
    <dgm:cxn modelId="{AC436B56-AB3B-4B9C-A87C-900970843F20}" type="presParOf" srcId="{A04A73FF-21EC-41E4-8B6F-B84B6C6F7AF5}" destId="{B05B3CD4-1B8F-4C18-AB65-E4D43DA519F9}" srcOrd="2" destOrd="0" presId="urn:microsoft.com/office/officeart/2009/3/layout/StepUpProcess"/>
    <dgm:cxn modelId="{BA974B2B-A82C-4000-BB73-4CFA31405A65}" type="presParOf" srcId="{B05B3CD4-1B8F-4C18-AB65-E4D43DA519F9}" destId="{758DF9C6-3BD6-424D-9A8B-0631C795ACFB}" srcOrd="0" destOrd="0" presId="urn:microsoft.com/office/officeart/2009/3/layout/StepUpProcess"/>
    <dgm:cxn modelId="{173EE5BD-63D2-4779-9AB2-7AF2160A870E}" type="presParOf" srcId="{B05B3CD4-1B8F-4C18-AB65-E4D43DA519F9}" destId="{CF4035E8-BD03-4B8C-8323-BA7A628F3903}" srcOrd="1" destOrd="0" presId="urn:microsoft.com/office/officeart/2009/3/layout/StepUpProcess"/>
    <dgm:cxn modelId="{1DB1A022-3DF0-401E-B80A-FD00E1B12CA1}" type="presParOf" srcId="{B05B3CD4-1B8F-4C18-AB65-E4D43DA519F9}" destId="{C7E92E75-28A1-43D8-91A7-52CBC9D91FB1}" srcOrd="2" destOrd="0" presId="urn:microsoft.com/office/officeart/2009/3/layout/StepUpProcess"/>
    <dgm:cxn modelId="{971FFD11-7260-42BF-AE55-67A5CAAAFCC4}" type="presParOf" srcId="{A04A73FF-21EC-41E4-8B6F-B84B6C6F7AF5}" destId="{6C94E5C9-5C3A-4D28-A0B5-3A514D6FB718}" srcOrd="3" destOrd="0" presId="urn:microsoft.com/office/officeart/2009/3/layout/StepUpProcess"/>
    <dgm:cxn modelId="{DB899213-94B5-4352-80E1-65AD9F0B11D9}" type="presParOf" srcId="{6C94E5C9-5C3A-4D28-A0B5-3A514D6FB718}" destId="{6698370B-65D6-4A55-9AA3-5FED9F35597E}" srcOrd="0" destOrd="0" presId="urn:microsoft.com/office/officeart/2009/3/layout/StepUpProcess"/>
    <dgm:cxn modelId="{459B2101-E76B-43D5-8099-E4EA4C34A9EE}" type="presParOf" srcId="{A04A73FF-21EC-41E4-8B6F-B84B6C6F7AF5}" destId="{96B60629-1473-4969-A1FA-0E2BB5B8556E}" srcOrd="4" destOrd="0" presId="urn:microsoft.com/office/officeart/2009/3/layout/StepUpProcess"/>
    <dgm:cxn modelId="{3C551D0C-0708-4B83-B9FC-81D7E3920386}" type="presParOf" srcId="{96B60629-1473-4969-A1FA-0E2BB5B8556E}" destId="{CDAA190B-81BA-4C9D-8AE2-89D0678A5000}" srcOrd="0" destOrd="0" presId="urn:microsoft.com/office/officeart/2009/3/layout/StepUpProcess"/>
    <dgm:cxn modelId="{BE7A7B53-C306-4C49-AFC7-C84CDC1A2BA2}" type="presParOf" srcId="{96B60629-1473-4969-A1FA-0E2BB5B8556E}" destId="{1605123C-C0FB-48D2-BCB2-9CD6FD471BFD}" srcOrd="1" destOrd="0" presId="urn:microsoft.com/office/officeart/2009/3/layout/StepUpProcess"/>
    <dgm:cxn modelId="{B946F49C-AC69-4924-B8BA-FBE94BD5AF17}" type="presParOf" srcId="{96B60629-1473-4969-A1FA-0E2BB5B8556E}" destId="{4D43626C-7F59-4B1B-93EB-53E3A2AAA33B}" srcOrd="2" destOrd="0" presId="urn:microsoft.com/office/officeart/2009/3/layout/StepUpProcess"/>
    <dgm:cxn modelId="{A89C81DF-02BF-4C9F-A4C4-B761552DDB30}" type="presParOf" srcId="{A04A73FF-21EC-41E4-8B6F-B84B6C6F7AF5}" destId="{A5A9BA31-8E51-4731-AADB-685E78B323FB}" srcOrd="5" destOrd="0" presId="urn:microsoft.com/office/officeart/2009/3/layout/StepUpProcess"/>
    <dgm:cxn modelId="{F63BA769-222A-4107-9039-05EDEB9068CB}" type="presParOf" srcId="{A5A9BA31-8E51-4731-AADB-685E78B323FB}" destId="{B52D7B23-38EB-49FF-B284-D9FB6DE4034F}" srcOrd="0" destOrd="0" presId="urn:microsoft.com/office/officeart/2009/3/layout/StepUpProcess"/>
    <dgm:cxn modelId="{D86E855B-9F48-4EAB-B1BF-31631A264CD0}" type="presParOf" srcId="{A04A73FF-21EC-41E4-8B6F-B84B6C6F7AF5}" destId="{273364C0-459F-42B4-8EDF-E92DD3DD674A}" srcOrd="6" destOrd="0" presId="urn:microsoft.com/office/officeart/2009/3/layout/StepUpProcess"/>
    <dgm:cxn modelId="{E51DF2BB-5202-4349-9038-4ADF05500843}" type="presParOf" srcId="{273364C0-459F-42B4-8EDF-E92DD3DD674A}" destId="{5A687596-8EB8-45C9-81A1-6A1098F17BC4}" srcOrd="0" destOrd="0" presId="urn:microsoft.com/office/officeart/2009/3/layout/StepUpProcess"/>
    <dgm:cxn modelId="{9370B1AB-5FAD-4776-B8D2-600870C755BF}" type="presParOf" srcId="{273364C0-459F-42B4-8EDF-E92DD3DD674A}" destId="{D00A16D6-DD38-4C10-8F0D-DEBE5FCD3827}" srcOrd="1" destOrd="0" presId="urn:microsoft.com/office/officeart/2009/3/layout/StepUpProcess"/>
    <dgm:cxn modelId="{5C2DCECC-F9D2-447C-A1DD-CAFBD46F9FA2}" type="presParOf" srcId="{273364C0-459F-42B4-8EDF-E92DD3DD674A}" destId="{5B08DEF5-DF35-45B5-AB94-E92D4DAC1573}" srcOrd="2" destOrd="0" presId="urn:microsoft.com/office/officeart/2009/3/layout/StepUpProcess"/>
    <dgm:cxn modelId="{BFC113AB-265A-4111-BAD9-1732E0994974}" type="presParOf" srcId="{A04A73FF-21EC-41E4-8B6F-B84B6C6F7AF5}" destId="{28B6FA64-C9C6-4179-B712-6FC26F5500F9}" srcOrd="7" destOrd="0" presId="urn:microsoft.com/office/officeart/2009/3/layout/StepUpProcess"/>
    <dgm:cxn modelId="{CCE3C978-337F-435B-A2F1-DEBE2320C96F}" type="presParOf" srcId="{28B6FA64-C9C6-4179-B712-6FC26F5500F9}" destId="{84F60E2B-E5F7-489F-9AA6-5CC81EE8F634}" srcOrd="0" destOrd="0" presId="urn:microsoft.com/office/officeart/2009/3/layout/StepUpProcess"/>
    <dgm:cxn modelId="{CC7DD2C2-ED46-4A5A-88EA-1DC3376E7C0A}" type="presParOf" srcId="{A04A73FF-21EC-41E4-8B6F-B84B6C6F7AF5}" destId="{7259684F-5E6C-4ABB-9A76-7676ABE961C4}" srcOrd="8" destOrd="0" presId="urn:microsoft.com/office/officeart/2009/3/layout/StepUpProcess"/>
    <dgm:cxn modelId="{8A71E874-9EAD-494D-96DC-DC41C1282427}" type="presParOf" srcId="{7259684F-5E6C-4ABB-9A76-7676ABE961C4}" destId="{9E9CFD21-EDEE-409E-A032-25ED40127814}" srcOrd="0" destOrd="0" presId="urn:microsoft.com/office/officeart/2009/3/layout/StepUpProcess"/>
    <dgm:cxn modelId="{E7BD7D6E-AEE8-4A60-9CC6-D4ED83506D65}" type="presParOf" srcId="{7259684F-5E6C-4ABB-9A76-7676ABE961C4}" destId="{D13D3CE0-C496-4E0B-984A-3D23962C659C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7AC8F3-884A-4532-A733-3D843A3BCEB0}" type="doc">
      <dgm:prSet loTypeId="urn:microsoft.com/office/officeart/2005/8/layout/hList3" loCatId="list" qsTypeId="urn:microsoft.com/office/officeart/2005/8/quickstyle/simple1" qsCatId="simple" csTypeId="urn:microsoft.com/office/officeart/2005/8/colors/accent4_1" csCatId="accent4" phldr="1"/>
      <dgm:spPr/>
      <dgm:t>
        <a:bodyPr/>
        <a:lstStyle/>
        <a:p>
          <a:endParaRPr lang="es-MX"/>
        </a:p>
      </dgm:t>
    </dgm:pt>
    <dgm:pt modelId="{594D4EC6-06F3-4F40-8A10-92FA08B6F735}">
      <dgm:prSet phldrT="[Texto]" custT="1"/>
      <dgm:spPr/>
      <dgm:t>
        <a:bodyPr/>
        <a:lstStyle/>
        <a:p>
          <a:endParaRPr lang="es-MX" sz="3600" dirty="0">
            <a:solidFill>
              <a:srgbClr val="341A46"/>
            </a:solidFill>
          </a:endParaRPr>
        </a:p>
      </dgm:t>
    </dgm:pt>
    <dgm:pt modelId="{D32B0A79-1505-4F8F-8EA2-08AF6CDAB9CF}" type="parTrans" cxnId="{748C67AE-DB0C-43C4-8732-AA6146525362}">
      <dgm:prSet/>
      <dgm:spPr/>
      <dgm:t>
        <a:bodyPr/>
        <a:lstStyle/>
        <a:p>
          <a:endParaRPr lang="es-MX"/>
        </a:p>
      </dgm:t>
    </dgm:pt>
    <dgm:pt modelId="{AD3443F5-58DC-4D0D-A5D5-0C308420C253}" type="sibTrans" cxnId="{748C67AE-DB0C-43C4-8732-AA6146525362}">
      <dgm:prSet/>
      <dgm:spPr/>
      <dgm:t>
        <a:bodyPr/>
        <a:lstStyle/>
        <a:p>
          <a:endParaRPr lang="es-MX"/>
        </a:p>
      </dgm:t>
    </dgm:pt>
    <dgm:pt modelId="{B1577527-C0B3-46C4-8AF2-E5DD43E639D3}">
      <dgm:prSet phldrT="[Texto]"/>
      <dgm:spPr/>
      <dgm:t>
        <a:bodyPr/>
        <a:lstStyle/>
        <a:p>
          <a:r>
            <a:rPr lang="es-MX" dirty="0" smtClean="0"/>
            <a:t>De orden público y de observancia general en toda la República</a:t>
          </a:r>
          <a:endParaRPr lang="es-MX" dirty="0"/>
        </a:p>
      </dgm:t>
    </dgm:pt>
    <dgm:pt modelId="{0AAA0E2B-7B3A-4298-BBAA-80D6EDCB4C44}" type="parTrans" cxnId="{9CEFEB36-0D91-4F2C-B7ED-B33C08701E9B}">
      <dgm:prSet/>
      <dgm:spPr/>
      <dgm:t>
        <a:bodyPr/>
        <a:lstStyle/>
        <a:p>
          <a:endParaRPr lang="es-MX"/>
        </a:p>
      </dgm:t>
    </dgm:pt>
    <dgm:pt modelId="{C715039D-88D6-4F7B-AA7D-D9AFB2971372}" type="sibTrans" cxnId="{9CEFEB36-0D91-4F2C-B7ED-B33C08701E9B}">
      <dgm:prSet/>
      <dgm:spPr/>
      <dgm:t>
        <a:bodyPr/>
        <a:lstStyle/>
        <a:p>
          <a:endParaRPr lang="es-MX"/>
        </a:p>
      </dgm:t>
    </dgm:pt>
    <dgm:pt modelId="{601BE264-D046-421D-B11B-DF32743E57B9}">
      <dgm:prSet phldrT="[Texto]"/>
      <dgm:spPr/>
      <dgm:t>
        <a:bodyPr/>
        <a:lstStyle/>
        <a:p>
          <a:r>
            <a:rPr lang="es-MX" dirty="0" smtClean="0"/>
            <a:t>Reglamentaria del artículo 6o. de la CPEUM, en materia de transparencia y acceso a la información.</a:t>
          </a:r>
          <a:endParaRPr lang="es-MX" dirty="0"/>
        </a:p>
      </dgm:t>
    </dgm:pt>
    <dgm:pt modelId="{45AABDC3-1B0E-4B26-8480-5B1F52785C0A}" type="parTrans" cxnId="{09BA6F3E-543D-4B6B-87D8-D28D603DE1AF}">
      <dgm:prSet/>
      <dgm:spPr/>
      <dgm:t>
        <a:bodyPr/>
        <a:lstStyle/>
        <a:p>
          <a:endParaRPr lang="es-MX"/>
        </a:p>
      </dgm:t>
    </dgm:pt>
    <dgm:pt modelId="{0AD9DDB5-4067-4E6D-9953-B47AC6570B8E}" type="sibTrans" cxnId="{09BA6F3E-543D-4B6B-87D8-D28D603DE1AF}">
      <dgm:prSet/>
      <dgm:spPr/>
      <dgm:t>
        <a:bodyPr/>
        <a:lstStyle/>
        <a:p>
          <a:endParaRPr lang="es-MX"/>
        </a:p>
      </dgm:t>
    </dgm:pt>
    <dgm:pt modelId="{3458BE00-41B9-4707-9A8D-9821E6F897B3}">
      <dgm:prSet phldrT="[Texto]"/>
      <dgm:spPr/>
      <dgm:t>
        <a:bodyPr/>
        <a:lstStyle/>
        <a:p>
          <a:r>
            <a:rPr lang="es-MX" dirty="0" smtClean="0"/>
            <a:t>Establecer los </a:t>
          </a:r>
          <a:r>
            <a:rPr lang="es-MX" b="1" dirty="0" smtClean="0"/>
            <a:t>principios, bases generales y procedimientos para garantizar el derecho de acceso a la información </a:t>
          </a:r>
          <a:r>
            <a:rPr lang="es-MX" dirty="0" smtClean="0"/>
            <a:t>en posesión de cualquier autoridad, entidad, órgano y organismo de los poderes Legislativo, Ejecutivo y Judicial, órganos autónomos, partidos políticos, fideicomisos y fondos públicos, así como de cualquier persona física, moral o sindicato que reciba y ejerza recursos públicos o realice actos de autoridad de la Federación, las Entidades Federativas y los municipios</a:t>
          </a:r>
          <a:endParaRPr lang="es-MX" dirty="0"/>
        </a:p>
      </dgm:t>
    </dgm:pt>
    <dgm:pt modelId="{3D2AAD31-85F1-49C2-BE9D-99E2482F65D9}" type="parTrans" cxnId="{6778E2FB-0114-4AEB-9C24-1F005E79D520}">
      <dgm:prSet/>
      <dgm:spPr/>
      <dgm:t>
        <a:bodyPr/>
        <a:lstStyle/>
        <a:p>
          <a:endParaRPr lang="es-MX"/>
        </a:p>
      </dgm:t>
    </dgm:pt>
    <dgm:pt modelId="{52D8651F-8D01-4E96-935E-5DB0D808BC6F}" type="sibTrans" cxnId="{6778E2FB-0114-4AEB-9C24-1F005E79D520}">
      <dgm:prSet/>
      <dgm:spPr/>
      <dgm:t>
        <a:bodyPr/>
        <a:lstStyle/>
        <a:p>
          <a:endParaRPr lang="es-MX"/>
        </a:p>
      </dgm:t>
    </dgm:pt>
    <dgm:pt modelId="{91851CEC-CD56-4257-88BA-0C08EA87355D}" type="pres">
      <dgm:prSet presAssocID="{877AC8F3-884A-4532-A733-3D843A3BCEB0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4423E400-AC68-4531-80E9-407A6D933153}" type="pres">
      <dgm:prSet presAssocID="{594D4EC6-06F3-4F40-8A10-92FA08B6F735}" presName="roof" presStyleLbl="dkBgShp" presStyleIdx="0" presStyleCnt="2"/>
      <dgm:spPr/>
      <dgm:t>
        <a:bodyPr/>
        <a:lstStyle/>
        <a:p>
          <a:endParaRPr lang="es-MX"/>
        </a:p>
      </dgm:t>
    </dgm:pt>
    <dgm:pt modelId="{20D987EC-4403-4390-9F10-7B2BB8583787}" type="pres">
      <dgm:prSet presAssocID="{594D4EC6-06F3-4F40-8A10-92FA08B6F735}" presName="pillars" presStyleCnt="0"/>
      <dgm:spPr/>
      <dgm:t>
        <a:bodyPr/>
        <a:lstStyle/>
        <a:p>
          <a:endParaRPr lang="es-MX"/>
        </a:p>
      </dgm:t>
    </dgm:pt>
    <dgm:pt modelId="{EA214B6B-E9D3-4797-AF7C-5C748EC5FEC9}" type="pres">
      <dgm:prSet presAssocID="{594D4EC6-06F3-4F40-8A10-92FA08B6F735}" presName="pillar1" presStyleLbl="node1" presStyleIdx="0" presStyleCnt="3" custScaleX="4134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002FAEE-B21E-46BB-B487-632C895F5DD1}" type="pres">
      <dgm:prSet presAssocID="{601BE264-D046-421D-B11B-DF32743E57B9}" presName="pillarX" presStyleLbl="node1" presStyleIdx="1" presStyleCnt="3" custScaleX="46184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4BB7F42-4E8F-40F8-B358-58FD3744147C}" type="pres">
      <dgm:prSet presAssocID="{3458BE00-41B9-4707-9A8D-9821E6F897B3}" presName="pillar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198DF96-352B-48C6-A4F2-682596C90CFC}" type="pres">
      <dgm:prSet presAssocID="{594D4EC6-06F3-4F40-8A10-92FA08B6F735}" presName="base" presStyleLbl="dkBgShp" presStyleIdx="1" presStyleCnt="2"/>
      <dgm:spPr/>
      <dgm:t>
        <a:bodyPr/>
        <a:lstStyle/>
        <a:p>
          <a:endParaRPr lang="es-MX"/>
        </a:p>
      </dgm:t>
    </dgm:pt>
  </dgm:ptLst>
  <dgm:cxnLst>
    <dgm:cxn modelId="{CC3AB481-8BED-456D-A319-842C404635F7}" type="presOf" srcId="{594D4EC6-06F3-4F40-8A10-92FA08B6F735}" destId="{4423E400-AC68-4531-80E9-407A6D933153}" srcOrd="0" destOrd="0" presId="urn:microsoft.com/office/officeart/2005/8/layout/hList3"/>
    <dgm:cxn modelId="{6778E2FB-0114-4AEB-9C24-1F005E79D520}" srcId="{594D4EC6-06F3-4F40-8A10-92FA08B6F735}" destId="{3458BE00-41B9-4707-9A8D-9821E6F897B3}" srcOrd="2" destOrd="0" parTransId="{3D2AAD31-85F1-49C2-BE9D-99E2482F65D9}" sibTransId="{52D8651F-8D01-4E96-935E-5DB0D808BC6F}"/>
    <dgm:cxn modelId="{1C61BA0A-4EAD-41B5-9F56-157CB2597ABD}" type="presOf" srcId="{B1577527-C0B3-46C4-8AF2-E5DD43E639D3}" destId="{EA214B6B-E9D3-4797-AF7C-5C748EC5FEC9}" srcOrd="0" destOrd="0" presId="urn:microsoft.com/office/officeart/2005/8/layout/hList3"/>
    <dgm:cxn modelId="{45DEFA64-D00E-4FD3-94DE-B7B7A8E461F0}" type="presOf" srcId="{3458BE00-41B9-4707-9A8D-9821E6F897B3}" destId="{A4BB7F42-4E8F-40F8-B358-58FD3744147C}" srcOrd="0" destOrd="0" presId="urn:microsoft.com/office/officeart/2005/8/layout/hList3"/>
    <dgm:cxn modelId="{6DCB6DAE-025D-4418-A5B0-22CE5299D19A}" type="presOf" srcId="{877AC8F3-884A-4532-A733-3D843A3BCEB0}" destId="{91851CEC-CD56-4257-88BA-0C08EA87355D}" srcOrd="0" destOrd="0" presId="urn:microsoft.com/office/officeart/2005/8/layout/hList3"/>
    <dgm:cxn modelId="{09BA6F3E-543D-4B6B-87D8-D28D603DE1AF}" srcId="{594D4EC6-06F3-4F40-8A10-92FA08B6F735}" destId="{601BE264-D046-421D-B11B-DF32743E57B9}" srcOrd="1" destOrd="0" parTransId="{45AABDC3-1B0E-4B26-8480-5B1F52785C0A}" sibTransId="{0AD9DDB5-4067-4E6D-9953-B47AC6570B8E}"/>
    <dgm:cxn modelId="{EDB65CF1-DFC8-4C01-9181-9483F240E795}" type="presOf" srcId="{601BE264-D046-421D-B11B-DF32743E57B9}" destId="{D002FAEE-B21E-46BB-B487-632C895F5DD1}" srcOrd="0" destOrd="0" presId="urn:microsoft.com/office/officeart/2005/8/layout/hList3"/>
    <dgm:cxn modelId="{748C67AE-DB0C-43C4-8732-AA6146525362}" srcId="{877AC8F3-884A-4532-A733-3D843A3BCEB0}" destId="{594D4EC6-06F3-4F40-8A10-92FA08B6F735}" srcOrd="0" destOrd="0" parTransId="{D32B0A79-1505-4F8F-8EA2-08AF6CDAB9CF}" sibTransId="{AD3443F5-58DC-4D0D-A5D5-0C308420C253}"/>
    <dgm:cxn modelId="{9CEFEB36-0D91-4F2C-B7ED-B33C08701E9B}" srcId="{594D4EC6-06F3-4F40-8A10-92FA08B6F735}" destId="{B1577527-C0B3-46C4-8AF2-E5DD43E639D3}" srcOrd="0" destOrd="0" parTransId="{0AAA0E2B-7B3A-4298-BBAA-80D6EDCB4C44}" sibTransId="{C715039D-88D6-4F7B-AA7D-D9AFB2971372}"/>
    <dgm:cxn modelId="{3C4A85BF-454F-4599-A5E3-E22450C86667}" type="presParOf" srcId="{91851CEC-CD56-4257-88BA-0C08EA87355D}" destId="{4423E400-AC68-4531-80E9-407A6D933153}" srcOrd="0" destOrd="0" presId="urn:microsoft.com/office/officeart/2005/8/layout/hList3"/>
    <dgm:cxn modelId="{24C3F35D-C4CC-4789-B746-6033BA041A9F}" type="presParOf" srcId="{91851CEC-CD56-4257-88BA-0C08EA87355D}" destId="{20D987EC-4403-4390-9F10-7B2BB8583787}" srcOrd="1" destOrd="0" presId="urn:microsoft.com/office/officeart/2005/8/layout/hList3"/>
    <dgm:cxn modelId="{E8374CD8-F8E0-463F-992E-5B94F43ED3F9}" type="presParOf" srcId="{20D987EC-4403-4390-9F10-7B2BB8583787}" destId="{EA214B6B-E9D3-4797-AF7C-5C748EC5FEC9}" srcOrd="0" destOrd="0" presId="urn:microsoft.com/office/officeart/2005/8/layout/hList3"/>
    <dgm:cxn modelId="{274974C2-81BC-4E50-8F16-60943D523F75}" type="presParOf" srcId="{20D987EC-4403-4390-9F10-7B2BB8583787}" destId="{D002FAEE-B21E-46BB-B487-632C895F5DD1}" srcOrd="1" destOrd="0" presId="urn:microsoft.com/office/officeart/2005/8/layout/hList3"/>
    <dgm:cxn modelId="{66C2193C-0EFD-4B0E-8B45-2B293819150F}" type="presParOf" srcId="{20D987EC-4403-4390-9F10-7B2BB8583787}" destId="{A4BB7F42-4E8F-40F8-B358-58FD3744147C}" srcOrd="2" destOrd="0" presId="urn:microsoft.com/office/officeart/2005/8/layout/hList3"/>
    <dgm:cxn modelId="{332B58F9-AD6F-48DE-B6E9-10AE261A65D1}" type="presParOf" srcId="{91851CEC-CD56-4257-88BA-0C08EA87355D}" destId="{E198DF96-352B-48C6-A4F2-682596C90CF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AD0B7E-B7BE-4C22-B52E-65FBC3F2307F}" type="doc">
      <dgm:prSet loTypeId="urn:microsoft.com/office/officeart/2005/8/layout/matrix1" loCatId="matrix" qsTypeId="urn:microsoft.com/office/officeart/2005/8/quickstyle/simple1" qsCatId="simple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076FC42E-660B-4EAF-B315-87E2506B9196}">
      <dgm:prSet phldrT="[Texto]" custT="1"/>
      <dgm:spPr>
        <a:xfrm>
          <a:off x="2133599" y="1523999"/>
          <a:ext cx="1828800" cy="1015999"/>
        </a:xfrm>
        <a:solidFill>
          <a:srgbClr val="6C557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MX" sz="2000" dirty="0" smtClean="0">
              <a:solidFill>
                <a:schemeClr val="bg1">
                  <a:lumMod val="85000"/>
                </a:schemeClr>
              </a:solidFill>
              <a:latin typeface="Calibri"/>
              <a:ea typeface="+mn-ea"/>
              <a:cs typeface="+mn-cs"/>
            </a:rPr>
            <a:t>Plazos</a:t>
          </a:r>
          <a:r>
            <a:rPr lang="es-MX" sz="17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endParaRPr lang="es-MX" sz="17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A33D13E7-8666-4BCD-B3B3-C128F3CAB77E}" type="parTrans" cxnId="{86A266E9-8A9F-4D8E-AC74-47FA207F7CD2}">
      <dgm:prSet/>
      <dgm:spPr/>
      <dgm:t>
        <a:bodyPr/>
        <a:lstStyle/>
        <a:p>
          <a:endParaRPr lang="es-MX"/>
        </a:p>
      </dgm:t>
    </dgm:pt>
    <dgm:pt modelId="{6248A5E3-3453-4843-9674-DAEDD9F34BE8}" type="sibTrans" cxnId="{86A266E9-8A9F-4D8E-AC74-47FA207F7CD2}">
      <dgm:prSet/>
      <dgm:spPr/>
      <dgm:t>
        <a:bodyPr/>
        <a:lstStyle/>
        <a:p>
          <a:endParaRPr lang="es-MX"/>
        </a:p>
      </dgm:t>
    </dgm:pt>
    <dgm:pt modelId="{224344BF-9492-456A-8BD5-4BB015CA734A}">
      <dgm:prSet phldrT="[Texto]" custT="1"/>
      <dgm:spPr>
        <a:xfrm rot="16200000">
          <a:off x="508000" y="-508000"/>
          <a:ext cx="2031999" cy="3048000"/>
        </a:xfrm>
        <a:solidFill>
          <a:schemeClr val="accent2">
            <a:alpha val="9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MX" sz="1800" b="1" dirty="0" smtClean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+mn-ea"/>
              <a:cs typeface="+mn-cs"/>
            </a:rPr>
            <a:t>Respuesta</a:t>
          </a:r>
          <a:r>
            <a:rPr lang="es-MX" sz="1800" b="1" dirty="0" smtClean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</a:t>
          </a:r>
        </a:p>
        <a:p>
          <a:r>
            <a:rPr lang="es-MX" sz="18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20 días hábiles (+ 10)</a:t>
          </a:r>
          <a:endParaRPr lang="es-MX" sz="1800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gm:t>
    </dgm:pt>
    <dgm:pt modelId="{862A4267-49B4-4DA3-B5E7-24FC5CFB16A2}" type="parTrans" cxnId="{A1C656A1-FDAB-4576-9B18-E63B294EE20A}">
      <dgm:prSet/>
      <dgm:spPr/>
      <dgm:t>
        <a:bodyPr/>
        <a:lstStyle/>
        <a:p>
          <a:endParaRPr lang="es-MX"/>
        </a:p>
      </dgm:t>
    </dgm:pt>
    <dgm:pt modelId="{79B498A6-76A9-4D28-AA43-9A546DA02A7A}" type="sibTrans" cxnId="{A1C656A1-FDAB-4576-9B18-E63B294EE20A}">
      <dgm:prSet/>
      <dgm:spPr/>
      <dgm:t>
        <a:bodyPr/>
        <a:lstStyle/>
        <a:p>
          <a:endParaRPr lang="es-MX"/>
        </a:p>
      </dgm:t>
    </dgm:pt>
    <dgm:pt modelId="{DB89FF91-17EE-4BAD-9413-53B7DC48FB64}">
      <dgm:prSet phldrT="[Texto]"/>
      <dgm:spPr>
        <a:xfrm>
          <a:off x="3048000" y="0"/>
          <a:ext cx="3048000" cy="2031999"/>
        </a:xfr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MX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Requerimiento de Información Adicional  </a:t>
          </a:r>
          <a:r>
            <a:rPr lang="es-MX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(5 días y se interrumpe el plazo, solicitante tiene 10 días para el desahogo) </a:t>
          </a:r>
          <a:endParaRPr lang="es-MX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gm:t>
    </dgm:pt>
    <dgm:pt modelId="{EDF0EFAC-1BF1-4508-AEF4-D2D9DEAEDD67}" type="parTrans" cxnId="{D0CEEF6B-7531-43D7-9F3D-5B650FCCF1D4}">
      <dgm:prSet/>
      <dgm:spPr/>
      <dgm:t>
        <a:bodyPr/>
        <a:lstStyle/>
        <a:p>
          <a:endParaRPr lang="es-MX"/>
        </a:p>
      </dgm:t>
    </dgm:pt>
    <dgm:pt modelId="{A7C8E8AC-1636-462F-BEE3-E850FD96CFFF}" type="sibTrans" cxnId="{D0CEEF6B-7531-43D7-9F3D-5B650FCCF1D4}">
      <dgm:prSet/>
      <dgm:spPr/>
      <dgm:t>
        <a:bodyPr/>
        <a:lstStyle/>
        <a:p>
          <a:endParaRPr lang="es-MX"/>
        </a:p>
      </dgm:t>
    </dgm:pt>
    <dgm:pt modelId="{9B51D871-B71C-42CE-9532-DB16D48EF04D}">
      <dgm:prSet phldrT="[Texto]"/>
      <dgm:spPr>
        <a:xfrm rot="10800000">
          <a:off x="0" y="2031999"/>
          <a:ext cx="3048000" cy="2031999"/>
        </a:xfrm>
        <a:solidFill>
          <a:srgbClr val="FFFF66">
            <a:alpha val="63333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MX" b="1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No competencia </a:t>
          </a:r>
          <a:r>
            <a:rPr lang="es-MX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(3 días)</a:t>
          </a:r>
          <a:endParaRPr lang="es-MX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gm:t>
    </dgm:pt>
    <dgm:pt modelId="{940D5509-5704-48F4-95C1-6CE5E9BD5C69}" type="parTrans" cxnId="{B5763C4C-1C02-44E2-B595-052C4D07E59D}">
      <dgm:prSet/>
      <dgm:spPr/>
      <dgm:t>
        <a:bodyPr/>
        <a:lstStyle/>
        <a:p>
          <a:endParaRPr lang="es-MX"/>
        </a:p>
      </dgm:t>
    </dgm:pt>
    <dgm:pt modelId="{4A8D2FC8-7DF8-41EF-B24F-374923D555B4}" type="sibTrans" cxnId="{B5763C4C-1C02-44E2-B595-052C4D07E59D}">
      <dgm:prSet/>
      <dgm:spPr/>
      <dgm:t>
        <a:bodyPr/>
        <a:lstStyle/>
        <a:p>
          <a:endParaRPr lang="es-MX"/>
        </a:p>
      </dgm:t>
    </dgm:pt>
    <dgm:pt modelId="{AD9930F6-27F4-4ECD-B71E-F6C44AA53D82}">
      <dgm:prSet phldrT="[Texto]"/>
      <dgm:spPr>
        <a:xfrm rot="5400000">
          <a:off x="3556000" y="1523999"/>
          <a:ext cx="2031999" cy="3048000"/>
        </a:xfrm>
        <a:solidFill>
          <a:srgbClr val="8D89A4">
            <a:alpha val="90000"/>
            <a:hueOff val="0"/>
            <a:satOff val="0"/>
            <a:lumOff val="0"/>
            <a:alphaOff val="-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s-MX" dirty="0" smtClean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+mn-ea"/>
              <a:cs typeface="+mn-cs"/>
            </a:rPr>
            <a:t>*Información Públicamente disponible (5 días)</a:t>
          </a:r>
          <a:endParaRPr lang="es-MX" dirty="0">
            <a:solidFill>
              <a:schemeClr val="tx1">
                <a:lumMod val="90000"/>
                <a:lumOff val="10000"/>
              </a:schemeClr>
            </a:solidFill>
            <a:effectLst/>
            <a:latin typeface="Calibri"/>
            <a:ea typeface="+mn-ea"/>
            <a:cs typeface="+mn-cs"/>
          </a:endParaRPr>
        </a:p>
      </dgm:t>
    </dgm:pt>
    <dgm:pt modelId="{A422A3EE-6875-438F-BE90-1E12BCB3C0B6}" type="parTrans" cxnId="{560CD6C6-782B-422A-8803-4ACA6932B2D2}">
      <dgm:prSet/>
      <dgm:spPr/>
      <dgm:t>
        <a:bodyPr/>
        <a:lstStyle/>
        <a:p>
          <a:endParaRPr lang="es-MX"/>
        </a:p>
      </dgm:t>
    </dgm:pt>
    <dgm:pt modelId="{9E1EBA18-86F6-48AE-B95F-7E11C65460A4}" type="sibTrans" cxnId="{560CD6C6-782B-422A-8803-4ACA6932B2D2}">
      <dgm:prSet/>
      <dgm:spPr/>
      <dgm:t>
        <a:bodyPr/>
        <a:lstStyle/>
        <a:p>
          <a:endParaRPr lang="es-MX"/>
        </a:p>
      </dgm:t>
    </dgm:pt>
    <dgm:pt modelId="{EC1F2B74-7E1E-44E2-908A-C2CE29BDDF41}" type="pres">
      <dgm:prSet presAssocID="{88AD0B7E-B7BE-4C22-B52E-65FBC3F2307F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065E6D3F-5402-412A-B2E4-A3F614D5578B}" type="pres">
      <dgm:prSet presAssocID="{88AD0B7E-B7BE-4C22-B52E-65FBC3F2307F}" presName="matrix" presStyleCnt="0"/>
      <dgm:spPr/>
    </dgm:pt>
    <dgm:pt modelId="{6B749B74-0F05-4FC1-9980-5720BAC72A7E}" type="pres">
      <dgm:prSet presAssocID="{88AD0B7E-B7BE-4C22-B52E-65FBC3F2307F}" presName="tile1" presStyleLbl="node1" presStyleIdx="0" presStyleCnt="4"/>
      <dgm:spPr>
        <a:prstGeom prst="round1Rect">
          <a:avLst/>
        </a:prstGeom>
      </dgm:spPr>
      <dgm:t>
        <a:bodyPr/>
        <a:lstStyle/>
        <a:p>
          <a:endParaRPr lang="es-MX"/>
        </a:p>
      </dgm:t>
    </dgm:pt>
    <dgm:pt modelId="{F9EB543A-4497-4848-8F47-F61A4B68B0F8}" type="pres">
      <dgm:prSet presAssocID="{88AD0B7E-B7BE-4C22-B52E-65FBC3F2307F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148003-CF09-446C-B40B-03465200BB2C}" type="pres">
      <dgm:prSet presAssocID="{88AD0B7E-B7BE-4C22-B52E-65FBC3F2307F}" presName="tile2" presStyleLbl="node1" presStyleIdx="1" presStyleCnt="4"/>
      <dgm:spPr>
        <a:prstGeom prst="round1Rect">
          <a:avLst/>
        </a:prstGeom>
      </dgm:spPr>
      <dgm:t>
        <a:bodyPr/>
        <a:lstStyle/>
        <a:p>
          <a:endParaRPr lang="es-MX"/>
        </a:p>
      </dgm:t>
    </dgm:pt>
    <dgm:pt modelId="{6B4C80AA-F09F-408B-8C66-E8FDB9AC277D}" type="pres">
      <dgm:prSet presAssocID="{88AD0B7E-B7BE-4C22-B52E-65FBC3F2307F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42658E6-EBD5-49DA-AFA0-045B26EC22B6}" type="pres">
      <dgm:prSet presAssocID="{88AD0B7E-B7BE-4C22-B52E-65FBC3F2307F}" presName="tile3" presStyleLbl="node1" presStyleIdx="2" presStyleCnt="4"/>
      <dgm:spPr>
        <a:prstGeom prst="round1Rect">
          <a:avLst/>
        </a:prstGeom>
      </dgm:spPr>
      <dgm:t>
        <a:bodyPr/>
        <a:lstStyle/>
        <a:p>
          <a:endParaRPr lang="es-MX"/>
        </a:p>
      </dgm:t>
    </dgm:pt>
    <dgm:pt modelId="{C90E1D17-157B-4140-B7DD-989117356A0E}" type="pres">
      <dgm:prSet presAssocID="{88AD0B7E-B7BE-4C22-B52E-65FBC3F2307F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28C8B49-6F43-4685-A865-C1A66724397C}" type="pres">
      <dgm:prSet presAssocID="{88AD0B7E-B7BE-4C22-B52E-65FBC3F2307F}" presName="tile4" presStyleLbl="node1" presStyleIdx="3" presStyleCnt="4"/>
      <dgm:spPr>
        <a:prstGeom prst="round1Rect">
          <a:avLst/>
        </a:prstGeom>
      </dgm:spPr>
      <dgm:t>
        <a:bodyPr/>
        <a:lstStyle/>
        <a:p>
          <a:endParaRPr lang="es-MX"/>
        </a:p>
      </dgm:t>
    </dgm:pt>
    <dgm:pt modelId="{48C8289B-4222-40EE-8292-097982F2EFDF}" type="pres">
      <dgm:prSet presAssocID="{88AD0B7E-B7BE-4C22-B52E-65FBC3F2307F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413FAEF-BF45-4940-A90D-5F32B8B9ACF6}" type="pres">
      <dgm:prSet presAssocID="{88AD0B7E-B7BE-4C22-B52E-65FBC3F2307F}" presName="centerTile" presStyleLbl="fgShp" presStyleIdx="0" presStyleCnt="1">
        <dgm:presLayoutVars>
          <dgm:chMax val="0"/>
          <dgm:chPref val="0"/>
        </dgm:presLayoutVars>
      </dgm:prSet>
      <dgm:spPr>
        <a:prstGeom prst="roundRect">
          <a:avLst/>
        </a:prstGeom>
      </dgm:spPr>
      <dgm:t>
        <a:bodyPr/>
        <a:lstStyle/>
        <a:p>
          <a:endParaRPr lang="es-MX"/>
        </a:p>
      </dgm:t>
    </dgm:pt>
  </dgm:ptLst>
  <dgm:cxnLst>
    <dgm:cxn modelId="{8F7EC3AB-3419-4ED5-B83F-EEA8D1A1E02C}" type="presOf" srcId="{9B51D871-B71C-42CE-9532-DB16D48EF04D}" destId="{442658E6-EBD5-49DA-AFA0-045B26EC22B6}" srcOrd="0" destOrd="0" presId="urn:microsoft.com/office/officeart/2005/8/layout/matrix1"/>
    <dgm:cxn modelId="{ABE95255-2380-4EA2-9669-58B1C9C6EA9F}" type="presOf" srcId="{076FC42E-660B-4EAF-B315-87E2506B9196}" destId="{7413FAEF-BF45-4940-A90D-5F32B8B9ACF6}" srcOrd="0" destOrd="0" presId="urn:microsoft.com/office/officeart/2005/8/layout/matrix1"/>
    <dgm:cxn modelId="{6E733511-783E-4319-82A0-3D1336D96940}" type="presOf" srcId="{9B51D871-B71C-42CE-9532-DB16D48EF04D}" destId="{C90E1D17-157B-4140-B7DD-989117356A0E}" srcOrd="1" destOrd="0" presId="urn:microsoft.com/office/officeart/2005/8/layout/matrix1"/>
    <dgm:cxn modelId="{A1C656A1-FDAB-4576-9B18-E63B294EE20A}" srcId="{076FC42E-660B-4EAF-B315-87E2506B9196}" destId="{224344BF-9492-456A-8BD5-4BB015CA734A}" srcOrd="0" destOrd="0" parTransId="{862A4267-49B4-4DA3-B5E7-24FC5CFB16A2}" sibTransId="{79B498A6-76A9-4D28-AA43-9A546DA02A7A}"/>
    <dgm:cxn modelId="{B5763C4C-1C02-44E2-B595-052C4D07E59D}" srcId="{076FC42E-660B-4EAF-B315-87E2506B9196}" destId="{9B51D871-B71C-42CE-9532-DB16D48EF04D}" srcOrd="2" destOrd="0" parTransId="{940D5509-5704-48F4-95C1-6CE5E9BD5C69}" sibTransId="{4A8D2FC8-7DF8-41EF-B24F-374923D555B4}"/>
    <dgm:cxn modelId="{8F86DDA3-CEAD-4979-AB03-99D08F29F3A9}" type="presOf" srcId="{AD9930F6-27F4-4ECD-B71E-F6C44AA53D82}" destId="{D28C8B49-6F43-4685-A865-C1A66724397C}" srcOrd="0" destOrd="0" presId="urn:microsoft.com/office/officeart/2005/8/layout/matrix1"/>
    <dgm:cxn modelId="{27AD3C3B-79ED-43F8-833A-D15E84B49B7B}" type="presOf" srcId="{AD9930F6-27F4-4ECD-B71E-F6C44AA53D82}" destId="{48C8289B-4222-40EE-8292-097982F2EFDF}" srcOrd="1" destOrd="0" presId="urn:microsoft.com/office/officeart/2005/8/layout/matrix1"/>
    <dgm:cxn modelId="{CE1EA1C0-7787-45A2-A1D0-383EC62B7CD4}" type="presOf" srcId="{224344BF-9492-456A-8BD5-4BB015CA734A}" destId="{6B749B74-0F05-4FC1-9980-5720BAC72A7E}" srcOrd="0" destOrd="0" presId="urn:microsoft.com/office/officeart/2005/8/layout/matrix1"/>
    <dgm:cxn modelId="{E6B57AB0-0073-4477-A779-CFA7A0C90550}" type="presOf" srcId="{DB89FF91-17EE-4BAD-9413-53B7DC48FB64}" destId="{6B4C80AA-F09F-408B-8C66-E8FDB9AC277D}" srcOrd="1" destOrd="0" presId="urn:microsoft.com/office/officeart/2005/8/layout/matrix1"/>
    <dgm:cxn modelId="{CC9E4453-60E6-4BDA-A3EA-529C804BD69F}" type="presOf" srcId="{224344BF-9492-456A-8BD5-4BB015CA734A}" destId="{F9EB543A-4497-4848-8F47-F61A4B68B0F8}" srcOrd="1" destOrd="0" presId="urn:microsoft.com/office/officeart/2005/8/layout/matrix1"/>
    <dgm:cxn modelId="{1F8A342E-CA19-4DF2-ACE2-297F483D4C71}" type="presOf" srcId="{DB89FF91-17EE-4BAD-9413-53B7DC48FB64}" destId="{9A148003-CF09-446C-B40B-03465200BB2C}" srcOrd="0" destOrd="0" presId="urn:microsoft.com/office/officeart/2005/8/layout/matrix1"/>
    <dgm:cxn modelId="{560CD6C6-782B-422A-8803-4ACA6932B2D2}" srcId="{076FC42E-660B-4EAF-B315-87E2506B9196}" destId="{AD9930F6-27F4-4ECD-B71E-F6C44AA53D82}" srcOrd="3" destOrd="0" parTransId="{A422A3EE-6875-438F-BE90-1E12BCB3C0B6}" sibTransId="{9E1EBA18-86F6-48AE-B95F-7E11C65460A4}"/>
    <dgm:cxn modelId="{0696A012-E2AF-4F70-B001-68641E6256C9}" type="presOf" srcId="{88AD0B7E-B7BE-4C22-B52E-65FBC3F2307F}" destId="{EC1F2B74-7E1E-44E2-908A-C2CE29BDDF41}" srcOrd="0" destOrd="0" presId="urn:microsoft.com/office/officeart/2005/8/layout/matrix1"/>
    <dgm:cxn modelId="{86A266E9-8A9F-4D8E-AC74-47FA207F7CD2}" srcId="{88AD0B7E-B7BE-4C22-B52E-65FBC3F2307F}" destId="{076FC42E-660B-4EAF-B315-87E2506B9196}" srcOrd="0" destOrd="0" parTransId="{A33D13E7-8666-4BCD-B3B3-C128F3CAB77E}" sibTransId="{6248A5E3-3453-4843-9674-DAEDD9F34BE8}"/>
    <dgm:cxn modelId="{D0CEEF6B-7531-43D7-9F3D-5B650FCCF1D4}" srcId="{076FC42E-660B-4EAF-B315-87E2506B9196}" destId="{DB89FF91-17EE-4BAD-9413-53B7DC48FB64}" srcOrd="1" destOrd="0" parTransId="{EDF0EFAC-1BF1-4508-AEF4-D2D9DEAEDD67}" sibTransId="{A7C8E8AC-1636-462F-BEE3-E850FD96CFFF}"/>
    <dgm:cxn modelId="{DCFCC6A2-9539-412A-8DF3-A68EF1697F15}" type="presParOf" srcId="{EC1F2B74-7E1E-44E2-908A-C2CE29BDDF41}" destId="{065E6D3F-5402-412A-B2E4-A3F614D5578B}" srcOrd="0" destOrd="0" presId="urn:microsoft.com/office/officeart/2005/8/layout/matrix1"/>
    <dgm:cxn modelId="{FF1CF168-2C10-4416-A3D4-F65D0BCEF6BC}" type="presParOf" srcId="{065E6D3F-5402-412A-B2E4-A3F614D5578B}" destId="{6B749B74-0F05-4FC1-9980-5720BAC72A7E}" srcOrd="0" destOrd="0" presId="urn:microsoft.com/office/officeart/2005/8/layout/matrix1"/>
    <dgm:cxn modelId="{3D2D25DC-6489-41BF-8B42-A4607C825874}" type="presParOf" srcId="{065E6D3F-5402-412A-B2E4-A3F614D5578B}" destId="{F9EB543A-4497-4848-8F47-F61A4B68B0F8}" srcOrd="1" destOrd="0" presId="urn:microsoft.com/office/officeart/2005/8/layout/matrix1"/>
    <dgm:cxn modelId="{182F9174-C16B-43A7-A34A-684E8CB6C10B}" type="presParOf" srcId="{065E6D3F-5402-412A-B2E4-A3F614D5578B}" destId="{9A148003-CF09-446C-B40B-03465200BB2C}" srcOrd="2" destOrd="0" presId="urn:microsoft.com/office/officeart/2005/8/layout/matrix1"/>
    <dgm:cxn modelId="{33F6897D-7C7E-4AC9-8D69-9E8F65E4A8DB}" type="presParOf" srcId="{065E6D3F-5402-412A-B2E4-A3F614D5578B}" destId="{6B4C80AA-F09F-408B-8C66-E8FDB9AC277D}" srcOrd="3" destOrd="0" presId="urn:microsoft.com/office/officeart/2005/8/layout/matrix1"/>
    <dgm:cxn modelId="{AEA44914-861E-4297-8E43-C395670081C2}" type="presParOf" srcId="{065E6D3F-5402-412A-B2E4-A3F614D5578B}" destId="{442658E6-EBD5-49DA-AFA0-045B26EC22B6}" srcOrd="4" destOrd="0" presId="urn:microsoft.com/office/officeart/2005/8/layout/matrix1"/>
    <dgm:cxn modelId="{AA1E680E-79EE-4123-BC92-738A6648AF29}" type="presParOf" srcId="{065E6D3F-5402-412A-B2E4-A3F614D5578B}" destId="{C90E1D17-157B-4140-B7DD-989117356A0E}" srcOrd="5" destOrd="0" presId="urn:microsoft.com/office/officeart/2005/8/layout/matrix1"/>
    <dgm:cxn modelId="{88D373C6-0AEF-4C3F-93A8-3704F8DFE850}" type="presParOf" srcId="{065E6D3F-5402-412A-B2E4-A3F614D5578B}" destId="{D28C8B49-6F43-4685-A865-C1A66724397C}" srcOrd="6" destOrd="0" presId="urn:microsoft.com/office/officeart/2005/8/layout/matrix1"/>
    <dgm:cxn modelId="{FDDB35D4-9583-4B3D-94D8-B63CA27558F8}" type="presParOf" srcId="{065E6D3F-5402-412A-B2E4-A3F614D5578B}" destId="{48C8289B-4222-40EE-8292-097982F2EFDF}" srcOrd="7" destOrd="0" presId="urn:microsoft.com/office/officeart/2005/8/layout/matrix1"/>
    <dgm:cxn modelId="{F36325E7-3F29-42D3-B16F-4D3DD0B01A90}" type="presParOf" srcId="{EC1F2B74-7E1E-44E2-908A-C2CE29BDDF41}" destId="{7413FAEF-BF45-4940-A90D-5F32B8B9ACF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87FE5F-50B8-455A-93A1-385FAE08FF52}">
      <dsp:nvSpPr>
        <dsp:cNvPr id="0" name=""/>
        <dsp:cNvSpPr/>
      </dsp:nvSpPr>
      <dsp:spPr>
        <a:xfrm>
          <a:off x="664959" y="0"/>
          <a:ext cx="7536208" cy="591752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559F0C-A78F-4B60-B85E-438195619C9A}">
      <dsp:nvSpPr>
        <dsp:cNvPr id="0" name=""/>
        <dsp:cNvSpPr/>
      </dsp:nvSpPr>
      <dsp:spPr>
        <a:xfrm>
          <a:off x="4437" y="1775256"/>
          <a:ext cx="2134277" cy="23670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1789 </a:t>
          </a:r>
          <a:r>
            <a:rPr lang="es-MX" sz="1200" b="1" kern="1200" dirty="0" smtClean="0">
              <a:solidFill>
                <a:schemeClr val="tx1"/>
              </a:solidFill>
            </a:rPr>
            <a:t>Declaración de los Derechos del Hombre y el Ciudadano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</a:rPr>
            <a:t>Artículo XI.</a:t>
          </a:r>
          <a:r>
            <a:rPr lang="es-MX" sz="1200" kern="1200" dirty="0" smtClean="0">
              <a:solidFill>
                <a:schemeClr val="tx1"/>
              </a:solidFill>
            </a:rPr>
            <a:t> Libertad de expresión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</a:rPr>
            <a:t>Artículo XV.</a:t>
          </a:r>
          <a:r>
            <a:rPr lang="es-MX" sz="1200" kern="1200" dirty="0" smtClean="0">
              <a:solidFill>
                <a:schemeClr val="tx1"/>
              </a:solidFill>
            </a:rPr>
            <a:t> Derecho a pedir a todos sus agentes cuentas de su administración.</a:t>
          </a:r>
          <a:endParaRPr lang="es-MX" sz="1200" kern="1200" dirty="0"/>
        </a:p>
      </dsp:txBody>
      <dsp:txXfrm>
        <a:off x="108624" y="1879443"/>
        <a:ext cx="1925903" cy="2158634"/>
      </dsp:txXfrm>
    </dsp:sp>
    <dsp:sp modelId="{BF0D5160-DC3A-4028-8FA6-A0A3CD419A90}">
      <dsp:nvSpPr>
        <dsp:cNvPr id="0" name=""/>
        <dsp:cNvSpPr/>
      </dsp:nvSpPr>
      <dsp:spPr>
        <a:xfrm>
          <a:off x="2245429" y="1775256"/>
          <a:ext cx="2134277" cy="2367008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1948 </a:t>
          </a:r>
          <a:r>
            <a:rPr lang="es-MX" sz="1200" b="1" kern="1200" dirty="0" smtClean="0">
              <a:solidFill>
                <a:schemeClr val="tx1"/>
              </a:solidFill>
            </a:rPr>
            <a:t>Declaración Universal de los Derechos Humanos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</a:rPr>
            <a:t>Artículo 19. </a:t>
          </a:r>
          <a:r>
            <a:rPr lang="es-MX" sz="1200" kern="1200" dirty="0" smtClean="0">
              <a:solidFill>
                <a:schemeClr val="tx1"/>
              </a:solidFill>
            </a:rPr>
            <a:t>Se establecen: </a:t>
          </a:r>
          <a:r>
            <a:rPr lang="es-MX" sz="1200" b="1" kern="1200" dirty="0" smtClean="0">
              <a:solidFill>
                <a:schemeClr val="tx1"/>
              </a:solidFill>
            </a:rPr>
            <a:t>el acceso a la información</a:t>
          </a:r>
          <a:r>
            <a:rPr lang="es-MX" sz="1200" kern="1200" dirty="0" smtClean="0">
              <a:solidFill>
                <a:schemeClr val="tx1"/>
              </a:solidFill>
            </a:rPr>
            <a:t>, la </a:t>
          </a:r>
          <a:r>
            <a:rPr lang="es-MX" sz="1200" b="1" kern="1200" dirty="0" smtClean="0">
              <a:solidFill>
                <a:schemeClr val="tx1"/>
              </a:solidFill>
            </a:rPr>
            <a:t>difusión </a:t>
          </a:r>
          <a:r>
            <a:rPr lang="es-MX" sz="1200" kern="1200" dirty="0" smtClean="0">
              <a:solidFill>
                <a:schemeClr val="tx1"/>
              </a:solidFill>
            </a:rPr>
            <a:t>de la información y la </a:t>
          </a:r>
          <a:r>
            <a:rPr lang="es-MX" sz="1200" b="1" kern="1200" dirty="0" smtClean="0">
              <a:solidFill>
                <a:schemeClr val="tx1"/>
              </a:solidFill>
            </a:rPr>
            <a:t>libertad de expresión.</a:t>
          </a:r>
          <a:endParaRPr lang="es-MX" sz="1200" b="1" kern="1200" dirty="0"/>
        </a:p>
      </dsp:txBody>
      <dsp:txXfrm>
        <a:off x="2349616" y="1879443"/>
        <a:ext cx="1925903" cy="2158634"/>
      </dsp:txXfrm>
    </dsp:sp>
    <dsp:sp modelId="{347720A4-9F06-4770-A6A1-2543EA271ABC}">
      <dsp:nvSpPr>
        <dsp:cNvPr id="0" name=""/>
        <dsp:cNvSpPr/>
      </dsp:nvSpPr>
      <dsp:spPr>
        <a:xfrm>
          <a:off x="4486420" y="1775256"/>
          <a:ext cx="2134277" cy="2367008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1966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</a:rPr>
            <a:t>Pacto Internacional de los Derechos Civiles y Políticos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ahoma" pitchFamily="34" charset="0"/>
            </a:rPr>
            <a:t>Establece la libertad de buscar, recibir y difundir informaciones e ideas de toda índole.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ahoma" pitchFamily="34" charset="0"/>
            </a:rPr>
            <a:t>Excepciones expresamente fijadas</a:t>
          </a:r>
          <a:endParaRPr lang="es-MX" sz="1200" b="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1200" kern="1200" dirty="0"/>
        </a:p>
      </dsp:txBody>
      <dsp:txXfrm>
        <a:off x="4590607" y="1879443"/>
        <a:ext cx="1925903" cy="2158634"/>
      </dsp:txXfrm>
    </dsp:sp>
    <dsp:sp modelId="{71BD23F2-F464-46A2-AC69-9F7410167A07}">
      <dsp:nvSpPr>
        <dsp:cNvPr id="0" name=""/>
        <dsp:cNvSpPr/>
      </dsp:nvSpPr>
      <dsp:spPr>
        <a:xfrm>
          <a:off x="6727412" y="1775256"/>
          <a:ext cx="2134277" cy="236700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b="1" kern="1200" dirty="0" smtClean="0">
              <a:solidFill>
                <a:schemeClr val="tx1"/>
              </a:solidFill>
              <a:latin typeface="Calibri" pitchFamily="34" charset="0"/>
              <a:ea typeface="Times New Roman" pitchFamily="18" charset="0"/>
              <a:cs typeface="Calibri" pitchFamily="34" charset="0"/>
            </a:rPr>
            <a:t>1966 </a:t>
          </a:r>
          <a:r>
            <a:rPr lang="es-MX" sz="1200" b="1" kern="1200" dirty="0" smtClean="0">
              <a:solidFill>
                <a:schemeClr val="tx1"/>
              </a:solidFill>
            </a:rPr>
            <a:t>Convención Americana sobre Derechos Humanos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es-MX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Tahoma" pitchFamily="34" charset="0"/>
            </a:rPr>
            <a:t>Establece la libertad de buscar, recibir y difundir informaciones e ideas de toda índole. </a:t>
          </a:r>
          <a:r>
            <a:rPr kumimoji="0" lang="es-MX" sz="1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ahoma" pitchFamily="34" charset="0"/>
            </a:rPr>
            <a:t>Excepciones expresamente fijadas</a:t>
          </a:r>
          <a:endParaRPr lang="es-MX" sz="1200" kern="1200" dirty="0"/>
        </a:p>
      </dsp:txBody>
      <dsp:txXfrm>
        <a:off x="6831599" y="1879443"/>
        <a:ext cx="1925903" cy="2158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0D5EDC-FECB-4B2D-A0F8-F9A41A14E261}">
      <dsp:nvSpPr>
        <dsp:cNvPr id="0" name=""/>
        <dsp:cNvSpPr/>
      </dsp:nvSpPr>
      <dsp:spPr>
        <a:xfrm rot="5400000">
          <a:off x="332251" y="2539314"/>
          <a:ext cx="988632" cy="1645062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93E9DE-9020-4E7B-B482-00BE6CBC4B8B}">
      <dsp:nvSpPr>
        <dsp:cNvPr id="0" name=""/>
        <dsp:cNvSpPr/>
      </dsp:nvSpPr>
      <dsp:spPr>
        <a:xfrm>
          <a:off x="167223" y="3030833"/>
          <a:ext cx="1485171" cy="1301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400" b="1" kern="1200" dirty="0" smtClean="0">
              <a:solidFill>
                <a:srgbClr val="5F147C"/>
              </a:solidFill>
            </a:rPr>
            <a:t>1977</a:t>
          </a:r>
          <a:endParaRPr lang="es-MX" sz="2400" b="0" kern="1200" dirty="0">
            <a:solidFill>
              <a:srgbClr val="5F147C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1" kern="1200" dirty="0" smtClean="0"/>
            <a:t>Artículo 6º </a:t>
          </a:r>
          <a:r>
            <a:rPr lang="es-MX" sz="1400" b="0" kern="1200" dirty="0" smtClean="0"/>
            <a:t>Constitucional. …</a:t>
          </a:r>
          <a:r>
            <a:rPr lang="es-MX" sz="1400" b="0" i="1" kern="1200" dirty="0" smtClean="0"/>
            <a:t>El derecho a la información será garantizado por el Estado</a:t>
          </a:r>
          <a:r>
            <a:rPr lang="es-MX" sz="1400" b="0" kern="1200" dirty="0" smtClean="0"/>
            <a:t>.</a:t>
          </a:r>
          <a:endParaRPr lang="es-MX" sz="1400" b="0" kern="1200" dirty="0"/>
        </a:p>
      </dsp:txBody>
      <dsp:txXfrm>
        <a:off x="167223" y="3030833"/>
        <a:ext cx="1485171" cy="1301839"/>
      </dsp:txXfrm>
    </dsp:sp>
    <dsp:sp modelId="{85CCB94D-081B-43EB-A345-A94605F4907B}">
      <dsp:nvSpPr>
        <dsp:cNvPr id="0" name=""/>
        <dsp:cNvSpPr/>
      </dsp:nvSpPr>
      <dsp:spPr>
        <a:xfrm>
          <a:off x="1372174" y="2418202"/>
          <a:ext cx="280221" cy="280221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58DF9C6-3BD6-424D-9A8B-0631C795ACFB}">
      <dsp:nvSpPr>
        <dsp:cNvPr id="0" name=""/>
        <dsp:cNvSpPr/>
      </dsp:nvSpPr>
      <dsp:spPr>
        <a:xfrm rot="5400000">
          <a:off x="2150391" y="2089413"/>
          <a:ext cx="988632" cy="1645062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F4035E8-BD03-4B8C-8323-BA7A628F3903}">
      <dsp:nvSpPr>
        <dsp:cNvPr id="0" name=""/>
        <dsp:cNvSpPr/>
      </dsp:nvSpPr>
      <dsp:spPr>
        <a:xfrm>
          <a:off x="1985363" y="2580932"/>
          <a:ext cx="1485171" cy="1301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just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b="1" kern="1200" dirty="0" smtClean="0">
              <a:solidFill>
                <a:srgbClr val="5F147C"/>
              </a:solidFill>
            </a:rPr>
            <a:t>2000</a:t>
          </a:r>
          <a:endParaRPr lang="es-MX" sz="1700" b="0" kern="1200" dirty="0">
            <a:solidFill>
              <a:srgbClr val="5F147C"/>
            </a:solidFill>
          </a:endParaRPr>
        </a:p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 smtClean="0"/>
            <a:t>La SCJN reconoce el Derecho de Acceso a la Información como una garantía individual.</a:t>
          </a:r>
          <a:endParaRPr lang="es-MX" sz="1400" b="0" kern="1200" dirty="0"/>
        </a:p>
      </dsp:txBody>
      <dsp:txXfrm>
        <a:off x="1985363" y="2580932"/>
        <a:ext cx="1485171" cy="1301839"/>
      </dsp:txXfrm>
    </dsp:sp>
    <dsp:sp modelId="{C7E92E75-28A1-43D8-91A7-52CBC9D91FB1}">
      <dsp:nvSpPr>
        <dsp:cNvPr id="0" name=""/>
        <dsp:cNvSpPr/>
      </dsp:nvSpPr>
      <dsp:spPr>
        <a:xfrm>
          <a:off x="3190314" y="1968302"/>
          <a:ext cx="280221" cy="280221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AA190B-81BA-4C9D-8AE2-89D0678A5000}">
      <dsp:nvSpPr>
        <dsp:cNvPr id="0" name=""/>
        <dsp:cNvSpPr/>
      </dsp:nvSpPr>
      <dsp:spPr>
        <a:xfrm rot="5400000">
          <a:off x="3968531" y="1639512"/>
          <a:ext cx="988632" cy="1645062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05123C-C0FB-48D2-BCB2-9CD6FD471BFD}">
      <dsp:nvSpPr>
        <dsp:cNvPr id="0" name=""/>
        <dsp:cNvSpPr/>
      </dsp:nvSpPr>
      <dsp:spPr>
        <a:xfrm>
          <a:off x="3803503" y="2131032"/>
          <a:ext cx="1485171" cy="1301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5F147C"/>
              </a:solidFill>
            </a:rPr>
            <a:t>2002</a:t>
          </a:r>
          <a:endParaRPr lang="es-MX" sz="1800" b="1" kern="1200" dirty="0">
            <a:solidFill>
              <a:srgbClr val="5F147C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b="0" kern="1200" dirty="0" smtClean="0"/>
            <a:t>11 de junio de 2002, se publica en el DOF la LFTAIPG (Grupo Oaxaca)</a:t>
          </a:r>
          <a:endParaRPr lang="es-MX" sz="1400" b="0" kern="1200" dirty="0"/>
        </a:p>
      </dsp:txBody>
      <dsp:txXfrm>
        <a:off x="3803503" y="2131032"/>
        <a:ext cx="1485171" cy="1301839"/>
      </dsp:txXfrm>
    </dsp:sp>
    <dsp:sp modelId="{4D43626C-7F59-4B1B-93EB-53E3A2AAA33B}">
      <dsp:nvSpPr>
        <dsp:cNvPr id="0" name=""/>
        <dsp:cNvSpPr/>
      </dsp:nvSpPr>
      <dsp:spPr>
        <a:xfrm>
          <a:off x="5008454" y="1518401"/>
          <a:ext cx="280221" cy="280221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A687596-8EB8-45C9-81A1-6A1098F17BC4}">
      <dsp:nvSpPr>
        <dsp:cNvPr id="0" name=""/>
        <dsp:cNvSpPr/>
      </dsp:nvSpPr>
      <dsp:spPr>
        <a:xfrm rot="5400000">
          <a:off x="5786671" y="1189612"/>
          <a:ext cx="988632" cy="1645062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00A16D6-DD38-4C10-8F0D-DEBE5FCD3827}">
      <dsp:nvSpPr>
        <dsp:cNvPr id="0" name=""/>
        <dsp:cNvSpPr/>
      </dsp:nvSpPr>
      <dsp:spPr>
        <a:xfrm>
          <a:off x="5621644" y="1681131"/>
          <a:ext cx="1485171" cy="1301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5F147C"/>
              </a:solidFill>
            </a:rPr>
            <a:t>2007</a:t>
          </a:r>
          <a:endParaRPr lang="es-MX" sz="1800" b="1" kern="1200" dirty="0">
            <a:solidFill>
              <a:srgbClr val="5F147C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El 20 de julio de 2007, reforma al Artículo 6 de la CPEUM </a:t>
          </a:r>
          <a:endParaRPr lang="es-MX" sz="1400" kern="1200" dirty="0"/>
        </a:p>
      </dsp:txBody>
      <dsp:txXfrm>
        <a:off x="5621644" y="1681131"/>
        <a:ext cx="1485171" cy="1301839"/>
      </dsp:txXfrm>
    </dsp:sp>
    <dsp:sp modelId="{5B08DEF5-DF35-45B5-AB94-E92D4DAC1573}">
      <dsp:nvSpPr>
        <dsp:cNvPr id="0" name=""/>
        <dsp:cNvSpPr/>
      </dsp:nvSpPr>
      <dsp:spPr>
        <a:xfrm>
          <a:off x="6826594" y="1068501"/>
          <a:ext cx="280221" cy="280221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E9CFD21-EDEE-409E-A032-25ED40127814}">
      <dsp:nvSpPr>
        <dsp:cNvPr id="0" name=""/>
        <dsp:cNvSpPr/>
      </dsp:nvSpPr>
      <dsp:spPr>
        <a:xfrm rot="5400000">
          <a:off x="7604811" y="739711"/>
          <a:ext cx="988632" cy="1645062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3D3CE0-C496-4E0B-984A-3D23962C659C}">
      <dsp:nvSpPr>
        <dsp:cNvPr id="0" name=""/>
        <dsp:cNvSpPr/>
      </dsp:nvSpPr>
      <dsp:spPr>
        <a:xfrm>
          <a:off x="7439784" y="1231231"/>
          <a:ext cx="1485171" cy="13018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rgbClr val="5F147C"/>
              </a:solidFill>
            </a:rPr>
            <a:t>2014</a:t>
          </a:r>
          <a:endParaRPr lang="es-MX" sz="1800" b="1" kern="1200" dirty="0">
            <a:solidFill>
              <a:srgbClr val="5F147C"/>
            </a:solidFill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400" kern="1200" dirty="0" smtClean="0"/>
            <a:t>Reforma al Artículo 6 de la CPEUM</a:t>
          </a:r>
          <a:endParaRPr lang="es-MX" sz="1400" kern="1200" dirty="0"/>
        </a:p>
      </dsp:txBody>
      <dsp:txXfrm>
        <a:off x="7439784" y="1231231"/>
        <a:ext cx="1485171" cy="1301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3E400-AC68-4531-80E9-407A6D933153}">
      <dsp:nvSpPr>
        <dsp:cNvPr id="0" name=""/>
        <dsp:cNvSpPr/>
      </dsp:nvSpPr>
      <dsp:spPr>
        <a:xfrm>
          <a:off x="0" y="0"/>
          <a:ext cx="7992888" cy="1360951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600" kern="1200" dirty="0">
            <a:solidFill>
              <a:srgbClr val="341A46"/>
            </a:solidFill>
          </a:endParaRPr>
        </a:p>
      </dsp:txBody>
      <dsp:txXfrm>
        <a:off x="0" y="0"/>
        <a:ext cx="7992888" cy="1360951"/>
      </dsp:txXfrm>
    </dsp:sp>
    <dsp:sp modelId="{EA214B6B-E9D3-4797-AF7C-5C748EC5FEC9}">
      <dsp:nvSpPr>
        <dsp:cNvPr id="0" name=""/>
        <dsp:cNvSpPr/>
      </dsp:nvSpPr>
      <dsp:spPr>
        <a:xfrm>
          <a:off x="421" y="1360951"/>
          <a:ext cx="1761926" cy="2857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De orden público y de observancia general en toda la República</a:t>
          </a:r>
          <a:endParaRPr lang="es-MX" sz="1700" kern="1200" dirty="0"/>
        </a:p>
      </dsp:txBody>
      <dsp:txXfrm>
        <a:off x="421" y="1360951"/>
        <a:ext cx="1761926" cy="2857997"/>
      </dsp:txXfrm>
    </dsp:sp>
    <dsp:sp modelId="{D002FAEE-B21E-46BB-B487-632C895F5DD1}">
      <dsp:nvSpPr>
        <dsp:cNvPr id="0" name=""/>
        <dsp:cNvSpPr/>
      </dsp:nvSpPr>
      <dsp:spPr>
        <a:xfrm>
          <a:off x="1762348" y="1360951"/>
          <a:ext cx="1968284" cy="2857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Reglamentaria del artículo 6o. de la CPEUM, en materia de transparencia y acceso a la información.</a:t>
          </a:r>
          <a:endParaRPr lang="es-MX" sz="1700" kern="1200" dirty="0"/>
        </a:p>
      </dsp:txBody>
      <dsp:txXfrm>
        <a:off x="1762348" y="1360951"/>
        <a:ext cx="1968284" cy="2857997"/>
      </dsp:txXfrm>
    </dsp:sp>
    <dsp:sp modelId="{A4BB7F42-4E8F-40F8-B358-58FD3744147C}">
      <dsp:nvSpPr>
        <dsp:cNvPr id="0" name=""/>
        <dsp:cNvSpPr/>
      </dsp:nvSpPr>
      <dsp:spPr>
        <a:xfrm>
          <a:off x="3730633" y="1360951"/>
          <a:ext cx="4261832" cy="28579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700" kern="1200" dirty="0" smtClean="0"/>
            <a:t>Establecer los </a:t>
          </a:r>
          <a:r>
            <a:rPr lang="es-MX" sz="1700" b="1" kern="1200" dirty="0" smtClean="0"/>
            <a:t>principios, bases generales y procedimientos para garantizar el derecho de acceso a la información </a:t>
          </a:r>
          <a:r>
            <a:rPr lang="es-MX" sz="1700" kern="1200" dirty="0" smtClean="0"/>
            <a:t>en posesión de cualquier autoridad, entidad, órgano y organismo de los poderes Legislativo, Ejecutivo y Judicial, órganos autónomos, partidos políticos, fideicomisos y fondos públicos, así como de cualquier persona física, moral o sindicato que reciba y ejerza recursos públicos o realice actos de autoridad de la Federación, las Entidades Federativas y los municipios</a:t>
          </a:r>
          <a:endParaRPr lang="es-MX" sz="1700" kern="1200" dirty="0"/>
        </a:p>
      </dsp:txBody>
      <dsp:txXfrm>
        <a:off x="3730633" y="1360951"/>
        <a:ext cx="4261832" cy="2857997"/>
      </dsp:txXfrm>
    </dsp:sp>
    <dsp:sp modelId="{E198DF96-352B-48C6-A4F2-682596C90CFC}">
      <dsp:nvSpPr>
        <dsp:cNvPr id="0" name=""/>
        <dsp:cNvSpPr/>
      </dsp:nvSpPr>
      <dsp:spPr>
        <a:xfrm>
          <a:off x="0" y="4218948"/>
          <a:ext cx="7992888" cy="317555"/>
        </a:xfrm>
        <a:prstGeom prst="rect">
          <a:avLst/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749B74-0F05-4FC1-9980-5720BAC72A7E}">
      <dsp:nvSpPr>
        <dsp:cNvPr id="0" name=""/>
        <dsp:cNvSpPr/>
      </dsp:nvSpPr>
      <dsp:spPr>
        <a:xfrm rot="16200000">
          <a:off x="508000" y="-508000"/>
          <a:ext cx="2032000" cy="3048000"/>
        </a:xfrm>
        <a:prstGeom prst="round1Rect">
          <a:avLst/>
        </a:prstGeom>
        <a:solidFill>
          <a:schemeClr val="accent2">
            <a:alpha val="90000"/>
          </a:scheme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+mn-ea"/>
              <a:cs typeface="+mn-cs"/>
            </a:rPr>
            <a:t>Respuesta</a:t>
          </a:r>
          <a:r>
            <a:rPr lang="es-MX" sz="1800" b="1" kern="1200" dirty="0" smtClean="0">
              <a:solidFill>
                <a:schemeClr val="tx1">
                  <a:lumMod val="90000"/>
                  <a:lumOff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+mn-ea"/>
              <a:cs typeface="+mn-cs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20 días hábiles (+ 10)</a:t>
          </a:r>
          <a:endParaRPr lang="es-MX" sz="1800" kern="1200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sp:txBody>
      <dsp:txXfrm rot="5400000">
        <a:off x="0" y="0"/>
        <a:ext cx="3048000" cy="1524000"/>
      </dsp:txXfrm>
    </dsp:sp>
    <dsp:sp modelId="{9A148003-CF09-446C-B40B-03465200BB2C}">
      <dsp:nvSpPr>
        <dsp:cNvPr id="0" name=""/>
        <dsp:cNvSpPr/>
      </dsp:nvSpPr>
      <dsp:spPr>
        <a:xfrm>
          <a:off x="3048000" y="0"/>
          <a:ext cx="3048000" cy="2032000"/>
        </a:xfrm>
        <a:prstGeom prst="round1Rect">
          <a:avLst/>
        </a:prstGeom>
        <a:solidFill>
          <a:srgbClr val="92D050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Requerimiento de Información Adicional  </a:t>
          </a:r>
          <a:r>
            <a:rPr lang="es-MX" sz="1800" kern="12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(5 días y se interrumpe el plazo, solicitante tiene 10 días para el desahogo) </a:t>
          </a:r>
          <a:endParaRPr lang="es-MX" sz="1800" kern="1200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sp:txBody>
      <dsp:txXfrm>
        <a:off x="3048000" y="0"/>
        <a:ext cx="3048000" cy="1524000"/>
      </dsp:txXfrm>
    </dsp:sp>
    <dsp:sp modelId="{442658E6-EBD5-49DA-AFA0-045B26EC22B6}">
      <dsp:nvSpPr>
        <dsp:cNvPr id="0" name=""/>
        <dsp:cNvSpPr/>
      </dsp:nvSpPr>
      <dsp:spPr>
        <a:xfrm rot="10800000">
          <a:off x="0" y="2032000"/>
          <a:ext cx="3048000" cy="2032000"/>
        </a:xfrm>
        <a:prstGeom prst="round1Rect">
          <a:avLst/>
        </a:prstGeom>
        <a:solidFill>
          <a:srgbClr val="FFFF66">
            <a:alpha val="63333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b="1" kern="12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No competencia </a:t>
          </a:r>
          <a:r>
            <a:rPr lang="es-MX" sz="1800" kern="1200" dirty="0" smtClean="0">
              <a:solidFill>
                <a:schemeClr val="tx1">
                  <a:lumMod val="90000"/>
                  <a:lumOff val="10000"/>
                </a:schemeClr>
              </a:solidFill>
              <a:latin typeface="Calibri"/>
              <a:ea typeface="+mn-ea"/>
              <a:cs typeface="+mn-cs"/>
            </a:rPr>
            <a:t>(3 días)</a:t>
          </a:r>
          <a:endParaRPr lang="es-MX" sz="1800" kern="1200" dirty="0">
            <a:solidFill>
              <a:schemeClr val="tx1">
                <a:lumMod val="90000"/>
                <a:lumOff val="10000"/>
              </a:schemeClr>
            </a:solidFill>
            <a:latin typeface="Calibri"/>
            <a:ea typeface="+mn-ea"/>
            <a:cs typeface="+mn-cs"/>
          </a:endParaRPr>
        </a:p>
      </dsp:txBody>
      <dsp:txXfrm rot="10800000">
        <a:off x="0" y="2539999"/>
        <a:ext cx="3048000" cy="1524000"/>
      </dsp:txXfrm>
    </dsp:sp>
    <dsp:sp modelId="{D28C8B49-6F43-4685-A865-C1A66724397C}">
      <dsp:nvSpPr>
        <dsp:cNvPr id="0" name=""/>
        <dsp:cNvSpPr/>
      </dsp:nvSpPr>
      <dsp:spPr>
        <a:xfrm rot="5400000">
          <a:off x="3556000" y="1523999"/>
          <a:ext cx="2032000" cy="3048000"/>
        </a:xfrm>
        <a:prstGeom prst="round1Rect">
          <a:avLst/>
        </a:prstGeom>
        <a:solidFill>
          <a:srgbClr val="8D89A4">
            <a:alpha val="90000"/>
            <a:hueOff val="0"/>
            <a:satOff val="0"/>
            <a:lumOff val="0"/>
            <a:alphaOff val="-4000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>
              <a:solidFill>
                <a:schemeClr val="tx1">
                  <a:lumMod val="90000"/>
                  <a:lumOff val="10000"/>
                </a:schemeClr>
              </a:solidFill>
              <a:effectLst/>
              <a:latin typeface="Calibri"/>
              <a:ea typeface="+mn-ea"/>
              <a:cs typeface="+mn-cs"/>
            </a:rPr>
            <a:t>*Información Públicamente disponible (5 días)</a:t>
          </a:r>
          <a:endParaRPr lang="es-MX" sz="1800" kern="1200" dirty="0">
            <a:solidFill>
              <a:schemeClr val="tx1">
                <a:lumMod val="90000"/>
                <a:lumOff val="10000"/>
              </a:schemeClr>
            </a:solidFill>
            <a:effectLst/>
            <a:latin typeface="Calibri"/>
            <a:ea typeface="+mn-ea"/>
            <a:cs typeface="+mn-cs"/>
          </a:endParaRPr>
        </a:p>
      </dsp:txBody>
      <dsp:txXfrm rot="-5400000">
        <a:off x="3048000" y="2539999"/>
        <a:ext cx="3048000" cy="1524000"/>
      </dsp:txXfrm>
    </dsp:sp>
    <dsp:sp modelId="{7413FAEF-BF45-4940-A90D-5F32B8B9ACF6}">
      <dsp:nvSpPr>
        <dsp:cNvPr id="0" name=""/>
        <dsp:cNvSpPr/>
      </dsp:nvSpPr>
      <dsp:spPr>
        <a:xfrm>
          <a:off x="2133600" y="1523999"/>
          <a:ext cx="1828800" cy="1016000"/>
        </a:xfrm>
        <a:prstGeom prst="roundRect">
          <a:avLst/>
        </a:prstGeom>
        <a:solidFill>
          <a:srgbClr val="6C5578"/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000" kern="1200" dirty="0" smtClean="0">
              <a:solidFill>
                <a:schemeClr val="bg1">
                  <a:lumMod val="85000"/>
                </a:schemeClr>
              </a:solidFill>
              <a:latin typeface="Calibri"/>
              <a:ea typeface="+mn-ea"/>
              <a:cs typeface="+mn-cs"/>
            </a:rPr>
            <a:t>Plazos</a:t>
          </a:r>
          <a:r>
            <a:rPr lang="es-MX" sz="1700" kern="1200" dirty="0" smtClean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</a:t>
          </a:r>
          <a:endParaRPr lang="es-MX" sz="17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183197" y="1573596"/>
        <a:ext cx="1729606" cy="9168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B83902F-03B8-4CB6-B37E-9919CB02FA5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A3325BF4-5141-4634-9CA1-905983B612C3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941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1577A8F7-243F-4B8F-9979-EC4B513B74D1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66623E2-143C-47CF-ACFE-2D7CFB3760A0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Notes Placeholder 7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9267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spcBef>
        <a:spcPts val="1200"/>
      </a:spcBef>
      <a:buFont typeface="Arial" pitchFamily="34" charset="0"/>
      <a:buNone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/>
          <a:lstStyle/>
          <a:p>
            <a:r>
              <a:rPr lang="en-US" b="1" dirty="0" smtClean="0"/>
              <a:t>Play the slide show for this presentation to listen</a:t>
            </a:r>
            <a:r>
              <a:rPr lang="en-US" b="1" baseline="0" dirty="0" smtClean="0"/>
              <a:t> to the audio commentary by Peter Walsh and view slide timings. Or, </a:t>
            </a:r>
            <a:r>
              <a:rPr lang="en-US" b="1" dirty="0"/>
              <a:t>click the sound icon on a slide for controls that you can use to hear the audio at your own pace.</a:t>
            </a:r>
            <a:endParaRPr lang="en-US" b="1" dirty="0" smtClean="0"/>
          </a:p>
          <a:p>
            <a:endParaRPr lang="en-US" dirty="0" smtClean="0"/>
          </a:p>
          <a:p>
            <a:r>
              <a:rPr lang="en-US" dirty="0" smtClean="0"/>
              <a:t>A little organization will go a long way to enhancing your PowerPoint presentation. </a:t>
            </a:r>
          </a:p>
          <a:p>
            <a:r>
              <a:rPr lang="en-US" dirty="0" smtClean="0"/>
              <a:t>Your title slide should be </a:t>
            </a:r>
            <a:r>
              <a:rPr lang="en-US" u="sng" dirty="0" smtClean="0"/>
              <a:t>catching and relevant</a:t>
            </a:r>
            <a:r>
              <a:rPr lang="en-US" dirty="0" smtClean="0"/>
              <a:t> to your audience – offer something in the title that your audience wants.   </a:t>
            </a:r>
          </a:p>
          <a:p>
            <a:r>
              <a:rPr lang="en-US" dirty="0" smtClean="0"/>
              <a:t>Keep some basic principles in mind:</a:t>
            </a:r>
          </a:p>
          <a:p>
            <a:pPr lvl="1">
              <a:buFontTx/>
              <a:buChar char="•"/>
            </a:pPr>
            <a:r>
              <a:rPr lang="en-US" dirty="0" smtClean="0"/>
              <a:t>Your slides should </a:t>
            </a:r>
            <a:r>
              <a:rPr lang="en-US" b="1" dirty="0" smtClean="0"/>
              <a:t>complement</a:t>
            </a:r>
            <a:r>
              <a:rPr lang="en-US" dirty="0" smtClean="0"/>
              <a:t> what you have to say,  not say it for you.  </a:t>
            </a:r>
          </a:p>
          <a:p>
            <a:pPr lvl="1">
              <a:buFontTx/>
              <a:buChar char="•"/>
            </a:pPr>
            <a:r>
              <a:rPr lang="en-US" dirty="0" smtClean="0"/>
              <a:t>Keep slides </a:t>
            </a:r>
            <a:r>
              <a:rPr lang="en-US" b="1" dirty="0" smtClean="0"/>
              <a:t>direct and to the point</a:t>
            </a:r>
            <a:r>
              <a:rPr lang="en-US" dirty="0" smtClean="0"/>
              <a:t> - less is more!</a:t>
            </a:r>
          </a:p>
          <a:p>
            <a:pPr lvl="1">
              <a:buFontTx/>
              <a:buChar char="•"/>
            </a:pPr>
            <a:r>
              <a:rPr lang="en-US" dirty="0" smtClean="0"/>
              <a:t>Choose a background color or design that enhances and complements your presentation rather than competes with it. </a:t>
            </a:r>
          </a:p>
          <a:p>
            <a:pPr lvl="1">
              <a:buFontTx/>
              <a:buChar char="•"/>
            </a:pPr>
            <a:r>
              <a:rPr lang="en-US" dirty="0" smtClean="0"/>
              <a:t>Don’t get too fancy - a simple font, elegant color scheme and clear message is more important than lots of information (clutter!) on the slide.</a:t>
            </a:r>
            <a:endParaRPr lang="en-US" b="1" dirty="0" smtClean="0"/>
          </a:p>
          <a:p>
            <a:r>
              <a:rPr lang="en-US" b="1" dirty="0" smtClean="0"/>
              <a:t>Keep it simple!</a:t>
            </a:r>
            <a:r>
              <a:rPr lang="en-US" dirty="0" smtClean="0"/>
              <a:t>  The purpose of the PowerPoint slide is to keep the mind of your audience focused – fewer words are better.  </a:t>
            </a:r>
          </a:p>
          <a:p>
            <a:endParaRPr lang="en-US" dirty="0" smtClean="0"/>
          </a:p>
          <a:p>
            <a:pPr defTabSz="924458">
              <a:spcBef>
                <a:spcPts val="1213"/>
              </a:spcBef>
              <a:defRPr/>
            </a:pPr>
            <a:endParaRPr lang="en-US" b="1" i="1" dirty="0"/>
          </a:p>
          <a:p>
            <a:pPr defTabSz="924458">
              <a:spcBef>
                <a:spcPts val="1213"/>
              </a:spcBef>
              <a:defRPr/>
            </a:pPr>
            <a:r>
              <a:rPr lang="en-US" b="1" i="1" dirty="0"/>
              <a:t>Note</a:t>
            </a:r>
            <a:r>
              <a:rPr lang="en-US" i="1" dirty="0"/>
              <a:t>: You understand that Microsoft does not endorse or control the content provided in the following presentation.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645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Hacer</a:t>
            </a:r>
            <a:r>
              <a:rPr lang="es-MX" baseline="0" dirty="0" smtClean="0"/>
              <a:t> precisión de leyes en los estados y reforma al artículo 1</a:t>
            </a: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6623E2-143C-47CF-ACFE-2D7CFB3760A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67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rgbClr val="6C5578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6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2"/>
            <a:ext cx="4038600" cy="4270248"/>
          </a:xfrm>
        </p:spPr>
        <p:txBody>
          <a:bodyPr anchor="ctr" anchorCtr="0">
            <a:normAutofit/>
          </a:bodyPr>
          <a:lstStyle>
            <a:lvl1pPr marL="114300" indent="0" algn="ctr">
              <a:buFontTx/>
              <a:buNone/>
              <a:defRPr sz="3400">
                <a:solidFill>
                  <a:schemeClr val="tx1"/>
                </a:solidFill>
              </a:defRPr>
            </a:lvl1pPr>
            <a:lvl2pPr marL="411480" indent="0">
              <a:buFontTx/>
              <a:buNone/>
              <a:defRPr sz="3600">
                <a:solidFill>
                  <a:schemeClr val="tx1"/>
                </a:solidFill>
              </a:defRPr>
            </a:lvl2pPr>
            <a:lvl3pPr marL="777240" indent="0">
              <a:buFontTx/>
              <a:buNone/>
              <a:defRPr sz="3600">
                <a:solidFill>
                  <a:schemeClr val="tx1"/>
                </a:solidFill>
              </a:defRPr>
            </a:lvl3pPr>
            <a:lvl4pPr marL="1051560" indent="0">
              <a:buFontTx/>
              <a:buNone/>
              <a:defRPr sz="3600">
                <a:solidFill>
                  <a:schemeClr val="tx1"/>
                </a:solidFill>
              </a:defRPr>
            </a:lvl4pPr>
            <a:lvl5pPr marL="1325880" indent="0">
              <a:buFontTx/>
              <a:buNone/>
              <a:defRPr sz="3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57200" y="1143000"/>
            <a:ext cx="7620000" cy="381000"/>
          </a:xfrm>
        </p:spPr>
        <p:txBody>
          <a:bodyPr>
            <a:noAutofit/>
          </a:bodyPr>
          <a:lstStyle>
            <a:lvl1pPr marL="741363" indent="-1588">
              <a:spcBef>
                <a:spcPts val="0"/>
              </a:spcBef>
              <a:buFontTx/>
              <a:buNone/>
              <a:defRPr sz="2000" b="1">
                <a:solidFill>
                  <a:schemeClr val="tx2"/>
                </a:solidFill>
              </a:defRPr>
            </a:lvl1pPr>
            <a:lvl2pPr marL="411480" indent="0">
              <a:buFontTx/>
              <a:buNone/>
              <a:defRPr sz="2000" b="1"/>
            </a:lvl2pPr>
            <a:lvl3pPr marL="777240" indent="0">
              <a:buFontTx/>
              <a:buNone/>
              <a:defRPr sz="2000" b="1"/>
            </a:lvl3pPr>
            <a:lvl4pPr marL="1051560" indent="0">
              <a:buFontTx/>
              <a:buNone/>
              <a:defRPr sz="2000" b="1"/>
            </a:lvl4pPr>
            <a:lvl5pPr marL="1325880" indent="0">
              <a:buFontTx/>
              <a:buNone/>
              <a:defRPr sz="20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 rot="600000">
            <a:off x="4807311" y="2004284"/>
            <a:ext cx="3114715" cy="421314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Drag picture to placeholder or click icon to add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38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543800" cy="990727"/>
          </a:xfrm>
        </p:spPr>
        <p:txBody>
          <a:bodyPr bIns="0" anchor="b"/>
          <a:lstStyle>
            <a:lvl1pPr>
              <a:defRPr sz="6600">
                <a:ln>
                  <a:noFill/>
                </a:ln>
                <a:solidFill>
                  <a:srgbClr val="6C5578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61760" cy="762000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1" y="2133600"/>
            <a:ext cx="7543800" cy="990600"/>
          </a:xfrm>
        </p:spPr>
        <p:txBody>
          <a:bodyPr tIns="0">
            <a:noAutofit/>
          </a:bodyPr>
          <a:lstStyle>
            <a:lvl1pPr marL="0" indent="0" algn="l">
              <a:buNone/>
              <a:defRPr sz="3600" spc="-100" baseline="0">
                <a:solidFill>
                  <a:schemeClr val="tx2"/>
                </a:solidFill>
                <a:latin typeface="+mj-lt"/>
              </a:defRPr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71600" y="5715000"/>
            <a:ext cx="6477000" cy="762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rgbClr val="8E8D8C"/>
                </a:solidFill>
              </a:defRPr>
            </a:lvl1pPr>
            <a:lvl2pPr marL="411480" indent="0">
              <a:buNone/>
              <a:defRPr>
                <a:solidFill>
                  <a:srgbClr val="8E8D8C"/>
                </a:solidFill>
              </a:defRPr>
            </a:lvl2pPr>
            <a:lvl3pPr marL="777240" indent="0">
              <a:buNone/>
              <a:defRPr>
                <a:solidFill>
                  <a:srgbClr val="8E8D8C"/>
                </a:solidFill>
              </a:defRPr>
            </a:lvl3pPr>
            <a:lvl4pPr marL="1051560" indent="0">
              <a:buNone/>
              <a:defRPr>
                <a:solidFill>
                  <a:srgbClr val="8E8D8C"/>
                </a:solidFill>
              </a:defRPr>
            </a:lvl4pPr>
            <a:lvl5pPr marL="1325880" indent="0">
              <a:buNone/>
              <a:defRPr>
                <a:solidFill>
                  <a:srgbClr val="8E8D8C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5" hasCustomPrompt="1"/>
          </p:nvPr>
        </p:nvSpPr>
        <p:spPr>
          <a:xfrm>
            <a:off x="3311525" y="4721225"/>
            <a:ext cx="2530475" cy="876300"/>
          </a:xfrm>
        </p:spPr>
        <p:txBody>
          <a:bodyPr vert="horz" lIns="91440" tIns="45720" rIns="91440" bIns="45720" rtlCol="0" anchor="ctr" anchorCtr="0">
            <a:normAutofit/>
          </a:bodyPr>
          <a:lstStyle>
            <a:lvl1pPr algn="ctr">
              <a:defRPr lang="en-US" sz="1600" baseline="0" dirty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>
              <a:spcBef>
                <a:spcPts val="0"/>
              </a:spcBef>
            </a:pPr>
            <a:r>
              <a:rPr lang="en-US" dirty="0" smtClean="0"/>
              <a:t>Insert logo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56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300" y="1600200"/>
            <a:ext cx="5257800" cy="4800600"/>
          </a:xfrm>
        </p:spPr>
        <p:txBody>
          <a:bodyPr/>
          <a:lstStyle>
            <a:lvl1pPr algn="ctr">
              <a:lnSpc>
                <a:spcPct val="17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418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68680"/>
          </a:xfrm>
        </p:spPr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76200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1143000"/>
            <a:ext cx="7620000" cy="381000"/>
          </a:xfrm>
        </p:spPr>
        <p:txBody>
          <a:bodyPr>
            <a:noAutofit/>
          </a:bodyPr>
          <a:lstStyle>
            <a:lvl1pPr marL="740664" indent="0">
              <a:spcBef>
                <a:spcPts val="0"/>
              </a:spcBef>
              <a:buFontTx/>
              <a:buNone/>
              <a:defRPr sz="2000" b="1">
                <a:solidFill>
                  <a:schemeClr val="tx2"/>
                </a:solidFill>
              </a:defRPr>
            </a:lvl1pPr>
            <a:lvl2pPr marL="411480" indent="0">
              <a:buFontTx/>
              <a:buNone/>
              <a:defRPr sz="2000" b="1">
                <a:solidFill>
                  <a:schemeClr val="tx2"/>
                </a:solidFill>
              </a:defRPr>
            </a:lvl2pPr>
            <a:lvl3pPr marL="777240" indent="0">
              <a:buFontTx/>
              <a:buNone/>
              <a:defRPr sz="2000" b="1">
                <a:solidFill>
                  <a:schemeClr val="tx2"/>
                </a:solidFill>
              </a:defRPr>
            </a:lvl3pPr>
            <a:lvl4pPr marL="1051560" indent="0">
              <a:buFontTx/>
              <a:buNone/>
              <a:defRPr sz="2000" b="1">
                <a:solidFill>
                  <a:schemeClr val="tx2"/>
                </a:solidFill>
              </a:defRPr>
            </a:lvl4pPr>
            <a:lvl5pPr marL="1325880" indent="0">
              <a:buFontTx/>
              <a:buNone/>
              <a:defRPr sz="20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1351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7" name="Imagen 6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51520" y="332656"/>
            <a:ext cx="2088232" cy="648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rgbClr val="341A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rgbClr val="6C55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11E8957-5754-4C19-A51A-9C104D1A0E0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8B4FEF1-1C18-40D8-8A9A-AA7FFF43FE2E}" type="datetimeFigureOut">
              <a:rPr lang="en-US" smtClean="0"/>
              <a:pPr/>
              <a:t>12/20/2018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76" r:id="rId4"/>
    <p:sldLayoutId id="2147483675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4" r:id="rId13"/>
    <p:sldLayoutId id="2147483670" r:id="rId14"/>
    <p:sldLayoutId id="2147483671" r:id="rId15"/>
    <p:sldLayoutId id="2147483677" r:id="rId1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cap="none" spc="-100" baseline="0">
          <a:ln>
            <a:noFill/>
          </a:ln>
          <a:solidFill>
            <a:srgbClr val="6C5578"/>
          </a:solidFill>
          <a:effectLst/>
          <a:latin typeface="+mj-lt"/>
          <a:ea typeface="+mj-ea"/>
          <a:cs typeface="+mj-cs"/>
        </a:defRPr>
      </a:lvl1pPr>
    </p:titleStyle>
    <p:bodyStyle>
      <a:lvl1pPr marL="1588" indent="0" algn="l" defTabSz="914400" rtl="0" eaLnBrk="1" latinLnBrk="0" hangingPunct="1">
        <a:spcBef>
          <a:spcPts val="1200"/>
        </a:spcBef>
        <a:buClr>
          <a:schemeClr val="accent1"/>
        </a:buClr>
        <a:buFont typeface="Arial" pitchFamily="34" charset="0"/>
        <a:buNone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85750" indent="-182563" algn="l" defTabSz="914400" rtl="0" eaLnBrk="1" latinLnBrk="0" hangingPunct="1">
        <a:spcBef>
          <a:spcPts val="12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2300" indent="-1825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93750" indent="-182563" algn="l" defTabSz="914400" rtl="0" eaLnBrk="1" latinLnBrk="0" hangingPunct="1">
        <a:spcBef>
          <a:spcPts val="6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992188" indent="-182563" algn="l" defTabSz="914400" rtl="0" eaLnBrk="1" latinLnBrk="0" hangingPunct="1">
        <a:spcBef>
          <a:spcPts val="6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73163" indent="-182563" algn="l" defTabSz="914400" rtl="0" eaLnBrk="1" latinLnBrk="0" hangingPunct="1">
        <a:spcBef>
          <a:spcPts val="6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54138" indent="-1825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44638" indent="-182563" algn="l" defTabSz="914400" rtl="0" eaLnBrk="1" latinLnBrk="0" hangingPunct="1">
        <a:spcBef>
          <a:spcPts val="600"/>
        </a:spcBef>
        <a:buClr>
          <a:schemeClr val="accent2"/>
        </a:buClr>
        <a:buFont typeface="Arial" pitchFamily="34" charset="0"/>
        <a:buChar char="•"/>
        <a:tabLst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17675" indent="-182563" algn="l" defTabSz="914400" rtl="0" eaLnBrk="1" latinLnBrk="0" hangingPunct="1">
        <a:spcBef>
          <a:spcPts val="600"/>
        </a:spcBef>
        <a:buClr>
          <a:schemeClr val="accent3"/>
        </a:buClr>
        <a:buFont typeface="Arial" pitchFamily="34" charset="0"/>
        <a:buChar char="•"/>
        <a:tabLst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6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0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jpeg"/><Relationship Id="rId7" Type="http://schemas.openxmlformats.org/officeDocument/2006/relationships/image" Target="../media/image25.png"/><Relationship Id="rId12" Type="http://schemas.openxmlformats.org/officeDocument/2006/relationships/image" Target="../media/image30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jpeg"/><Relationship Id="rId15" Type="http://schemas.openxmlformats.org/officeDocument/2006/relationships/image" Target="../media/image33.jpeg"/><Relationship Id="rId10" Type="http://schemas.openxmlformats.org/officeDocument/2006/relationships/image" Target="../media/image28.jpe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196752"/>
            <a:ext cx="7669360" cy="4824536"/>
          </a:xfrm>
          <a:noFill/>
        </p:spPr>
        <p:txBody>
          <a:bodyPr/>
          <a:lstStyle/>
          <a:p>
            <a:pPr algn="r"/>
            <a:r>
              <a:rPr lang="es-MX" sz="2800" b="1" dirty="0" smtClean="0">
                <a:solidFill>
                  <a:srgbClr val="5F147C"/>
                </a:solidFill>
              </a:rPr>
              <a:t>Presentación sobres aspectos generales:</a:t>
            </a:r>
            <a:br>
              <a:rPr lang="es-MX" sz="2800" b="1" dirty="0" smtClean="0">
                <a:solidFill>
                  <a:srgbClr val="5F147C"/>
                </a:solidFill>
              </a:rPr>
            </a:br>
            <a:r>
              <a:rPr lang="es-MX" sz="2800" dirty="0">
                <a:solidFill>
                  <a:srgbClr val="5F147C"/>
                </a:solidFill>
              </a:rPr>
              <a:t/>
            </a:r>
            <a:br>
              <a:rPr lang="es-MX" sz="2800" dirty="0">
                <a:solidFill>
                  <a:srgbClr val="5F147C"/>
                </a:solidFill>
              </a:rPr>
            </a:br>
            <a:r>
              <a:rPr lang="es-MX" sz="2800" dirty="0">
                <a:solidFill>
                  <a:srgbClr val="5F147C"/>
                </a:solidFill>
              </a:rPr>
              <a:t>Marco Normativo en materia de Transparencia</a:t>
            </a:r>
            <a:r>
              <a:rPr lang="es-MX" sz="2800" dirty="0" smtClean="0">
                <a:solidFill>
                  <a:srgbClr val="5F147C"/>
                </a:solidFill>
              </a:rPr>
              <a:t/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Unidad de Transparencia</a:t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Comité de Transparencia</a:t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Procedimiento de Acceso</a:t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Recursos de Revisión</a:t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Medidas de Apremio y sanciones</a:t>
            </a:r>
            <a:r>
              <a:rPr lang="es-MX" sz="2800" b="1" dirty="0" smtClean="0">
                <a:solidFill>
                  <a:srgbClr val="5F147C"/>
                </a:solidFill>
              </a:rPr>
              <a:t/>
            </a:r>
            <a:br>
              <a:rPr lang="es-MX" sz="2800" b="1" dirty="0" smtClean="0">
                <a:solidFill>
                  <a:srgbClr val="5F147C"/>
                </a:solidFill>
              </a:rPr>
            </a:br>
            <a:r>
              <a:rPr lang="es-MX" sz="2800" b="1" dirty="0" smtClean="0">
                <a:solidFill>
                  <a:srgbClr val="5F147C"/>
                </a:solidFill>
              </a:rPr>
              <a:t/>
            </a:r>
            <a:br>
              <a:rPr lang="es-MX" sz="2800" b="1" dirty="0" smtClean="0">
                <a:solidFill>
                  <a:srgbClr val="5F147C"/>
                </a:solidFill>
              </a:rPr>
            </a:br>
            <a:r>
              <a:rPr lang="es-MX" sz="2800" b="1" dirty="0">
                <a:solidFill>
                  <a:srgbClr val="5F147C"/>
                </a:solidFill>
              </a:rPr>
              <a:t/>
            </a:r>
            <a:br>
              <a:rPr lang="es-MX" sz="2800" b="1" dirty="0">
                <a:solidFill>
                  <a:srgbClr val="5F147C"/>
                </a:solidFill>
              </a:rPr>
            </a:br>
            <a:r>
              <a:rPr lang="es-MX" sz="2000" b="1" dirty="0" smtClean="0">
                <a:solidFill>
                  <a:srgbClr val="5F147C"/>
                </a:solidFill>
              </a:rPr>
              <a:t>Unidad de Transparencia</a:t>
            </a:r>
            <a:r>
              <a:rPr lang="es-MX" sz="2000" b="1" dirty="0">
                <a:solidFill>
                  <a:srgbClr val="5F147C"/>
                </a:solidFill>
              </a:rPr>
              <a:t/>
            </a:r>
            <a:br>
              <a:rPr lang="es-MX" sz="2000" b="1" dirty="0">
                <a:solidFill>
                  <a:srgbClr val="5F147C"/>
                </a:solidFill>
              </a:rPr>
            </a:br>
            <a:r>
              <a:rPr lang="es-MX" sz="2000" b="1" dirty="0" smtClean="0">
                <a:solidFill>
                  <a:srgbClr val="5F147C"/>
                </a:solidFill>
              </a:rPr>
              <a:t>Gerencia de Enlace con el INAI</a:t>
            </a:r>
            <a:endParaRPr lang="es-ES" sz="2000" b="1" dirty="0" smtClean="0">
              <a:solidFill>
                <a:srgbClr val="5F147C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528" y="5289701"/>
            <a:ext cx="2736304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5545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86000">
        <p:fade/>
      </p:transition>
    </mc:Choice>
    <mc:Fallback xmlns="">
      <p:transition spd="med" advTm="86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2540095"/>
            <a:ext cx="7848872" cy="37692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F5F5F"/>
                </a:solidFill>
              </a:rPr>
              <a:t>C</a:t>
            </a:r>
            <a:r>
              <a:rPr lang="es-MX" sz="2000" dirty="0" smtClean="0">
                <a:solidFill>
                  <a:srgbClr val="5F5F5F"/>
                </a:solidFill>
              </a:rPr>
              <a:t>ualquier </a:t>
            </a:r>
            <a:r>
              <a:rPr lang="es-MX" sz="2000" dirty="0">
                <a:solidFill>
                  <a:srgbClr val="5F5F5F"/>
                </a:solidFill>
              </a:rPr>
              <a:t>autoridad, </a:t>
            </a:r>
            <a:r>
              <a:rPr lang="es-MX" sz="2000" dirty="0" smtClean="0">
                <a:solidFill>
                  <a:srgbClr val="5F5F5F"/>
                </a:solidFill>
              </a:rPr>
              <a:t>entidad</a:t>
            </a:r>
            <a:r>
              <a:rPr lang="es-MX" sz="2000" dirty="0">
                <a:solidFill>
                  <a:srgbClr val="5F5F5F"/>
                </a:solidFill>
              </a:rPr>
              <a:t>, órgano y organismo de los Poderes Ejecutivo, Legislativo y Judicial, </a:t>
            </a:r>
            <a:endParaRPr lang="es-MX" sz="2000" dirty="0" smtClean="0">
              <a:solidFill>
                <a:srgbClr val="5F5F5F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 smtClean="0">
                <a:solidFill>
                  <a:srgbClr val="5F5F5F"/>
                </a:solidFill>
              </a:rPr>
              <a:t>Órganos </a:t>
            </a:r>
            <a:r>
              <a:rPr lang="es-MX" sz="2000" dirty="0">
                <a:solidFill>
                  <a:srgbClr val="5F5F5F"/>
                </a:solidFill>
              </a:rPr>
              <a:t>autónomos, </a:t>
            </a:r>
            <a:endParaRPr lang="es-MX" sz="2000" dirty="0" smtClean="0">
              <a:solidFill>
                <a:srgbClr val="5F5F5F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F5F5F"/>
                </a:solidFill>
              </a:rPr>
              <a:t>P</a:t>
            </a:r>
            <a:r>
              <a:rPr lang="es-MX" sz="2000" dirty="0" smtClean="0">
                <a:solidFill>
                  <a:srgbClr val="5F5F5F"/>
                </a:solidFill>
              </a:rPr>
              <a:t>artidos </a:t>
            </a:r>
            <a:r>
              <a:rPr lang="es-MX" sz="2000" dirty="0">
                <a:solidFill>
                  <a:srgbClr val="5F5F5F"/>
                </a:solidFill>
              </a:rPr>
              <a:t>políticos, </a:t>
            </a:r>
            <a:endParaRPr lang="es-MX" sz="2000" dirty="0" smtClean="0">
              <a:solidFill>
                <a:srgbClr val="5F5F5F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F5F5F"/>
                </a:solidFill>
              </a:rPr>
              <a:t>F</a:t>
            </a:r>
            <a:r>
              <a:rPr lang="es-MX" sz="2000" dirty="0" smtClean="0">
                <a:solidFill>
                  <a:srgbClr val="5F5F5F"/>
                </a:solidFill>
              </a:rPr>
              <a:t>ideicomisos </a:t>
            </a:r>
            <a:r>
              <a:rPr lang="es-MX" sz="2000" dirty="0">
                <a:solidFill>
                  <a:srgbClr val="5F5F5F"/>
                </a:solidFill>
              </a:rPr>
              <a:t>y fondos públicos, así como </a:t>
            </a:r>
            <a:endParaRPr lang="es-MX" sz="2000" dirty="0" smtClean="0">
              <a:solidFill>
                <a:srgbClr val="5F5F5F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s-MX" sz="2000" dirty="0">
                <a:solidFill>
                  <a:srgbClr val="5F5F5F"/>
                </a:solidFill>
              </a:rPr>
              <a:t>C</a:t>
            </a:r>
            <a:r>
              <a:rPr lang="es-MX" sz="2000" dirty="0" smtClean="0">
                <a:solidFill>
                  <a:srgbClr val="5F5F5F"/>
                </a:solidFill>
              </a:rPr>
              <a:t>ualquier </a:t>
            </a:r>
            <a:r>
              <a:rPr lang="es-MX" sz="2000" dirty="0">
                <a:solidFill>
                  <a:srgbClr val="5F5F5F"/>
                </a:solidFill>
              </a:rPr>
              <a:t>persona física, moral o sindicato que reciba y ejerza recursos públicos o realice actos de autoridad en los ámbitos federal, de las Entidades Federativas y municipal</a:t>
            </a:r>
            <a:r>
              <a:rPr lang="es-MX" sz="2000" dirty="0" smtClean="0">
                <a:solidFill>
                  <a:srgbClr val="5F5F5F"/>
                </a:solidFill>
              </a:rPr>
              <a:t>.</a:t>
            </a:r>
            <a:endParaRPr lang="es-MX" sz="2000" dirty="0">
              <a:solidFill>
                <a:srgbClr val="5F5F5F"/>
              </a:solidFill>
            </a:endParaRPr>
          </a:p>
        </p:txBody>
      </p:sp>
      <p:sp>
        <p:nvSpPr>
          <p:cNvPr id="4" name="3 Título"/>
          <p:cNvSpPr txBox="1">
            <a:spLocks/>
          </p:cNvSpPr>
          <p:nvPr/>
        </p:nvSpPr>
        <p:spPr>
          <a:xfrm>
            <a:off x="3491880" y="318754"/>
            <a:ext cx="4752528" cy="64807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cap="none" spc="-100" baseline="0">
                <a:ln>
                  <a:noFill/>
                </a:ln>
                <a:solidFill>
                  <a:srgbClr val="6C5578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Sujetos obligados</a:t>
            </a:r>
            <a:endParaRPr lang="es-MX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23528" y="1472169"/>
            <a:ext cx="763284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>
                <a:solidFill>
                  <a:srgbClr val="5F5F5F"/>
                </a:solidFill>
              </a:rPr>
              <a:t>Son sujetos obligados a </a:t>
            </a:r>
            <a:r>
              <a:rPr lang="es-MX" sz="2000" b="1" dirty="0">
                <a:solidFill>
                  <a:srgbClr val="5F5F5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transparentar y permitir el acceso a su información y proteger los datos personales</a:t>
            </a:r>
            <a:r>
              <a:rPr lang="es-MX" sz="2000" dirty="0">
                <a:solidFill>
                  <a:srgbClr val="5F5F5F"/>
                </a:solidFill>
              </a:rPr>
              <a:t> que obren en su poder: </a:t>
            </a:r>
            <a:endParaRPr lang="es-MX" sz="2000" dirty="0"/>
          </a:p>
        </p:txBody>
      </p:sp>
      <p:pic>
        <p:nvPicPr>
          <p:cNvPr id="7" name="Imagen 6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512" y="202122"/>
            <a:ext cx="1944216" cy="764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3657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-27384"/>
            <a:ext cx="8460432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7" name="6 CuadroTexto"/>
          <p:cNvSpPr txBox="1"/>
          <p:nvPr/>
        </p:nvSpPr>
        <p:spPr>
          <a:xfrm>
            <a:off x="395536" y="1556792"/>
            <a:ext cx="6768752" cy="338554"/>
          </a:xfrm>
          <a:prstGeom prst="rect">
            <a:avLst/>
          </a:prstGeom>
          <a:solidFill>
            <a:srgbClr val="7E668A"/>
          </a:solidFill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 Quinto . </a:t>
            </a:r>
            <a:r>
              <a:rPr lang="es-MX" sz="16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OBLIGACIONES DE </a:t>
            </a:r>
            <a:r>
              <a:rPr lang="es-MX" sz="1600" b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TRANSPARENCIA.</a:t>
            </a:r>
            <a:endParaRPr lang="es-ES" sz="1600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1167" y="116632"/>
            <a:ext cx="8219256" cy="1143000"/>
          </a:xfrm>
        </p:spPr>
        <p:txBody>
          <a:bodyPr/>
          <a:lstStyle/>
          <a:p>
            <a:pPr algn="r"/>
            <a:r>
              <a:rPr lang="es-MX" sz="2800" dirty="0">
                <a:solidFill>
                  <a:srgbClr val="5F147C"/>
                </a:solidFill>
              </a:rPr>
              <a:t>Ley General de Transparencia y Acceso a la </a:t>
            </a:r>
            <a:r>
              <a:rPr lang="es-MX" sz="2800" dirty="0" smtClean="0">
                <a:solidFill>
                  <a:srgbClr val="5F147C"/>
                </a:solidFill>
              </a:rPr>
              <a:t/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Información Pública</a:t>
            </a:r>
            <a:endParaRPr lang="es-MX" sz="36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395536" y="2014924"/>
            <a:ext cx="676392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600" b="1" dirty="0" smtClean="0"/>
              <a:t>Capítulo I</a:t>
            </a:r>
            <a:r>
              <a:rPr lang="es-MX" sz="1600" dirty="0" smtClean="0"/>
              <a:t>. </a:t>
            </a:r>
          </a:p>
          <a:p>
            <a:pPr algn="just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disposiciones generales</a:t>
            </a:r>
            <a:r>
              <a:rPr lang="es-E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just"/>
            <a:r>
              <a:rPr lang="es-MX" sz="1600" b="1" dirty="0" smtClean="0"/>
              <a:t>Capítulo II</a:t>
            </a:r>
            <a:r>
              <a:rPr lang="es-MX" sz="1600" dirty="0" smtClean="0"/>
              <a:t>.</a:t>
            </a:r>
            <a:r>
              <a:rPr lang="es-MX" sz="1600" dirty="0"/>
              <a:t> </a:t>
            </a:r>
            <a:endParaRPr lang="es-MX" sz="1600" dirty="0" smtClean="0"/>
          </a:p>
          <a:p>
            <a:pPr algn="just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obligaciones de transparencia 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comunes.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1600" b="1" dirty="0" smtClean="0"/>
              <a:t>Capítulo III.</a:t>
            </a:r>
            <a:r>
              <a:rPr lang="es-MX" sz="1600" dirty="0"/>
              <a:t> </a:t>
            </a:r>
            <a:endParaRPr lang="es-MX" sz="1600" dirty="0" smtClean="0"/>
          </a:p>
          <a:p>
            <a:pPr algn="just"/>
            <a:r>
              <a:rPr lang="es-MX" sz="1600" dirty="0" smtClean="0"/>
              <a:t>De </a:t>
            </a:r>
            <a:r>
              <a:rPr lang="es-MX" sz="1600" dirty="0"/>
              <a:t>las obligaciones de transparencia específicas de los sujetos </a:t>
            </a:r>
            <a:r>
              <a:rPr lang="es-MX" sz="1600" dirty="0" smtClean="0"/>
              <a:t>obligados.</a:t>
            </a:r>
          </a:p>
          <a:p>
            <a:pPr marL="989013" indent="-989013" algn="just"/>
            <a:r>
              <a:rPr lang="es-MX" sz="1600" b="1" dirty="0" smtClean="0"/>
              <a:t>Capítulo IV. </a:t>
            </a:r>
          </a:p>
          <a:p>
            <a:pPr algn="just"/>
            <a:r>
              <a:rPr lang="es-MX" sz="1600" dirty="0" smtClean="0"/>
              <a:t>De </a:t>
            </a:r>
            <a:r>
              <a:rPr lang="es-MX" sz="1600" dirty="0"/>
              <a:t>las obligaciones específicas de las personas físicas o morales que reciben y ejercen recursos públicos o ejercen actos de </a:t>
            </a:r>
            <a:r>
              <a:rPr lang="es-MX" sz="1600" dirty="0" smtClean="0"/>
              <a:t>autoridad.</a:t>
            </a:r>
            <a:endParaRPr lang="es-ES" sz="1600" dirty="0"/>
          </a:p>
          <a:p>
            <a:pPr algn="just"/>
            <a:r>
              <a:rPr lang="es-MX" sz="1600" b="1" dirty="0" smtClean="0"/>
              <a:t>Capítulo V. </a:t>
            </a:r>
          </a:p>
          <a:p>
            <a:pPr algn="just"/>
            <a:r>
              <a:rPr lang="es-MX" sz="1600" dirty="0" smtClean="0"/>
              <a:t>De </a:t>
            </a:r>
            <a:r>
              <a:rPr lang="es-MX" sz="1600" dirty="0"/>
              <a:t>las obligaciones específicas en materia </a:t>
            </a:r>
            <a:r>
              <a:rPr lang="es-MX" sz="1600" dirty="0" smtClean="0"/>
              <a:t>energética.</a:t>
            </a:r>
          </a:p>
          <a:p>
            <a:pPr algn="just"/>
            <a:r>
              <a:rPr lang="es-MX" sz="1600" b="1" dirty="0" smtClean="0"/>
              <a:t>Capítulo VI. </a:t>
            </a:r>
          </a:p>
          <a:p>
            <a:pPr algn="just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verificación de las obligaciones de 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transparencia.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es-MX" sz="1600" b="1" dirty="0" smtClean="0"/>
              <a:t>Capítulo VII. </a:t>
            </a:r>
          </a:p>
          <a:p>
            <a:pPr algn="just"/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denuncia por incumplimiento a las obligaciones de 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transparencia.</a:t>
            </a:r>
            <a:endParaRPr lang="es-E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es-ES" sz="1600" b="1" dirty="0"/>
          </a:p>
        </p:txBody>
      </p:sp>
      <p:pic>
        <p:nvPicPr>
          <p:cNvPr id="6" name="Imagen 5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8520" y="332656"/>
            <a:ext cx="1944216" cy="764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212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 noGrp="1"/>
          </p:cNvSpPr>
          <p:nvPr>
            <p:ph type="title"/>
          </p:nvPr>
        </p:nvSpPr>
        <p:spPr>
          <a:xfrm>
            <a:off x="2939008" y="116632"/>
            <a:ext cx="5449416" cy="114300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s-MX" sz="2800" spc="-100" dirty="0" smtClean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 la denuncia por el incumplimiento</a:t>
            </a:r>
            <a:endParaRPr lang="es-MX" sz="2800" spc="-100" dirty="0">
              <a:solidFill>
                <a:srgbClr val="5F14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95536" y="1844824"/>
            <a:ext cx="74888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Cualquier persona podrá denunciar ante los organismos garantes la falta de publicación de las obligaciones de transparencia prevista en los artículos 70 a 83 de la </a:t>
            </a:r>
            <a:r>
              <a:rPr lang="es-MX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LGTAIP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 demás disposiciones aplicables.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843807" y="2996952"/>
            <a:ext cx="50692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Procedimiento:</a:t>
            </a:r>
          </a:p>
          <a:p>
            <a:pPr algn="just"/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00050" indent="-400050" algn="just">
              <a:buAutoNum type="romanUcPeriod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Presentación de la denuncia ante los Organismos garantes</a:t>
            </a:r>
          </a:p>
          <a:p>
            <a:pPr marL="400050" indent="-400050" algn="just">
              <a:buAutoNum type="romanUcPeriod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Solicitud por parte del organismo garante de un informe del sujeto obligado</a:t>
            </a:r>
          </a:p>
          <a:p>
            <a:pPr marL="400050" indent="-400050" algn="just">
              <a:buAutoNum type="romanUcPeriod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Resolución de la denuncia</a:t>
            </a:r>
          </a:p>
          <a:p>
            <a:pPr marL="400050" indent="-400050" algn="just">
              <a:buAutoNum type="romanUcPeriod"/>
            </a:pP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 de la denuncia </a:t>
            </a:r>
          </a:p>
        </p:txBody>
      </p:sp>
      <p:pic>
        <p:nvPicPr>
          <p:cNvPr id="6" name="5 Imagen"/>
          <p:cNvPicPr/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9231" t="43773" r="57822" b="7275"/>
          <a:stretch/>
        </p:blipFill>
        <p:spPr bwMode="auto">
          <a:xfrm>
            <a:off x="774931" y="2996952"/>
            <a:ext cx="1778786" cy="2736304"/>
          </a:xfrm>
          <a:prstGeom prst="rect">
            <a:avLst/>
          </a:prstGeom>
          <a:ln>
            <a:noFill/>
          </a:ln>
          <a:effectLst>
            <a:softEdge rad="317500"/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350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Título"/>
          <p:cNvSpPr>
            <a:spLocks noGrp="1"/>
          </p:cNvSpPr>
          <p:nvPr>
            <p:ph type="title"/>
          </p:nvPr>
        </p:nvSpPr>
        <p:spPr>
          <a:xfrm>
            <a:off x="5364088" y="-27384"/>
            <a:ext cx="3096344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Unidad de Transparencia </a:t>
            </a:r>
            <a:endParaRPr lang="es-MX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107504" y="3390289"/>
            <a:ext cx="3888432" cy="31993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Recabar y difundir 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Recibir y dar trámite a las solicitudes de información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Auxiliar a los particulares en la elaboración de solicitudes de información y orientarlos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Realizar </a:t>
            </a: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trámites internos necesarios para dar respuesta</a:t>
            </a:r>
          </a:p>
          <a:p>
            <a:pPr marL="357188" indent="-357188">
              <a:lnSpc>
                <a:spcPct val="150000"/>
              </a:lnSpc>
              <a:buFont typeface="Arial" pitchFamily="34" charset="0"/>
              <a:buChar char="•"/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C:\Users\janeth.guzman\Documents\Janeth\2009_2011 mayo\Guía práctica\entregas a ntmk\ilustraciones\de nuevo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45"/>
          <a:stretch/>
        </p:blipFill>
        <p:spPr bwMode="auto">
          <a:xfrm>
            <a:off x="865121" y="1211560"/>
            <a:ext cx="7235271" cy="192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3851920" y="3140968"/>
            <a:ext cx="4608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Proponer procedimientos, al CT, de mejora en la gestión de las SI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Proponer personal habilitado para recibir y dar tramite a las SI.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Llevar un registro de las solicitudes de acceso a la información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Fomentar la transparencia y accesibilidad al interior del sujeto obligado.</a:t>
            </a:r>
          </a:p>
          <a:p>
            <a:pPr marL="357188" indent="-357188">
              <a:spcBef>
                <a:spcPts val="600"/>
              </a:spcBef>
              <a:buFont typeface="Arial" pitchFamily="34" charset="0"/>
              <a:buChar char="•"/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Hacer del conocimiento la probable responsabilidad por incumplimiento</a:t>
            </a: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s-MX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00419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2028301" y="1707573"/>
            <a:ext cx="6205958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lnSpc>
                <a:spcPts val="2400"/>
              </a:lnSpc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Instruir, coordinar y supervisar, en términos de las disposiciones aplicables, las acciones y los procedimientos para asegurar la mayor eficiencia en la gestión de las solicitudes  en materia de acceso a la información. </a:t>
            </a:r>
          </a:p>
        </p:txBody>
      </p:sp>
      <p:sp>
        <p:nvSpPr>
          <p:cNvPr id="7" name="3 Título"/>
          <p:cNvSpPr>
            <a:spLocks noGrp="1"/>
          </p:cNvSpPr>
          <p:nvPr>
            <p:ph type="title"/>
          </p:nvPr>
        </p:nvSpPr>
        <p:spPr>
          <a:xfrm>
            <a:off x="5364088" y="-27384"/>
            <a:ext cx="3096344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Comité de Transparencia</a:t>
            </a:r>
            <a:endParaRPr lang="es-MX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4817" name="Picture 1" descr="C:\Users\janeth.guzman\Documents\Janeth\2009_2011 mayo\Guía práctica\entregas a ntmk\ilustraciones\comite (miembros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749119"/>
            <a:ext cx="1741554" cy="1224136"/>
          </a:xfrm>
          <a:prstGeom prst="rect">
            <a:avLst/>
          </a:prstGeom>
          <a:noFill/>
        </p:spPr>
      </p:pic>
      <p:sp>
        <p:nvSpPr>
          <p:cNvPr id="15" name="14 CuadroTexto"/>
          <p:cNvSpPr txBox="1"/>
          <p:nvPr/>
        </p:nvSpPr>
        <p:spPr>
          <a:xfrm>
            <a:off x="292185" y="3666040"/>
            <a:ext cx="76625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Wingdings" pitchFamily="2" charset="2"/>
              <a:buChar char="ü"/>
            </a:pPr>
            <a:r>
              <a:rPr lang="es-E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Confirmar, modificar o revocar las determinaciones en materia de: </a:t>
            </a:r>
          </a:p>
          <a:p>
            <a:pPr marL="796925" indent="-357188">
              <a:buFont typeface="Arial" panose="020B0604020202020204" pitchFamily="34" charset="0"/>
              <a:buChar char="•"/>
              <a:tabLst>
                <a:tab pos="801688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Ampliación del plazo</a:t>
            </a:r>
          </a:p>
          <a:p>
            <a:pPr marL="796925" indent="-357188">
              <a:buFont typeface="Arial" panose="020B0604020202020204" pitchFamily="34" charset="0"/>
              <a:buChar char="•"/>
              <a:tabLst>
                <a:tab pos="801688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 de la información </a:t>
            </a:r>
          </a:p>
          <a:p>
            <a:pPr marL="796925" indent="-357188">
              <a:buFont typeface="Arial" panose="020B0604020202020204" pitchFamily="34" charset="0"/>
              <a:buChar char="•"/>
              <a:tabLst>
                <a:tab pos="801688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Declaración de inexistencia</a:t>
            </a:r>
          </a:p>
          <a:p>
            <a:pPr marL="796925" indent="-357188">
              <a:buFont typeface="Arial" panose="020B0604020202020204" pitchFamily="34" charset="0"/>
              <a:buChar char="•"/>
              <a:tabLst>
                <a:tab pos="801688" algn="l"/>
              </a:tabLst>
            </a:pP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Incompetencia*</a:t>
            </a:r>
          </a:p>
          <a:p>
            <a:pPr marL="439737">
              <a:tabLst>
                <a:tab pos="801688" algn="l"/>
              </a:tabLst>
            </a:pPr>
            <a:endParaRPr lang="es-E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 descr="C:\Users\janeth.guzman\Documents\Janeth\2009_2011 mayo\Guía práctica\entregas a ntmk\ilustraciones\ausencia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0160" y="4584357"/>
            <a:ext cx="1620532" cy="1292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66623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2204864"/>
            <a:ext cx="76625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>
              <a:buFont typeface="Wingdings" pitchFamily="2" charset="2"/>
              <a:buChar char="ü"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previa acreditación de la imposibilidad de su generación, exponga, de forma fundada y motivada, las razones por las cuales, en el caso particular, no ejercieron dichas facultades, competencias o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funciones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  <a:endParaRPr lang="es-ES" dirty="0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83605" y="3633119"/>
            <a:ext cx="76625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>
              <a:buFont typeface="Wingdings" pitchFamily="2" charset="2"/>
              <a:buChar char="ü"/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Establecer políticas para facilitar la obtención de información y el ejercicio del derecho de acceso a la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información.*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293853" y="1244950"/>
            <a:ext cx="780197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>
              <a:buFont typeface="Wingdings" pitchFamily="2" charset="2"/>
              <a:buChar char="ü"/>
            </a:pPr>
            <a:r>
              <a:rPr lang="es-ES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Ordenar a las áreas que generen la información que derivada de sus facultades, competencias y funciones deban tener en </a:t>
            </a:r>
            <a:r>
              <a:rPr lang="es-E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posesión.* </a:t>
            </a:r>
            <a:endParaRPr lang="es-E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3 Título"/>
          <p:cNvSpPr>
            <a:spLocks noGrp="1"/>
          </p:cNvSpPr>
          <p:nvPr>
            <p:ph type="title"/>
          </p:nvPr>
        </p:nvSpPr>
        <p:spPr>
          <a:xfrm>
            <a:off x="5364088" y="-27384"/>
            <a:ext cx="3096344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Comité de Transparencia</a:t>
            </a:r>
            <a:endParaRPr lang="es-MX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2 CuadroTexto"/>
          <p:cNvSpPr txBox="1"/>
          <p:nvPr/>
        </p:nvSpPr>
        <p:spPr>
          <a:xfrm>
            <a:off x="174952" y="5513455"/>
            <a:ext cx="79208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 algn="just">
              <a:buFont typeface="Wingdings" pitchFamily="2" charset="2"/>
              <a:buChar char="ü"/>
            </a:pP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Establecer programas de capacitación en materia de transparencia, acceso a la información, accesibilidad y protección de datos personales, para todos los Servidores Públicos o integrantes del sujeto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obligado.*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1 Rectángulo"/>
          <p:cNvSpPr/>
          <p:nvPr/>
        </p:nvSpPr>
        <p:spPr>
          <a:xfrm>
            <a:off x="174952" y="4593322"/>
            <a:ext cx="77675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7188" indent="-357188" algn="just">
              <a:buFont typeface="Wingdings" pitchFamily="2" charset="2"/>
              <a:buChar char="ü"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Promover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capacitación y actualización de los Servidores Públicos o integrantes adscritos a las Unidades de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Transparencia.*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0430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2088232" y="0"/>
            <a:ext cx="6372200" cy="11247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es-MX" sz="2800" spc="-100" dirty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Del Procedimiento de Acceso a la </a:t>
            </a:r>
            <a:r>
              <a:rPr lang="es-MX" sz="2800" spc="-100" dirty="0" smtClean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Información</a:t>
            </a:r>
          </a:p>
          <a:p>
            <a:pPr lvl="0" algn="r">
              <a:spcBef>
                <a:spcPct val="0"/>
              </a:spcBef>
              <a:defRPr/>
            </a:pPr>
            <a:r>
              <a:rPr lang="es-MX" sz="2800" b="1" spc="-100" dirty="0" err="1" smtClean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LGTAIP</a:t>
            </a:r>
            <a:endParaRPr kumimoji="0" lang="es-ES" sz="2800" b="1" i="0" u="none" strike="noStrike" kern="1200" cap="none" spc="-100" normalizeH="0" baseline="0" noProof="0" dirty="0" smtClean="0">
              <a:ln>
                <a:noFill/>
              </a:ln>
              <a:solidFill>
                <a:srgbClr val="6C55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83568" y="1628800"/>
            <a:ext cx="176683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solidFill>
                  <a:srgbClr val="00827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¿Quién?</a:t>
            </a:r>
            <a:endParaRPr lang="es-MX" sz="3200" dirty="0">
              <a:solidFill>
                <a:srgbClr val="00827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827584" y="3164797"/>
            <a:ext cx="15600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>
                <a:solidFill>
                  <a:srgbClr val="00827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¿Cómo?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115616" y="2411596"/>
            <a:ext cx="648072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s-MX" dirty="0"/>
              <a:t>Cualquier persona por sí misma o a través de su representante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1115616" y="3861048"/>
            <a:ext cx="6480720" cy="23083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s-MX" dirty="0"/>
              <a:t>La Plataforma </a:t>
            </a:r>
            <a:r>
              <a:rPr lang="es-MX" dirty="0" smtClean="0"/>
              <a:t>Nacional (</a:t>
            </a:r>
            <a:r>
              <a:rPr lang="es-MX" dirty="0" err="1" smtClean="0"/>
              <a:t>INFOMEX</a:t>
            </a:r>
            <a:r>
              <a:rPr lang="es-MX" dirty="0" smtClean="0"/>
              <a:t>)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/>
              <a:t>En la oficina u oficinas designadas para </a:t>
            </a:r>
            <a:r>
              <a:rPr lang="es-MX" dirty="0" smtClean="0"/>
              <a:t>ello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/>
              <a:t>Vía correo </a:t>
            </a:r>
            <a:r>
              <a:rPr lang="es-MX" dirty="0" smtClean="0"/>
              <a:t>electrónico*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/>
              <a:t>Correo </a:t>
            </a:r>
            <a:r>
              <a:rPr lang="es-MX" dirty="0" smtClean="0"/>
              <a:t>postal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 smtClean="0"/>
              <a:t>Mensajería*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 smtClean="0"/>
              <a:t>Telégrafo* </a:t>
            </a:r>
            <a:endParaRPr lang="es-MX" dirty="0"/>
          </a:p>
          <a:p>
            <a:pPr marL="342900" lvl="0" indent="-342900">
              <a:buFont typeface="+mj-lt"/>
              <a:buAutoNum type="arabicPeriod"/>
            </a:pPr>
            <a:r>
              <a:rPr lang="es-MX" dirty="0" smtClean="0"/>
              <a:t>Verbalmente* </a:t>
            </a:r>
            <a:r>
              <a:rPr lang="es-MX" dirty="0"/>
              <a:t>o </a:t>
            </a:r>
          </a:p>
          <a:p>
            <a:pPr marL="342900" lvl="0" indent="-342900">
              <a:buFont typeface="+mj-lt"/>
              <a:buAutoNum type="arabicPeriod"/>
            </a:pPr>
            <a:r>
              <a:rPr lang="es-MX" dirty="0"/>
              <a:t>Cualquier medio aprobado por el Sistema </a:t>
            </a:r>
            <a:r>
              <a:rPr lang="es-MX" dirty="0" smtClean="0"/>
              <a:t>Nacional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4068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4101987327"/>
              </p:ext>
            </p:extLst>
          </p:nvPr>
        </p:nvGraphicFramePr>
        <p:xfrm>
          <a:off x="1187624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5 Rectángulo"/>
          <p:cNvSpPr/>
          <p:nvPr/>
        </p:nvSpPr>
        <p:spPr>
          <a:xfrm>
            <a:off x="6919626" y="0"/>
            <a:ext cx="154080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 dirty="0" smtClean="0">
                <a:solidFill>
                  <a:srgbClr val="00827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LGTAIP</a:t>
            </a:r>
          </a:p>
          <a:p>
            <a:r>
              <a:rPr lang="es-MX" sz="3200" b="1" dirty="0" smtClean="0">
                <a:solidFill>
                  <a:srgbClr val="00827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Plazos</a:t>
            </a:r>
            <a:endParaRPr lang="es-MX" sz="3200" dirty="0">
              <a:solidFill>
                <a:srgbClr val="008272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6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Título"/>
          <p:cNvSpPr>
            <a:spLocks noGrp="1"/>
          </p:cNvSpPr>
          <p:nvPr>
            <p:ph type="title"/>
          </p:nvPr>
        </p:nvSpPr>
        <p:spPr>
          <a:xfrm>
            <a:off x="2627784" y="317847"/>
            <a:ext cx="5832648" cy="461665"/>
          </a:xfrm>
          <a:solidFill>
            <a:srgbClr val="7E668A"/>
          </a:solidFill>
          <a:ln cap="rnd" cmpd="sng">
            <a:solidFill>
              <a:schemeClr val="tx1"/>
            </a:solidFill>
          </a:ln>
          <a:effectLst/>
        </p:spPr>
        <p:txBody>
          <a:bodyPr wrap="square">
            <a:spAutoFit/>
          </a:bodyPr>
          <a:lstStyle/>
          <a:p>
            <a:pPr algn="r"/>
            <a:r>
              <a:rPr lang="es-MX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Limitaciones del Acceso a la Información</a:t>
            </a:r>
          </a:p>
        </p:txBody>
      </p:sp>
      <p:sp>
        <p:nvSpPr>
          <p:cNvPr id="10" name="2 Marcador de contenido"/>
          <p:cNvSpPr txBox="1">
            <a:spLocks/>
          </p:cNvSpPr>
          <p:nvPr/>
        </p:nvSpPr>
        <p:spPr>
          <a:xfrm>
            <a:off x="503122" y="1349292"/>
            <a:ext cx="7704856" cy="192881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>
            <a:lvl1pPr marL="1588" indent="0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None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285750" indent="-182563" algn="l" defTabSz="914400" rtl="0" eaLnBrk="1" latinLnBrk="0" hangingPunct="1">
              <a:spcBef>
                <a:spcPts val="12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622300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793750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992188" indent="-182563" algn="l" defTabSz="914400" rtl="0" eaLnBrk="1" latinLnBrk="0" hangingPunct="1">
              <a:spcBef>
                <a:spcPts val="6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173163" indent="-182563" algn="l" defTabSz="914400" rtl="0" eaLnBrk="1" latinLnBrk="0" hangingPunct="1">
              <a:spcBef>
                <a:spcPts val="6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354138" indent="-182563" algn="l" defTabSz="914400" rtl="0" eaLnBrk="1" latinLnBrk="0" hangingPunct="1">
              <a:spcBef>
                <a:spcPts val="600"/>
              </a:spcBef>
              <a:buClr>
                <a:schemeClr val="accent1"/>
              </a:buClr>
              <a:buFont typeface="Arial" pitchFamily="34" charset="0"/>
              <a:buChar char="•"/>
              <a:tabLst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544638" indent="-182563" algn="l" defTabSz="914400" rtl="0" eaLnBrk="1" latinLnBrk="0" hangingPunct="1">
              <a:spcBef>
                <a:spcPts val="600"/>
              </a:spcBef>
              <a:buClr>
                <a:schemeClr val="accent2"/>
              </a:buClr>
              <a:buFont typeface="Arial" pitchFamily="34" charset="0"/>
              <a:buChar char="•"/>
              <a:tabLst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717675" indent="-182563" algn="l" defTabSz="914400" rtl="0" eaLnBrk="1" latinLnBrk="0" hangingPunct="1">
              <a:spcBef>
                <a:spcPts val="600"/>
              </a:spcBef>
              <a:buClr>
                <a:schemeClr val="accent3"/>
              </a:buClr>
              <a:buFont typeface="Arial" pitchFamily="34" charset="0"/>
              <a:buChar char="•"/>
              <a:tabLst/>
              <a:defRPr sz="1400" kern="120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Times" pitchFamily="18" charset="0"/>
              <a:buNone/>
            </a:pPr>
            <a:r>
              <a:rPr lang="es-E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</a:rPr>
              <a:t>Tales </a:t>
            </a: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</a:rPr>
              <a:t>LIMITACIONES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</a:rPr>
              <a:t> se prevén desde la propia </a:t>
            </a: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</a:rPr>
              <a:t>Constitución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</a:rPr>
              <a:t> y que deben estar de acuerdo con los </a:t>
            </a:r>
            <a:r>
              <a:rPr lang="es-ES" sz="2400" b="1" dirty="0" smtClean="0">
                <a:solidFill>
                  <a:schemeClr val="tx2">
                    <a:lumMod val="50000"/>
                  </a:schemeClr>
                </a:solidFill>
              </a:rPr>
              <a:t>tratados internacionales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</a:rPr>
              <a:t>, en caso contrario prevalecerá el que más beneficie a la persona </a:t>
            </a:r>
            <a:r>
              <a:rPr lang="es-ES" sz="2400" i="1" dirty="0" smtClean="0">
                <a:solidFill>
                  <a:schemeClr val="tx2">
                    <a:lumMod val="50000"/>
                  </a:schemeClr>
                </a:solidFill>
              </a:rPr>
              <a:t>(principio pro persona)</a:t>
            </a:r>
            <a:r>
              <a:rPr lang="es-ES" sz="24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</p:txBody>
      </p:sp>
      <p:sp>
        <p:nvSpPr>
          <p:cNvPr id="30" name="2 Marcador de contenido"/>
          <p:cNvSpPr txBox="1">
            <a:spLocks/>
          </p:cNvSpPr>
          <p:nvPr/>
        </p:nvSpPr>
        <p:spPr>
          <a:xfrm>
            <a:off x="4391980" y="3933056"/>
            <a:ext cx="3816424" cy="1823813"/>
          </a:xfrm>
          <a:prstGeom prst="roundRect">
            <a:avLst/>
          </a:prstGeom>
          <a:solidFill>
            <a:srgbClr val="007282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Times" pitchFamily="18" charset="0"/>
              <a:buNone/>
              <a:tabLst/>
              <a:defRPr/>
            </a:pP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La </a:t>
            </a:r>
            <a:r>
              <a:rPr kumimoji="0" lang="es-E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vida privada y datos personales</a:t>
            </a:r>
            <a:r>
              <a:rPr kumimoji="0" lang="es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, así como la entregada por los particulares como </a:t>
            </a:r>
            <a:r>
              <a:rPr kumimoji="0" lang="es-ES" sz="2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n-lt"/>
                <a:ea typeface="+mn-ea"/>
                <a:cs typeface="+mn-cs"/>
              </a:rPr>
              <a:t>confidencial.</a:t>
            </a:r>
          </a:p>
        </p:txBody>
      </p:sp>
      <p:pic>
        <p:nvPicPr>
          <p:cNvPr id="6" name="Picture 2" descr="http://altaescuelacristiana.com/blog/wp-content/uploads/2010/11/CONFIDENCIAL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5373216"/>
            <a:ext cx="1405962" cy="1008389"/>
          </a:xfrm>
          <a:prstGeom prst="rect">
            <a:avLst/>
          </a:prstGeom>
          <a:ln>
            <a:noFill/>
          </a:ln>
          <a:effectLst>
            <a:softEdge rad="317500"/>
          </a:effectLst>
        </p:spPr>
      </p:pic>
      <p:sp>
        <p:nvSpPr>
          <p:cNvPr id="31" name="2 Marcador de contenido"/>
          <p:cNvSpPr txBox="1">
            <a:spLocks/>
          </p:cNvSpPr>
          <p:nvPr/>
        </p:nvSpPr>
        <p:spPr>
          <a:xfrm>
            <a:off x="395536" y="3933056"/>
            <a:ext cx="3816424" cy="1823813"/>
          </a:xfrm>
          <a:prstGeom prst="roundRect">
            <a:avLst/>
          </a:prstGeom>
          <a:solidFill>
            <a:srgbClr val="E2DCE4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lvl="0" algn="ctr">
              <a:spcBef>
                <a:spcPct val="20000"/>
              </a:spcBef>
              <a:defRPr/>
            </a:pPr>
            <a:r>
              <a:rPr lang="es-MX" sz="2200" dirty="0">
                <a:solidFill>
                  <a:schemeClr val="tx2">
                    <a:lumMod val="50000"/>
                  </a:schemeClr>
                </a:solidFill>
              </a:rPr>
              <a:t>Reservas </a:t>
            </a:r>
            <a:r>
              <a:rPr lang="es-MX" sz="2400" b="1" dirty="0">
                <a:solidFill>
                  <a:schemeClr val="tx2">
                    <a:lumMod val="50000"/>
                  </a:schemeClr>
                </a:solidFill>
              </a:rPr>
              <a:t>temporales y excepcionales</a:t>
            </a:r>
            <a:r>
              <a:rPr lang="es-MX" sz="2200" dirty="0">
                <a:solidFill>
                  <a:schemeClr val="tx2">
                    <a:lumMod val="50000"/>
                  </a:schemeClr>
                </a:solidFill>
              </a:rPr>
              <a:t> motivadas en el </a:t>
            </a:r>
            <a:r>
              <a:rPr lang="es-MX" sz="2400" b="1" dirty="0">
                <a:solidFill>
                  <a:schemeClr val="tx2">
                    <a:lumMod val="50000"/>
                  </a:schemeClr>
                </a:solidFill>
              </a:rPr>
              <a:t>interés público.</a:t>
            </a:r>
          </a:p>
        </p:txBody>
      </p:sp>
      <p:pic>
        <p:nvPicPr>
          <p:cNvPr id="32" name="Picture 2" descr="C:\Users\sarai.cruz\Desktop\usb\IMAGENES\SECRE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5324821"/>
            <a:ext cx="1287512" cy="8640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635000"/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33" name="32 Conector recto de flecha"/>
          <p:cNvCxnSpPr>
            <a:endCxn id="30" idx="0"/>
          </p:cNvCxnSpPr>
          <p:nvPr/>
        </p:nvCxnSpPr>
        <p:spPr>
          <a:xfrm>
            <a:off x="6300192" y="3074433"/>
            <a:ext cx="0" cy="858623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6" name="35 Conector recto de flecha"/>
          <p:cNvCxnSpPr/>
          <p:nvPr/>
        </p:nvCxnSpPr>
        <p:spPr>
          <a:xfrm>
            <a:off x="2267744" y="3064593"/>
            <a:ext cx="0" cy="858623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383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25848" y="2740496"/>
            <a:ext cx="2143108" cy="4616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Clasificación:</a:t>
            </a:r>
          </a:p>
        </p:txBody>
      </p:sp>
      <p:sp>
        <p:nvSpPr>
          <p:cNvPr id="4" name="3 Flecha derecha"/>
          <p:cNvSpPr/>
          <p:nvPr/>
        </p:nvSpPr>
        <p:spPr>
          <a:xfrm>
            <a:off x="3779912" y="1812925"/>
            <a:ext cx="642937" cy="285750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219056" y="1330598"/>
            <a:ext cx="1224136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Por un plazo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máximo de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años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101 LGTAIP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8343" y="3124675"/>
            <a:ext cx="23397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 smtClean="0">
                <a:latin typeface="+mj-lt"/>
              </a:rPr>
              <a:t>Proceso mediante el cual el sujeto obligado determina que la información en su poder actualiza alguno de los supuestos de reserva o confidencialidad</a:t>
            </a:r>
            <a:endParaRPr lang="es-MX" sz="1600" dirty="0">
              <a:latin typeface="+mj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463755" y="1741642"/>
            <a:ext cx="128588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Reservada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320879" y="4891643"/>
            <a:ext cx="1571636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MX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Confidencial</a:t>
            </a:r>
          </a:p>
        </p:txBody>
      </p:sp>
      <p:sp>
        <p:nvSpPr>
          <p:cNvPr id="9" name="8 Flecha derecha"/>
          <p:cNvSpPr/>
          <p:nvPr/>
        </p:nvSpPr>
        <p:spPr>
          <a:xfrm rot="19083244">
            <a:off x="1905001" y="2276475"/>
            <a:ext cx="642937" cy="285750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9 Flecha derecha"/>
          <p:cNvSpPr/>
          <p:nvPr/>
        </p:nvSpPr>
        <p:spPr>
          <a:xfrm rot="1414937">
            <a:off x="1808709" y="5031197"/>
            <a:ext cx="642938" cy="285750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35809" y="2098675"/>
            <a:ext cx="1244103" cy="5232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Art. </a:t>
            </a:r>
            <a:r>
              <a:rPr lang="es-MX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113 LGTAIP</a:t>
            </a:r>
            <a:endParaRPr lang="es-MX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494857" y="1455738"/>
            <a:ext cx="2021359" cy="12003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defRPr/>
            </a:pPr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Las causales de reserva se deberán fundar y motivar, a través de la prueba de daño</a:t>
            </a: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3" name="12 Flecha derecha"/>
          <p:cNvSpPr/>
          <p:nvPr/>
        </p:nvSpPr>
        <p:spPr>
          <a:xfrm>
            <a:off x="6516232" y="1812925"/>
            <a:ext cx="642937" cy="285750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2627784" y="5248275"/>
            <a:ext cx="1225650" cy="523220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Art. </a:t>
            </a:r>
            <a:r>
              <a:rPr lang="es-MX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116 LGTAIP</a:t>
            </a:r>
            <a:endParaRPr lang="es-MX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3892551" y="4962525"/>
            <a:ext cx="642937" cy="285750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4572000" y="4605338"/>
            <a:ext cx="1692125" cy="1815882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</a:t>
            </a: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 contiene datos personales concernientes a una persona identificada o identificables.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Secretos -</a:t>
            </a: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1" name="20 Rectángulo"/>
          <p:cNvSpPr/>
          <p:nvPr/>
        </p:nvSpPr>
        <p:spPr>
          <a:xfrm>
            <a:off x="6821489" y="3890963"/>
            <a:ext cx="1566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 está sujeta a temporalidad </a:t>
            </a: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3" name="22 Rectángulo"/>
          <p:cNvSpPr/>
          <p:nvPr/>
        </p:nvSpPr>
        <p:spPr>
          <a:xfrm>
            <a:off x="6876256" y="4941168"/>
            <a:ext cx="1566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Su difusión sólo es posible </a:t>
            </a:r>
            <a:r>
              <a:rPr lang="es-MX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 el </a:t>
            </a:r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consentimiento </a:t>
            </a:r>
            <a:r>
              <a:rPr lang="es-MX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expreso del particular titular </a:t>
            </a:r>
            <a:r>
              <a:rPr lang="es-MX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los DP.</a:t>
            </a:r>
          </a:p>
        </p:txBody>
      </p:sp>
      <p:sp>
        <p:nvSpPr>
          <p:cNvPr id="26" name="3 Título"/>
          <p:cNvSpPr>
            <a:spLocks noGrp="1"/>
          </p:cNvSpPr>
          <p:nvPr>
            <p:ph type="title"/>
          </p:nvPr>
        </p:nvSpPr>
        <p:spPr>
          <a:xfrm>
            <a:off x="4355976" y="44624"/>
            <a:ext cx="4104456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rgbClr val="008272"/>
                </a:solidFill>
              </a:rPr>
              <a:t>Clasificación de la Información</a:t>
            </a:r>
            <a:endParaRPr lang="es-MX" sz="2400" b="1" dirty="0">
              <a:solidFill>
                <a:srgbClr val="008272"/>
              </a:solidFill>
            </a:endParaRPr>
          </a:p>
        </p:txBody>
      </p:sp>
      <p:sp>
        <p:nvSpPr>
          <p:cNvPr id="27" name="26 Flecha derecha"/>
          <p:cNvSpPr/>
          <p:nvPr/>
        </p:nvSpPr>
        <p:spPr>
          <a:xfrm rot="1485673">
            <a:off x="6377187" y="5500545"/>
            <a:ext cx="642937" cy="142875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8" name="27 Flecha derecha"/>
          <p:cNvSpPr/>
          <p:nvPr/>
        </p:nvSpPr>
        <p:spPr>
          <a:xfrm rot="19206220">
            <a:off x="6415194" y="4565114"/>
            <a:ext cx="642937" cy="142875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9958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835696" y="144016"/>
            <a:ext cx="6588224" cy="11247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z="2800" spc="-100" dirty="0" smtClean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Tratados Internacionales en Derecho a la Información </a:t>
            </a:r>
            <a:endParaRPr kumimoji="0" lang="es-ES" sz="2800" b="1" i="0" u="none" strike="noStrike" kern="1200" cap="none" spc="-100" normalizeH="0" baseline="0" noProof="0" dirty="0" smtClean="0">
              <a:ln>
                <a:noFill/>
              </a:ln>
              <a:solidFill>
                <a:srgbClr val="6C557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960538511"/>
              </p:ext>
            </p:extLst>
          </p:nvPr>
        </p:nvGraphicFramePr>
        <p:xfrm>
          <a:off x="98360" y="895856"/>
          <a:ext cx="8866128" cy="5917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437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77" y="2325764"/>
            <a:ext cx="2333879" cy="124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2375756" y="1700808"/>
            <a:ext cx="5976664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argumentación y fundamentación realizada por los sujetos obligados tendiente a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acreditar que la divulgación de información lesiona el interés jurídicamente protegido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por la normativa aplicable y que el daño que puede producirse con la publicidad de la información es mayor que el interés de conocerla.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76207" y="1608475"/>
            <a:ext cx="2286016" cy="461665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Prueba de daño</a:t>
            </a:r>
          </a:p>
        </p:txBody>
      </p:sp>
      <p:sp>
        <p:nvSpPr>
          <p:cNvPr id="13" name="3 Título"/>
          <p:cNvSpPr>
            <a:spLocks noGrp="1"/>
          </p:cNvSpPr>
          <p:nvPr>
            <p:ph type="title"/>
          </p:nvPr>
        </p:nvSpPr>
        <p:spPr>
          <a:xfrm>
            <a:off x="5364088" y="-27384"/>
            <a:ext cx="3096344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Conceptos y Definiciones</a:t>
            </a:r>
            <a:r>
              <a:rPr lang="es-MX" sz="2400" b="1" dirty="0" smtClean="0">
                <a:solidFill>
                  <a:srgbClr val="FF0000"/>
                </a:solidFill>
              </a:rPr>
              <a:t> </a:t>
            </a:r>
            <a:endParaRPr lang="es-MX" sz="2400" b="1" dirty="0">
              <a:solidFill>
                <a:srgbClr val="FF0000"/>
              </a:solidFill>
            </a:endParaRPr>
          </a:p>
        </p:txBody>
      </p:sp>
      <p:sp>
        <p:nvSpPr>
          <p:cNvPr id="6" name="7 Rectángulo"/>
          <p:cNvSpPr/>
          <p:nvPr/>
        </p:nvSpPr>
        <p:spPr>
          <a:xfrm>
            <a:off x="2393520" y="4298320"/>
            <a:ext cx="5976664" cy="193899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argumentación y fundamentación realizada por los sujetos obligados, mediante un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ejercicio de ponderación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tendiente a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acreditar que el beneficio que reporta dar a conocer la información confidencial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pedida o </a:t>
            </a:r>
            <a:r>
              <a:rPr lang="es-MX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solicitada es mayor que el daño que su divulgación general en los derechos de las personas.</a:t>
            </a:r>
          </a:p>
        </p:txBody>
      </p:sp>
      <p:sp>
        <p:nvSpPr>
          <p:cNvPr id="7" name="8 Rectángulo"/>
          <p:cNvSpPr/>
          <p:nvPr/>
        </p:nvSpPr>
        <p:spPr>
          <a:xfrm>
            <a:off x="107504" y="4806151"/>
            <a:ext cx="2286016" cy="830997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Prueba de interés público</a:t>
            </a:r>
          </a:p>
        </p:txBody>
      </p:sp>
    </p:spTree>
    <p:extLst>
      <p:ext uri="{BB962C8B-B14F-4D97-AF65-F5344CB8AC3E}">
        <p14:creationId xmlns:p14="http://schemas.microsoft.com/office/powerpoint/2010/main" val="2214835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6" grpId="0" animBg="1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2267744" y="2132856"/>
            <a:ext cx="5976664" cy="163121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 a partir del que se otorga acceso a la información, en el que se testan partes o secciones clasificadas, indicando el contenido de éstas de manera genérica, fundando y motivando la reserva o confidencialidad.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101253" y="1498113"/>
            <a:ext cx="2286016" cy="461665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Versión pública</a:t>
            </a:r>
          </a:p>
        </p:txBody>
      </p:sp>
      <p:sp>
        <p:nvSpPr>
          <p:cNvPr id="13" name="3 Título"/>
          <p:cNvSpPr>
            <a:spLocks noGrp="1"/>
          </p:cNvSpPr>
          <p:nvPr>
            <p:ph type="title"/>
          </p:nvPr>
        </p:nvSpPr>
        <p:spPr>
          <a:xfrm>
            <a:off x="5364088" y="-27384"/>
            <a:ext cx="3096344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Conceptos y Definiciones</a:t>
            </a:r>
            <a:r>
              <a:rPr lang="es-MX" sz="2400" b="1" dirty="0" smtClean="0">
                <a:solidFill>
                  <a:srgbClr val="FF0000"/>
                </a:solidFill>
              </a:rPr>
              <a:t> </a:t>
            </a:r>
            <a:endParaRPr lang="es-MX" sz="2400" b="1" dirty="0">
              <a:solidFill>
                <a:srgbClr val="FF0000"/>
              </a:solidFill>
            </a:endParaRPr>
          </a:p>
        </p:txBody>
      </p:sp>
      <p:sp>
        <p:nvSpPr>
          <p:cNvPr id="6" name="7 Rectángulo"/>
          <p:cNvSpPr/>
          <p:nvPr/>
        </p:nvSpPr>
        <p:spPr>
          <a:xfrm>
            <a:off x="2393520" y="4298320"/>
            <a:ext cx="5976664" cy="13234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omisión o supresión de la información clasificada como reservada o confidencial, empleando sistemas o medios que impidan la recuperación o visualización de ésta.</a:t>
            </a:r>
            <a:endParaRPr lang="es-MX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8 Rectángulo"/>
          <p:cNvSpPr/>
          <p:nvPr/>
        </p:nvSpPr>
        <p:spPr>
          <a:xfrm>
            <a:off x="107504" y="4806151"/>
            <a:ext cx="2286016" cy="461665"/>
          </a:xfrm>
          <a:prstGeom prst="rect">
            <a:avLst/>
          </a:prstGeom>
          <a:effectLst>
            <a:glow rad="101600">
              <a:schemeClr val="tx1">
                <a:alpha val="6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Testar</a:t>
            </a:r>
          </a:p>
        </p:txBody>
      </p:sp>
      <p:pic>
        <p:nvPicPr>
          <p:cNvPr id="1026" name="Picture 2" descr="Resultado de imagen para version public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132856"/>
            <a:ext cx="1881039" cy="1889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87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6" grpId="0" animBg="1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619672" y="188640"/>
            <a:ext cx="6840760" cy="10527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¿Quién Clasifica la Información?</a:t>
            </a:r>
            <a:endParaRPr lang="es-ES" sz="3200" dirty="0"/>
          </a:p>
        </p:txBody>
      </p:sp>
      <p:sp>
        <p:nvSpPr>
          <p:cNvPr id="2" name="Rectángulo 1"/>
          <p:cNvSpPr/>
          <p:nvPr/>
        </p:nvSpPr>
        <p:spPr>
          <a:xfrm>
            <a:off x="755576" y="2924944"/>
            <a:ext cx="72008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b="1" dirty="0">
                <a:solidFill>
                  <a:srgbClr val="000000"/>
                </a:solidFill>
              </a:rPr>
              <a:t>Los titulares de las Áreas de los sujetos obligados </a:t>
            </a:r>
            <a:r>
              <a:rPr lang="es-MX" sz="2200" dirty="0">
                <a:solidFill>
                  <a:srgbClr val="000000"/>
                </a:solidFill>
              </a:rPr>
              <a:t>serán los responsables de clasificar la información, de conformidad con lo dispuesto en la LGTAIP, la Ley Federal y de las Entidades Federativas. </a:t>
            </a:r>
            <a:endParaRPr lang="es-MX" sz="2200" dirty="0" smtClean="0">
              <a:solidFill>
                <a:srgbClr val="000000"/>
              </a:solidFill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516216" y="1241376"/>
            <a:ext cx="1609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Art.100 </a:t>
            </a:r>
            <a:r>
              <a:rPr lang="es-MX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LGTAIP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1247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548057" y="1152583"/>
            <a:ext cx="633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Cuándo se clasifica la información ? </a:t>
            </a:r>
            <a:r>
              <a:rPr lang="es-MX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Art.106 LGTAIP</a:t>
            </a:r>
            <a:endParaRPr lang="es-MX" b="1" dirty="0">
              <a:solidFill>
                <a:srgbClr val="6C5578"/>
              </a:solidFill>
              <a:effectLst>
                <a:glow rad="101600">
                  <a:schemeClr val="bg1">
                    <a:lumMod val="9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332033" y="1687485"/>
            <a:ext cx="676875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000" dirty="0" smtClean="0">
                <a:latin typeface="+mn-lt"/>
              </a:rPr>
              <a:t>Cuando se reciba una solicitud de acceso a la información.</a:t>
            </a:r>
          </a:p>
          <a:p>
            <a:pPr marL="342900" indent="-342900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000" dirty="0" smtClean="0"/>
              <a:t>Se determine mediante resolución de autoridad competente</a:t>
            </a:r>
            <a:r>
              <a:rPr lang="es-MX" sz="2000" dirty="0"/>
              <a:t>.</a:t>
            </a:r>
            <a:endParaRPr lang="es-MX" sz="2000" dirty="0" smtClean="0"/>
          </a:p>
          <a:p>
            <a:pPr marL="342900" indent="-342900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000" dirty="0" smtClean="0">
                <a:latin typeface="+mn-lt"/>
              </a:rPr>
              <a:t>Se generen versiones públicas para dar cumplimiento a las obligaciones de transparencia.</a:t>
            </a:r>
            <a:endParaRPr lang="es-MX" sz="2000" dirty="0">
              <a:latin typeface="+mn-lt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1557252" y="3471326"/>
            <a:ext cx="604867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400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Cómo se clasifica la información?</a:t>
            </a:r>
            <a:endParaRPr lang="es-MX" sz="2400" b="1" dirty="0">
              <a:solidFill>
                <a:srgbClr val="6C5578"/>
              </a:solidFill>
              <a:effectLst>
                <a:glow rad="101600">
                  <a:schemeClr val="bg1">
                    <a:lumMod val="9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545623" y="4162234"/>
            <a:ext cx="680526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Tomando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 consideración: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Prueba de daño.</a:t>
            </a:r>
            <a:endParaRPr lang="es-MX" sz="2000" i="1" dirty="0">
              <a:latin typeface="+mn-lt"/>
            </a:endParaRP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La LFTAIPG y su reglamento / Leyes Estatales.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Los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lineamientos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generales que emita el Sistema Nacional en materia de clasificación de la información reservada y confidencial y, para la elaboración de versiones públicas.</a:t>
            </a:r>
          </a:p>
          <a:p>
            <a:pPr marL="177800" indent="-177800" fontAlgn="auto">
              <a:spcBef>
                <a:spcPts val="0"/>
              </a:spcBef>
              <a:spcAft>
                <a:spcPts val="0"/>
              </a:spcAft>
              <a:buFontTx/>
              <a:buBlip>
                <a:blip r:embed="rId2"/>
              </a:buBlip>
              <a:defRPr/>
            </a:pP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Los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criterios que emita el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Comité </a:t>
            </a:r>
            <a:r>
              <a:rPr lang="es-MX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 </a:t>
            </a:r>
            <a:r>
              <a:rPr lang="es-MX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Transparencia.</a:t>
            </a:r>
            <a:endParaRPr lang="es-MX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Picture 2" descr="http://3.bp.blogspot.com/_Vfn51-EgJac/TM3iwGj3qOI/AAAAAAAAAXo/W2pdLbqdHdo/s320/documentos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963290"/>
            <a:ext cx="936104" cy="936104"/>
          </a:xfrm>
          <a:prstGeom prst="rect">
            <a:avLst/>
          </a:prstGeom>
          <a:noFill/>
          <a:effectLst>
            <a:glow rad="101600">
              <a:schemeClr val="tx1">
                <a:alpha val="60000"/>
              </a:schemeClr>
            </a:glow>
          </a:effectLst>
        </p:spPr>
      </p:pic>
      <p:pic>
        <p:nvPicPr>
          <p:cNvPr id="8" name="8 Imagen" descr="LEY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1532982">
            <a:off x="121309" y="4437517"/>
            <a:ext cx="1513872" cy="677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3 Título"/>
          <p:cNvSpPr>
            <a:spLocks noGrp="1"/>
          </p:cNvSpPr>
          <p:nvPr>
            <p:ph type="title"/>
          </p:nvPr>
        </p:nvSpPr>
        <p:spPr>
          <a:xfrm>
            <a:off x="4355976" y="44624"/>
            <a:ext cx="4104456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rgbClr val="008272"/>
                </a:solidFill>
              </a:rPr>
              <a:t>Cuándo y cómo clasificar</a:t>
            </a:r>
            <a:endParaRPr lang="es-MX" sz="2400" b="1" dirty="0">
              <a:solidFill>
                <a:srgbClr val="0082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65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619672" y="188640"/>
            <a:ext cx="6840760" cy="10527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Periodo de clasificación de reserva</a:t>
            </a:r>
            <a:endParaRPr lang="es-ES" sz="3200" dirty="0"/>
          </a:p>
        </p:txBody>
      </p:sp>
      <p:sp>
        <p:nvSpPr>
          <p:cNvPr id="2" name="Rectángulo 1"/>
          <p:cNvSpPr/>
          <p:nvPr/>
        </p:nvSpPr>
        <p:spPr>
          <a:xfrm>
            <a:off x="755576" y="1700808"/>
            <a:ext cx="7416824" cy="4608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>
                <a:solidFill>
                  <a:srgbClr val="000000"/>
                </a:solidFill>
                <a:latin typeface="+mj-lt"/>
              </a:rPr>
              <a:t>La información clasificada como reservada, según el artículo 113 de </a:t>
            </a: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l LGTAIP, 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podrá permanecer con tal carácter </a:t>
            </a:r>
            <a:r>
              <a:rPr lang="es-MX" sz="2200" b="1" dirty="0">
                <a:solidFill>
                  <a:srgbClr val="000000"/>
                </a:solidFill>
                <a:latin typeface="+mj-lt"/>
              </a:rPr>
              <a:t>hasta por un periodo de cinco años</a:t>
            </a:r>
            <a:r>
              <a:rPr lang="es-MX" sz="2200" b="1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2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 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El periodo de reserva correrá a partir de la fecha en que se clasifica el documento. </a:t>
            </a:r>
            <a:endParaRPr lang="es-MX" sz="2200" dirty="0" smtClean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MX" sz="2200" dirty="0"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MX" sz="2200" b="1" dirty="0">
                <a:latin typeface="+mj-lt"/>
              </a:rPr>
              <a:t>Excepcionalmente</a:t>
            </a:r>
            <a:r>
              <a:rPr lang="es-MX" sz="2200" dirty="0">
                <a:latin typeface="+mj-lt"/>
              </a:rPr>
              <a:t>, los sujetos obligados, con la aprobación de su Comité de Transparencia, </a:t>
            </a:r>
            <a:r>
              <a:rPr lang="es-MX" sz="2200" b="1" dirty="0">
                <a:latin typeface="+mj-lt"/>
              </a:rPr>
              <a:t>podrán ampliar el periodo de reserva hasta por un plazo de cinco años adicionales</a:t>
            </a:r>
            <a:r>
              <a:rPr lang="es-MX" sz="2200" dirty="0">
                <a:latin typeface="+mj-lt"/>
              </a:rPr>
              <a:t>, siempre y cuando justifiquen que subsisten las causas que dieron origen a su clasificación, </a:t>
            </a:r>
            <a:r>
              <a:rPr lang="es-MX" sz="2200" b="1" dirty="0">
                <a:latin typeface="+mj-lt"/>
              </a:rPr>
              <a:t>mediante la aplicación de una prueba de daño. </a:t>
            </a:r>
          </a:p>
        </p:txBody>
      </p:sp>
    </p:spTree>
    <p:extLst>
      <p:ext uri="{BB962C8B-B14F-4D97-AF65-F5344CB8AC3E}">
        <p14:creationId xmlns:p14="http://schemas.microsoft.com/office/powerpoint/2010/main" val="291489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619672" y="188640"/>
            <a:ext cx="6840760" cy="68340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Versiones Públicas</a:t>
            </a:r>
            <a:endParaRPr lang="es-ES" sz="3200" dirty="0"/>
          </a:p>
        </p:txBody>
      </p:sp>
      <p:sp>
        <p:nvSpPr>
          <p:cNvPr id="2" name="Rectángulo 1"/>
          <p:cNvSpPr/>
          <p:nvPr/>
        </p:nvSpPr>
        <p:spPr>
          <a:xfrm>
            <a:off x="467544" y="2189068"/>
            <a:ext cx="7560840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Cuando 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un </a:t>
            </a:r>
            <a:r>
              <a:rPr lang="es-MX" sz="2200" b="1" dirty="0">
                <a:solidFill>
                  <a:srgbClr val="000000"/>
                </a:solidFill>
                <a:latin typeface="+mj-lt"/>
              </a:rPr>
              <a:t>Documento contenga partes o secciones reservadas o confidenciales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, los sujetos obligados, para efectos de atender una solicitud de información</a:t>
            </a:r>
            <a:r>
              <a:rPr lang="es-MX" sz="2200" b="1" dirty="0">
                <a:solidFill>
                  <a:srgbClr val="000000"/>
                </a:solidFill>
                <a:latin typeface="+mj-lt"/>
              </a:rPr>
              <a:t>, deberán elaborar una Versión Pública en la que se testen las partes o secciones clasificadas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, indicando su contenido de manera genérica y </a:t>
            </a:r>
            <a:r>
              <a:rPr lang="es-MX" sz="2200" b="1" dirty="0">
                <a:solidFill>
                  <a:srgbClr val="000000"/>
                </a:solidFill>
                <a:latin typeface="+mj-lt"/>
              </a:rPr>
              <a:t>fundando y motivando su clasificación</a:t>
            </a: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La versión pública </a:t>
            </a:r>
            <a:r>
              <a:rPr lang="es-MX" sz="2200" b="1" dirty="0" smtClean="0">
                <a:solidFill>
                  <a:srgbClr val="000000"/>
                </a:solidFill>
                <a:latin typeface="+mj-lt"/>
              </a:rPr>
              <a:t>deberá ser aprobada por el Comité de Transparencia</a:t>
            </a: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 del sujeto obligado.</a:t>
            </a:r>
            <a:endParaRPr lang="es-MX" sz="2200" dirty="0">
              <a:solidFill>
                <a:srgbClr val="000000"/>
              </a:solidFill>
              <a:latin typeface="+mj-lt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La </a:t>
            </a:r>
            <a:r>
              <a:rPr lang="es-MX" sz="2200" dirty="0">
                <a:solidFill>
                  <a:srgbClr val="000000"/>
                </a:solidFill>
                <a:latin typeface="+mj-lt"/>
              </a:rPr>
              <a:t>información contenida en las </a:t>
            </a:r>
            <a:r>
              <a:rPr lang="es-MX" sz="2200" b="1" dirty="0">
                <a:solidFill>
                  <a:srgbClr val="000000"/>
                </a:solidFill>
                <a:latin typeface="+mj-lt"/>
              </a:rPr>
              <a:t>obligaciones de transparencia no podrá omitirse en las versiones públicas</a:t>
            </a:r>
            <a:r>
              <a:rPr lang="es-MX" sz="2200" dirty="0" smtClean="0">
                <a:solidFill>
                  <a:srgbClr val="000000"/>
                </a:solidFill>
                <a:latin typeface="+mj-lt"/>
              </a:rPr>
              <a:t>. </a:t>
            </a:r>
            <a:r>
              <a:rPr lang="es-MX" sz="2200" u="sng" dirty="0" smtClean="0">
                <a:solidFill>
                  <a:srgbClr val="000000"/>
                </a:solidFill>
                <a:latin typeface="+mj-lt"/>
              </a:rPr>
              <a:t>(existen obligaciones de transparencia en versión pública) </a:t>
            </a:r>
            <a:endParaRPr lang="es-MX" sz="2200" u="sng" dirty="0">
              <a:solidFill>
                <a:srgbClr val="000000"/>
              </a:solidFill>
              <a:latin typeface="+mj-lt"/>
            </a:endParaRPr>
          </a:p>
        </p:txBody>
      </p:sp>
      <p:sp>
        <p:nvSpPr>
          <p:cNvPr id="4" name="Rectángulo 3"/>
          <p:cNvSpPr/>
          <p:nvPr/>
        </p:nvSpPr>
        <p:spPr>
          <a:xfrm>
            <a:off x="6156176" y="927110"/>
            <a:ext cx="21758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Art.111 y 112 </a:t>
            </a:r>
            <a:r>
              <a:rPr lang="es-MX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LGTAIP</a:t>
            </a:r>
            <a:endParaRPr lang="es-MX" dirty="0"/>
          </a:p>
        </p:txBody>
      </p:sp>
      <p:sp>
        <p:nvSpPr>
          <p:cNvPr id="5" name="2 CuadroTexto"/>
          <p:cNvSpPr txBox="1"/>
          <p:nvPr/>
        </p:nvSpPr>
        <p:spPr>
          <a:xfrm>
            <a:off x="395536" y="1378967"/>
            <a:ext cx="633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400" b="1" dirty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</a:t>
            </a:r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Cuándo se genera una Versión Pública?</a:t>
            </a:r>
            <a:endParaRPr lang="es-MX" b="1" dirty="0">
              <a:solidFill>
                <a:srgbClr val="6C5578"/>
              </a:solidFill>
              <a:effectLst>
                <a:glow rad="101600">
                  <a:schemeClr val="bg1">
                    <a:lumMod val="9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403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475656" y="0"/>
            <a:ext cx="6840760" cy="105273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Clases de Versiones Públicas</a:t>
            </a:r>
            <a:endParaRPr lang="es-ES" sz="3200" dirty="0"/>
          </a:p>
        </p:txBody>
      </p:sp>
      <p:sp>
        <p:nvSpPr>
          <p:cNvPr id="3" name="2 CuadroTexto"/>
          <p:cNvSpPr txBox="1"/>
          <p:nvPr/>
        </p:nvSpPr>
        <p:spPr>
          <a:xfrm>
            <a:off x="467544" y="1333242"/>
            <a:ext cx="633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 impresos:</a:t>
            </a:r>
            <a:endParaRPr lang="es-MX" b="1" dirty="0">
              <a:solidFill>
                <a:srgbClr val="6C5578"/>
              </a:solidFill>
              <a:effectLst>
                <a:glow rad="101600">
                  <a:schemeClr val="bg1">
                    <a:lumMod val="9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827584" y="1886774"/>
            <a:ext cx="7416824" cy="25807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200" dirty="0" smtClean="0"/>
              <a:t>En caso de que únicamente se posea en versión impresa, deberá fotocopiarse y sobre éste deberán testarse las palabras, párrafos o renglones que sean clasificados, debiendo anotar al lado del texto omitido, una referencia numérica.</a:t>
            </a:r>
          </a:p>
          <a:p>
            <a:pPr marL="342900" indent="-342900" algn="just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200" dirty="0" smtClean="0"/>
              <a:t>La información deberá protegerse con los medios idóneos con que se cuente, de tal forma que no permita la revelación de la información clasificada.</a:t>
            </a:r>
            <a:endParaRPr lang="es-MX" sz="2200" dirty="0"/>
          </a:p>
        </p:txBody>
      </p:sp>
      <p:sp>
        <p:nvSpPr>
          <p:cNvPr id="5" name="2 CuadroTexto"/>
          <p:cNvSpPr txBox="1"/>
          <p:nvPr/>
        </p:nvSpPr>
        <p:spPr>
          <a:xfrm>
            <a:off x="619944" y="4471226"/>
            <a:ext cx="63367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s-MX" sz="2400" b="1" dirty="0" smtClean="0">
                <a:solidFill>
                  <a:srgbClr val="6C5578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Documentos impresos:</a:t>
            </a:r>
            <a:endParaRPr lang="es-MX" b="1" dirty="0">
              <a:solidFill>
                <a:srgbClr val="6C5578"/>
              </a:solidFill>
              <a:effectLst>
                <a:glow rad="101600">
                  <a:schemeClr val="bg1">
                    <a:lumMod val="95000"/>
                    <a:alpha val="6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3 Rectángulo"/>
          <p:cNvSpPr/>
          <p:nvPr/>
        </p:nvSpPr>
        <p:spPr>
          <a:xfrm>
            <a:off x="979984" y="5024758"/>
            <a:ext cx="7416824" cy="131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fontAlgn="auto">
              <a:lnSpc>
                <a:spcPct val="90000"/>
              </a:lnSpc>
              <a:spcBef>
                <a:spcPct val="15000"/>
              </a:spcBef>
              <a:spcAft>
                <a:spcPts val="0"/>
              </a:spcAft>
              <a:buClr>
                <a:srgbClr val="6600CC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s-MX" sz="2200" dirty="0" smtClean="0"/>
              <a:t>En caso de que el documento se posea en formato electrónico, deberá crearse un nuevo archivo electrónico para que sobre el mismo se elabore la versión pública, eliminando las partes o secciones clasificadas.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20507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R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1142976" y="3357562"/>
            <a:ext cx="1143008" cy="825506"/>
          </a:xfrm>
          <a:prstGeom prst="rect">
            <a:avLst/>
          </a:prstGeom>
          <a:effectLst>
            <a:glow rad="228600">
              <a:schemeClr val="tx1">
                <a:alpha val="40000"/>
              </a:schemeClr>
            </a:glow>
          </a:effectLst>
        </p:spPr>
      </p:pic>
      <p:sp>
        <p:nvSpPr>
          <p:cNvPr id="5" name="4 Flecha curvada hacia la derecha"/>
          <p:cNvSpPr/>
          <p:nvPr/>
        </p:nvSpPr>
        <p:spPr>
          <a:xfrm rot="10800000" flipH="1" flipV="1">
            <a:off x="714348" y="2143116"/>
            <a:ext cx="1714512" cy="3714776"/>
          </a:xfrm>
          <a:prstGeom prst="curvedRightArrow">
            <a:avLst>
              <a:gd name="adj1" fmla="val 13492"/>
              <a:gd name="adj2" fmla="val 41714"/>
              <a:gd name="adj3" fmla="val 44475"/>
            </a:avLst>
          </a:prstGeom>
          <a:solidFill>
            <a:srgbClr val="6C5578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3491880" y="2305323"/>
            <a:ext cx="489654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Es el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medio de defensa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 que cuentan los solicitantes, </a:t>
            </a:r>
            <a:r>
              <a:rPr lang="es-E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ante cualquier inconformidad sobre las respuestas </a:t>
            </a:r>
            <a:r>
              <a:rPr lang="es-E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que dan las dependencias o </a:t>
            </a:r>
            <a:r>
              <a:rPr lang="es-E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entidades</a:t>
            </a:r>
            <a:endParaRPr lang="es-MX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980728"/>
            <a:ext cx="1508766" cy="1918916"/>
          </a:xfrm>
          <a:prstGeom prst="rect">
            <a:avLst/>
          </a:prstGeom>
        </p:spPr>
      </p:pic>
      <p:pic>
        <p:nvPicPr>
          <p:cNvPr id="7" name="Picture 2" descr="C:\Users\janeth.guzman\AppData\Local\Microsoft\Windows\Temporary Internet Files\Content.Outlook\TCVA7HYL\Logo INAI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4252" y="5085184"/>
            <a:ext cx="1615255" cy="124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131840" y="242391"/>
            <a:ext cx="5112568" cy="738337"/>
          </a:xfrm>
        </p:spPr>
        <p:txBody>
          <a:bodyPr/>
          <a:lstStyle/>
          <a:p>
            <a:pPr algn="r"/>
            <a:r>
              <a:rPr lang="es-MX" sz="3200" b="1" dirty="0" smtClean="0">
                <a:solidFill>
                  <a:srgbClr val="7030A0"/>
                </a:solidFill>
                <a:effectLst>
                  <a:glow rad="228600">
                    <a:schemeClr val="accent6">
                      <a:lumMod val="40000"/>
                      <a:lumOff val="60000"/>
                      <a:alpha val="40000"/>
                    </a:schemeClr>
                  </a:glow>
                </a:effectLst>
              </a:rPr>
              <a:t>Recurso de Revisión </a:t>
            </a:r>
          </a:p>
        </p:txBody>
      </p:sp>
    </p:spTree>
    <p:extLst>
      <p:ext uri="{BB962C8B-B14F-4D97-AF65-F5344CB8AC3E}">
        <p14:creationId xmlns:p14="http://schemas.microsoft.com/office/powerpoint/2010/main" val="2567983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97 Rectángulo"/>
          <p:cNvSpPr/>
          <p:nvPr/>
        </p:nvSpPr>
        <p:spPr>
          <a:xfrm>
            <a:off x="1691680" y="171218"/>
            <a:ext cx="67507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200" b="1" dirty="0" smtClean="0">
                <a:solidFill>
                  <a:srgbClr val="5F147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 recurso de revisión procederá en contra de:</a:t>
            </a:r>
            <a:endParaRPr lang="es-MX" sz="3200" dirty="0">
              <a:solidFill>
                <a:srgbClr val="5F147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7544" y="1641742"/>
            <a:ext cx="797491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clasificación de la </a:t>
            </a:r>
            <a:r>
              <a:rPr lang="es-MX" dirty="0" smtClean="0"/>
              <a:t>información</a:t>
            </a:r>
            <a:r>
              <a:rPr lang="es-MX" dirty="0"/>
              <a:t>.</a:t>
            </a:r>
            <a:endParaRPr lang="es-MX" dirty="0" smtClean="0"/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declaración de inexistencia de </a:t>
            </a:r>
            <a:r>
              <a:rPr lang="es-MX" dirty="0" smtClean="0"/>
              <a:t>información</a:t>
            </a:r>
            <a:r>
              <a:rPr lang="es-MX" dirty="0"/>
              <a:t>.</a:t>
            </a:r>
            <a:endParaRPr lang="es-MX" dirty="0" smtClean="0"/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declaración de incompetencia por el sujeto </a:t>
            </a:r>
            <a:r>
              <a:rPr lang="es-MX" dirty="0" smtClean="0"/>
              <a:t>obligado. </a:t>
            </a:r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entrega de información </a:t>
            </a:r>
            <a:r>
              <a:rPr lang="es-MX" dirty="0" smtClean="0"/>
              <a:t>incompleta</a:t>
            </a:r>
            <a:r>
              <a:rPr lang="es-MX" dirty="0"/>
              <a:t>.</a:t>
            </a:r>
            <a:endParaRPr lang="es-MX" dirty="0" smtClean="0"/>
          </a:p>
          <a:p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entrega de información que no corresponda con lo </a:t>
            </a:r>
            <a:r>
              <a:rPr lang="es-MX" dirty="0" smtClean="0"/>
              <a:t>solicitado</a:t>
            </a:r>
            <a:r>
              <a:rPr lang="es-MX" dirty="0"/>
              <a:t>.</a:t>
            </a:r>
            <a:endParaRPr lang="es-MX" dirty="0" smtClean="0"/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falta de respuesta a una solicitud de acceso a la información dentro de los plazos establecidos en la </a:t>
            </a:r>
            <a:r>
              <a:rPr lang="es-MX" dirty="0" smtClean="0"/>
              <a:t>ley</a:t>
            </a:r>
            <a:r>
              <a:rPr lang="es-MX" dirty="0"/>
              <a:t>.</a:t>
            </a:r>
            <a:endParaRPr lang="es-MX" dirty="0" smtClean="0"/>
          </a:p>
          <a:p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 smtClean="0"/>
              <a:t>La </a:t>
            </a:r>
            <a:r>
              <a:rPr lang="es-MX" dirty="0"/>
              <a:t>notificación, entrega o puesta a disposición de información en una modalidad o formato distinto al </a:t>
            </a:r>
            <a:r>
              <a:rPr lang="es-MX" dirty="0" smtClean="0"/>
              <a:t>solicitado.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73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97 Rectángulo"/>
          <p:cNvSpPr/>
          <p:nvPr/>
        </p:nvSpPr>
        <p:spPr>
          <a:xfrm>
            <a:off x="1691680" y="171218"/>
            <a:ext cx="675078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200" b="1" dirty="0" smtClean="0">
                <a:solidFill>
                  <a:srgbClr val="5F147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El recurso de revisión procederá en contra de:</a:t>
            </a:r>
            <a:endParaRPr lang="es-MX" sz="3200" dirty="0">
              <a:solidFill>
                <a:srgbClr val="5F147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683568" y="1720840"/>
            <a:ext cx="756084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entrega o puesta a disposición de información en un formato incomprensible y/o no accesible para el </a:t>
            </a:r>
            <a:r>
              <a:rPr lang="es-MX" dirty="0" smtClean="0"/>
              <a:t>solicitante.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Los costos o tiempos de entrega de la </a:t>
            </a:r>
            <a:r>
              <a:rPr lang="es-MX" dirty="0" smtClean="0"/>
              <a:t>información.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falta de trámite a una </a:t>
            </a:r>
            <a:r>
              <a:rPr lang="es-MX" dirty="0" smtClean="0"/>
              <a:t>solicitud</a:t>
            </a:r>
            <a:r>
              <a:rPr lang="es-MX" dirty="0"/>
              <a:t>.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negativa a permitir la consulta directa de la </a:t>
            </a:r>
            <a:r>
              <a:rPr lang="es-MX" dirty="0" smtClean="0"/>
              <a:t>información.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falta, deficiencia o insuficiencia de la fundamentación y/o motivación en la respuesta, o 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dirty="0"/>
              <a:t>La orientación a un trámite específico. </a:t>
            </a:r>
            <a:endParaRPr lang="es-MX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MX" dirty="0"/>
          </a:p>
          <a:p>
            <a:pPr algn="r"/>
            <a:r>
              <a:rPr lang="es-MX" b="1" dirty="0" smtClean="0"/>
              <a:t>Art. 143 LGTAIP.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2782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2051720" y="144016"/>
            <a:ext cx="7092280" cy="112474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/>
              <a:t>Construcción del Derecho de Acceso a la Información en México</a:t>
            </a:r>
          </a:p>
        </p:txBody>
      </p:sp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379984068"/>
              </p:ext>
            </p:extLst>
          </p:nvPr>
        </p:nvGraphicFramePr>
        <p:xfrm>
          <a:off x="107504" y="980728"/>
          <a:ext cx="8928992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7 Rectángulo"/>
          <p:cNvSpPr/>
          <p:nvPr/>
        </p:nvSpPr>
        <p:spPr>
          <a:xfrm>
            <a:off x="3779912" y="4581128"/>
            <a:ext cx="1656184" cy="20882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accent6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2">
                    <a:lumMod val="50000"/>
                  </a:schemeClr>
                </a:solidFill>
              </a:rPr>
              <a:t>De 2002 a 2007, los estados y el DF crearon leyes de Acceso a la Información. Para 2007 existían  </a:t>
            </a:r>
          </a:p>
          <a:p>
            <a:pPr algn="ctr"/>
            <a:r>
              <a:rPr lang="es-MX" sz="1400" dirty="0" smtClean="0">
                <a:solidFill>
                  <a:schemeClr val="tx2">
                    <a:lumMod val="50000"/>
                  </a:schemeClr>
                </a:solidFill>
              </a:rPr>
              <a:t>31 leyes en los estados, DF y la LFTAIPG</a:t>
            </a:r>
            <a:endParaRPr lang="es-MX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7413170" y="3284984"/>
            <a:ext cx="1659837" cy="1296144"/>
          </a:xfrm>
          <a:prstGeom prst="rect">
            <a:avLst/>
          </a:prstGeom>
          <a:ln w="57150"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2">
                    <a:lumMod val="50000"/>
                  </a:schemeClr>
                </a:solidFill>
              </a:rPr>
              <a:t>Autonomía constitucional a los organismos garantes a nivel federal y local. </a:t>
            </a:r>
            <a:endParaRPr lang="es-MX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669868" y="4005064"/>
            <a:ext cx="1638436" cy="1008112"/>
          </a:xfrm>
          <a:prstGeom prst="rect">
            <a:avLst/>
          </a:prstGeom>
          <a:ln w="571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 smtClean="0">
                <a:solidFill>
                  <a:schemeClr val="tx2">
                    <a:lumMod val="50000"/>
                  </a:schemeClr>
                </a:solidFill>
              </a:rPr>
              <a:t>Se establecen principios y bases para el ejercicio del DAI. </a:t>
            </a:r>
            <a:endParaRPr lang="es-MX" sz="1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2" name="Imagen 11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07504" y="260648"/>
            <a:ext cx="2160240" cy="648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10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708003" y="2533317"/>
            <a:ext cx="131495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400" dirty="0">
                <a:latin typeface="+mn-lt"/>
              </a:rPr>
              <a:t>Ante </a:t>
            </a:r>
            <a:r>
              <a:rPr lang="es-ES" sz="1400" dirty="0" smtClean="0"/>
              <a:t>el</a:t>
            </a:r>
            <a:r>
              <a:rPr lang="es-ES" sz="1400" dirty="0" smtClean="0">
                <a:latin typeface="+mn-lt"/>
              </a:rPr>
              <a:t> </a:t>
            </a:r>
            <a:r>
              <a:rPr lang="es-ES" sz="1400" b="1" dirty="0" smtClean="0">
                <a:latin typeface="+mn-lt"/>
              </a:rPr>
              <a:t>INAI, la Unidad de Transparencia, o medios electrónicos (INFOMEX)</a:t>
            </a:r>
            <a:endParaRPr lang="es-MX" sz="1400" b="1" dirty="0">
              <a:latin typeface="+mn-lt"/>
            </a:endParaRPr>
          </a:p>
        </p:txBody>
      </p:sp>
      <p:pic>
        <p:nvPicPr>
          <p:cNvPr id="10" name="9 Imagen" descr="RR.png"/>
          <p:cNvPicPr>
            <a:picLocks noChangeAspect="1"/>
          </p:cNvPicPr>
          <p:nvPr/>
        </p:nvPicPr>
        <p:blipFill>
          <a:blip r:embed="rId2" cstate="email"/>
          <a:srcRect/>
          <a:stretch>
            <a:fillRect/>
          </a:stretch>
        </p:blipFill>
        <p:spPr>
          <a:xfrm>
            <a:off x="2016518" y="3937865"/>
            <a:ext cx="697923" cy="504056"/>
          </a:xfrm>
          <a:prstGeom prst="rect">
            <a:avLst/>
          </a:prstGeom>
          <a:effectLst>
            <a:glow rad="228600">
              <a:schemeClr val="tx1">
                <a:alpha val="40000"/>
              </a:schemeClr>
            </a:glow>
          </a:effectLst>
        </p:spPr>
      </p:pic>
      <p:sp>
        <p:nvSpPr>
          <p:cNvPr id="15" name="14 Rectángulo"/>
          <p:cNvSpPr/>
          <p:nvPr/>
        </p:nvSpPr>
        <p:spPr>
          <a:xfrm>
            <a:off x="3275856" y="2465601"/>
            <a:ext cx="5112568" cy="2062103"/>
          </a:xfrm>
          <a:prstGeom prst="rect">
            <a:avLst/>
          </a:prstGeom>
          <a:solidFill>
            <a:srgbClr val="6C5578"/>
          </a:solidFill>
        </p:spPr>
        <p:txBody>
          <a:bodyPr wrap="square">
            <a:spAutoFit/>
          </a:bodyPr>
          <a:lstStyle/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sujeto obligado al que se presentó la solicitud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solicitante que recurre, representante o tercero interesado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Número de folio de respuesta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fecha de notificación de la respuesta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Acto que se recurre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razones o motivos de la inconformidad</a:t>
            </a:r>
          </a:p>
          <a:p>
            <a:pPr>
              <a:buBlip>
                <a:blip r:embed="rId3"/>
              </a:buBlip>
            </a:pP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copia de la respuesta que se impugna 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275856" y="2060848"/>
            <a:ext cx="5112568" cy="369332"/>
          </a:xfrm>
          <a:prstGeom prst="rect">
            <a:avLst/>
          </a:prstGeom>
          <a:solidFill>
            <a:srgbClr val="6C5578"/>
          </a:solidFill>
        </p:spPr>
        <p:txBody>
          <a:bodyPr wrap="square">
            <a:spAutoFit/>
          </a:bodyPr>
          <a:lstStyle/>
          <a:p>
            <a:r>
              <a:rPr lang="es-ES" b="1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Requisitos (Art. 144 LGTAIPG)</a:t>
            </a:r>
            <a:r>
              <a:rPr lang="es-ES" sz="1600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s-MX" sz="1600" dirty="0" smtClean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16 Flecha derecha"/>
          <p:cNvSpPr/>
          <p:nvPr/>
        </p:nvSpPr>
        <p:spPr>
          <a:xfrm>
            <a:off x="3000364" y="3212975"/>
            <a:ext cx="275492" cy="273543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3 Título"/>
          <p:cNvSpPr>
            <a:spLocks noGrp="1"/>
          </p:cNvSpPr>
          <p:nvPr>
            <p:ph type="title"/>
          </p:nvPr>
        </p:nvSpPr>
        <p:spPr>
          <a:xfrm>
            <a:off x="4355976" y="44624"/>
            <a:ext cx="4104456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rgbClr val="00017C"/>
                </a:solidFill>
              </a:rPr>
              <a:t>Recursos de Revisión</a:t>
            </a:r>
            <a:endParaRPr lang="es-MX" sz="2400" b="1" dirty="0">
              <a:solidFill>
                <a:srgbClr val="00017C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31540" y="4879012"/>
            <a:ext cx="61926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1400" dirty="0" smtClean="0"/>
              <a:t>Dentro de los </a:t>
            </a:r>
            <a:r>
              <a:rPr lang="es-ES" sz="1400" b="1" dirty="0" smtClean="0"/>
              <a:t>15 días </a:t>
            </a:r>
            <a:r>
              <a:rPr lang="es-ES" sz="1400" dirty="0" smtClean="0"/>
              <a:t>siguientes a la notificación de la respuesta</a:t>
            </a:r>
          </a:p>
          <a:p>
            <a:pPr algn="ctr">
              <a:defRPr/>
            </a:pPr>
            <a:r>
              <a:rPr lang="es-ES" sz="1400" dirty="0" smtClean="0"/>
              <a:t> </a:t>
            </a:r>
            <a:r>
              <a:rPr lang="es-ES" sz="1400" u="sng" dirty="0" smtClean="0"/>
              <a:t>(Art. 142 LGTAIP).</a:t>
            </a:r>
            <a:endParaRPr lang="es-MX" sz="1400" u="sng" dirty="0"/>
          </a:p>
        </p:txBody>
      </p:sp>
      <p:cxnSp>
        <p:nvCxnSpPr>
          <p:cNvPr id="27" name="26 Conector recto de flecha"/>
          <p:cNvCxnSpPr/>
          <p:nvPr/>
        </p:nvCxnSpPr>
        <p:spPr>
          <a:xfrm>
            <a:off x="899592" y="4683914"/>
            <a:ext cx="5256584" cy="0"/>
          </a:xfrm>
          <a:prstGeom prst="straightConnector1">
            <a:avLst/>
          </a:prstGeom>
          <a:ln>
            <a:solidFill>
              <a:srgbClr val="6C5578"/>
            </a:solidFill>
            <a:prstDash val="dash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18" name="1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45514"/>
            <a:ext cx="1508766" cy="1918916"/>
          </a:xfrm>
          <a:prstGeom prst="rect">
            <a:avLst/>
          </a:prstGeom>
        </p:spPr>
      </p:pic>
      <p:sp>
        <p:nvSpPr>
          <p:cNvPr id="14" name="13 Flecha derecha"/>
          <p:cNvSpPr/>
          <p:nvPr/>
        </p:nvSpPr>
        <p:spPr>
          <a:xfrm>
            <a:off x="1219725" y="3096651"/>
            <a:ext cx="465685" cy="285752"/>
          </a:xfrm>
          <a:prstGeom prst="rightArrow">
            <a:avLst/>
          </a:prstGeom>
          <a:solidFill>
            <a:srgbClr val="6C5578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04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91680" y="171218"/>
            <a:ext cx="6750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200" b="1" dirty="0" smtClean="0">
                <a:solidFill>
                  <a:srgbClr val="5F147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¿Cómo se resuelve?</a:t>
            </a:r>
            <a:endParaRPr lang="es-MX" sz="3200" dirty="0">
              <a:solidFill>
                <a:srgbClr val="5F147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453" y="1641723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Los Organismos garantes resolverán el recurso de revisión conforme a lo siguiente: </a:t>
            </a:r>
          </a:p>
        </p:txBody>
      </p:sp>
      <p:sp>
        <p:nvSpPr>
          <p:cNvPr id="6" name="5 Pentágono"/>
          <p:cNvSpPr/>
          <p:nvPr/>
        </p:nvSpPr>
        <p:spPr>
          <a:xfrm>
            <a:off x="251452" y="2203440"/>
            <a:ext cx="8191009" cy="1080120"/>
          </a:xfrm>
          <a:prstGeom prst="homePlate">
            <a:avLst/>
          </a:prstGeom>
          <a:solidFill>
            <a:srgbClr val="7E66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 redondeado"/>
          <p:cNvSpPr/>
          <p:nvPr/>
        </p:nvSpPr>
        <p:spPr>
          <a:xfrm>
            <a:off x="22637" y="2420888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I. Interpuesto el recurso de revisión, el </a:t>
            </a:r>
            <a:r>
              <a:rPr lang="es-MX" b="1" dirty="0">
                <a:solidFill>
                  <a:srgbClr val="4D4D4D"/>
                </a:solidFill>
              </a:rPr>
              <a:t>Presidente del organismo garante </a:t>
            </a:r>
            <a:r>
              <a:rPr lang="es-MX" dirty="0">
                <a:solidFill>
                  <a:srgbClr val="4D4D4D"/>
                </a:solidFill>
              </a:rPr>
              <a:t>lo turnará al </a:t>
            </a:r>
            <a:r>
              <a:rPr lang="es-MX" b="1" dirty="0">
                <a:solidFill>
                  <a:srgbClr val="4D4D4D"/>
                </a:solidFill>
              </a:rPr>
              <a:t>Comisionado ponente </a:t>
            </a:r>
            <a:r>
              <a:rPr lang="es-MX" dirty="0">
                <a:solidFill>
                  <a:srgbClr val="4D4D4D"/>
                </a:solidFill>
              </a:rPr>
              <a:t>que corresponda, quien deberá proceder a su análisis para que decrete su </a:t>
            </a:r>
            <a:r>
              <a:rPr lang="es-MX" b="1" dirty="0">
                <a:solidFill>
                  <a:srgbClr val="4D4D4D"/>
                </a:solidFill>
              </a:rPr>
              <a:t>admisión o su </a:t>
            </a:r>
            <a:r>
              <a:rPr lang="es-MX" b="1" dirty="0" err="1">
                <a:solidFill>
                  <a:srgbClr val="4D4D4D"/>
                </a:solidFill>
              </a:rPr>
              <a:t>desechamiento</a:t>
            </a:r>
            <a:r>
              <a:rPr lang="es-MX" b="1" dirty="0">
                <a:solidFill>
                  <a:srgbClr val="4D4D4D"/>
                </a:solidFill>
              </a:rPr>
              <a:t>; </a:t>
            </a:r>
          </a:p>
          <a:p>
            <a:pPr algn="ctr"/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2843808" y="2420888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II. Admitido el recurso de revisión, el Comisionado ponente deberá </a:t>
            </a:r>
            <a:r>
              <a:rPr lang="es-MX" b="1" dirty="0">
                <a:solidFill>
                  <a:srgbClr val="4D4D4D"/>
                </a:solidFill>
              </a:rPr>
              <a:t>integrar un Expediente y ponerlo a disposición de las partes</a:t>
            </a:r>
            <a:r>
              <a:rPr lang="es-MX" dirty="0">
                <a:solidFill>
                  <a:srgbClr val="4D4D4D"/>
                </a:solidFill>
              </a:rPr>
              <a:t>, para que, en un plazo máximo de </a:t>
            </a:r>
            <a:r>
              <a:rPr lang="es-MX" b="1" u="sng" dirty="0">
                <a:solidFill>
                  <a:srgbClr val="4D4D4D"/>
                </a:solidFill>
              </a:rPr>
              <a:t>siete días</a:t>
            </a:r>
            <a:r>
              <a:rPr lang="es-MX" dirty="0">
                <a:solidFill>
                  <a:srgbClr val="4D4D4D"/>
                </a:solidFill>
              </a:rPr>
              <a:t>, manifiesten lo que a su derecho convenga; </a:t>
            </a:r>
          </a:p>
          <a:p>
            <a:pPr algn="ctr"/>
            <a:endParaRPr lang="es-MX" dirty="0">
              <a:solidFill>
                <a:srgbClr val="4D4D4D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651853" y="2492896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III. </a:t>
            </a:r>
            <a:r>
              <a:rPr lang="es-MX" dirty="0" smtClean="0">
                <a:solidFill>
                  <a:srgbClr val="4D4D4D"/>
                </a:solidFill>
              </a:rPr>
              <a:t>Dentro de los </a:t>
            </a:r>
            <a:r>
              <a:rPr lang="es-MX" b="1" dirty="0" smtClean="0">
                <a:solidFill>
                  <a:srgbClr val="4D4D4D"/>
                </a:solidFill>
              </a:rPr>
              <a:t>siete días</a:t>
            </a:r>
            <a:r>
              <a:rPr lang="es-MX" dirty="0" smtClean="0">
                <a:solidFill>
                  <a:srgbClr val="4D4D4D"/>
                </a:solidFill>
              </a:rPr>
              <a:t> las </a:t>
            </a:r>
            <a:r>
              <a:rPr lang="es-MX" dirty="0">
                <a:solidFill>
                  <a:srgbClr val="4D4D4D"/>
                </a:solidFill>
              </a:rPr>
              <a:t>partes podrán ofrecer todo tipo de pruebas o alegatos </a:t>
            </a:r>
            <a:r>
              <a:rPr lang="es-MX" b="1" u="sng" dirty="0">
                <a:solidFill>
                  <a:srgbClr val="4D4D4D"/>
                </a:solidFill>
              </a:rPr>
              <a:t>excepto la confesional </a:t>
            </a:r>
            <a:r>
              <a:rPr lang="es-MX" dirty="0">
                <a:solidFill>
                  <a:srgbClr val="4D4D4D"/>
                </a:solidFill>
              </a:rPr>
              <a:t>por parte de los sujetos obligados y aquéllas que sean contrarias a derecho; </a:t>
            </a:r>
          </a:p>
          <a:p>
            <a:pPr algn="ctr"/>
            <a:endParaRPr lang="es-MX" dirty="0">
              <a:solidFill>
                <a:srgbClr val="4D4D4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78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1691680" y="171218"/>
            <a:ext cx="67507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3200" b="1" dirty="0" smtClean="0">
                <a:solidFill>
                  <a:srgbClr val="5F147C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¿Cómo se resuelve?</a:t>
            </a:r>
            <a:endParaRPr lang="es-MX" sz="3200" dirty="0">
              <a:solidFill>
                <a:srgbClr val="5F147C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251453" y="1641723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Los Organismos garantes resolverán el recurso de revisión conforme a lo siguiente: </a:t>
            </a:r>
          </a:p>
        </p:txBody>
      </p:sp>
      <p:sp>
        <p:nvSpPr>
          <p:cNvPr id="6" name="5 Pentágono"/>
          <p:cNvSpPr/>
          <p:nvPr/>
        </p:nvSpPr>
        <p:spPr>
          <a:xfrm>
            <a:off x="251452" y="2203440"/>
            <a:ext cx="8191009" cy="1080120"/>
          </a:xfrm>
          <a:prstGeom prst="homePlate">
            <a:avLst/>
          </a:prstGeom>
          <a:solidFill>
            <a:srgbClr val="7E668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Rectángulo redondeado"/>
          <p:cNvSpPr/>
          <p:nvPr/>
        </p:nvSpPr>
        <p:spPr>
          <a:xfrm>
            <a:off x="22637" y="2420888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IV. El Comisionado ponente podrá determinar la </a:t>
            </a:r>
            <a:r>
              <a:rPr lang="es-MX" b="1" dirty="0">
                <a:solidFill>
                  <a:srgbClr val="4D4D4D"/>
                </a:solidFill>
              </a:rPr>
              <a:t>celebración de </a:t>
            </a:r>
            <a:r>
              <a:rPr lang="es-MX" b="1" dirty="0" smtClean="0">
                <a:solidFill>
                  <a:srgbClr val="4D4D4D"/>
                </a:solidFill>
              </a:rPr>
              <a:t>audiencias, </a:t>
            </a:r>
            <a:r>
              <a:rPr lang="es-MX" dirty="0" smtClean="0">
                <a:solidFill>
                  <a:srgbClr val="4D4D4D"/>
                </a:solidFill>
              </a:rPr>
              <a:t>concluido </a:t>
            </a:r>
            <a:r>
              <a:rPr lang="es-MX" dirty="0">
                <a:solidFill>
                  <a:srgbClr val="4D4D4D"/>
                </a:solidFill>
              </a:rPr>
              <a:t>el plazo señalado en la fracción II del presente artículo, el Comisionado ponente procederá a decretar el cierre de instrucción</a:t>
            </a:r>
            <a:r>
              <a:rPr lang="es-MX" dirty="0" smtClean="0">
                <a:solidFill>
                  <a:srgbClr val="4D4D4D"/>
                </a:solidFill>
              </a:rPr>
              <a:t>;</a:t>
            </a:r>
            <a:endParaRPr lang="es-MX" dirty="0"/>
          </a:p>
        </p:txBody>
      </p:sp>
      <p:sp>
        <p:nvSpPr>
          <p:cNvPr id="8" name="7 Rectángulo redondeado"/>
          <p:cNvSpPr/>
          <p:nvPr/>
        </p:nvSpPr>
        <p:spPr>
          <a:xfrm>
            <a:off x="2843808" y="2420888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VI. El organismo garante </a:t>
            </a:r>
            <a:r>
              <a:rPr lang="es-MX" b="1" dirty="0">
                <a:solidFill>
                  <a:srgbClr val="4D4D4D"/>
                </a:solidFill>
              </a:rPr>
              <a:t>no estará obligado a atender </a:t>
            </a:r>
            <a:r>
              <a:rPr lang="es-MX" dirty="0">
                <a:solidFill>
                  <a:srgbClr val="4D4D4D"/>
                </a:solidFill>
              </a:rPr>
              <a:t>la información remitida por el sujeto obligado </a:t>
            </a:r>
            <a:r>
              <a:rPr lang="es-MX" b="1" dirty="0">
                <a:solidFill>
                  <a:srgbClr val="4D4D4D"/>
                </a:solidFill>
              </a:rPr>
              <a:t>una vez decretado el cierre de instrucción</a:t>
            </a:r>
            <a:r>
              <a:rPr lang="es-MX" dirty="0">
                <a:solidFill>
                  <a:srgbClr val="4D4D4D"/>
                </a:solidFill>
              </a:rPr>
              <a:t>, y </a:t>
            </a:r>
          </a:p>
          <a:p>
            <a:pPr algn="ctr"/>
            <a:endParaRPr lang="es-MX" dirty="0">
              <a:solidFill>
                <a:srgbClr val="4D4D4D"/>
              </a:solidFill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5651853" y="2492896"/>
            <a:ext cx="2677155" cy="36004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4D4D4D"/>
                </a:solidFill>
              </a:rPr>
              <a:t>VII. Decretado el cierre de instrucción, el Expediente pasará a resolución, en un plazo que no podrá exceder de veinte días. </a:t>
            </a:r>
          </a:p>
          <a:p>
            <a:pPr algn="ctr"/>
            <a:endParaRPr lang="es-MX" dirty="0">
              <a:solidFill>
                <a:srgbClr val="4D4D4D"/>
              </a:solidFill>
            </a:endParaRPr>
          </a:p>
        </p:txBody>
      </p:sp>
      <p:sp>
        <p:nvSpPr>
          <p:cNvPr id="2" name="Rectángulo 1"/>
          <p:cNvSpPr/>
          <p:nvPr/>
        </p:nvSpPr>
        <p:spPr>
          <a:xfrm>
            <a:off x="6602110" y="6198086"/>
            <a:ext cx="1698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b="1" dirty="0"/>
              <a:t>Art. </a:t>
            </a:r>
            <a:r>
              <a:rPr lang="es-MX" b="1" dirty="0" smtClean="0"/>
              <a:t>150 </a:t>
            </a:r>
            <a:r>
              <a:rPr lang="es-MX" b="1" dirty="0"/>
              <a:t>LGTAIP.</a:t>
            </a:r>
          </a:p>
        </p:txBody>
      </p:sp>
    </p:spTree>
    <p:extLst>
      <p:ext uri="{BB962C8B-B14F-4D97-AF65-F5344CB8AC3E}">
        <p14:creationId xmlns:p14="http://schemas.microsoft.com/office/powerpoint/2010/main" val="37922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 redondeado"/>
          <p:cNvSpPr/>
          <p:nvPr/>
        </p:nvSpPr>
        <p:spPr>
          <a:xfrm>
            <a:off x="189223" y="1700808"/>
            <a:ext cx="7884876" cy="715089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/>
              <a:t>Las resoluciones del </a:t>
            </a:r>
            <a:r>
              <a:rPr lang="es-ES" dirty="0" smtClean="0"/>
              <a:t>Organismo Garante, </a:t>
            </a:r>
            <a:r>
              <a:rPr lang="es-ES" b="1" dirty="0" smtClean="0"/>
              <a:t>serán vinculatorias, definitivas e inatacables para los sujetos obligados.</a:t>
            </a:r>
          </a:p>
        </p:txBody>
      </p:sp>
      <p:sp>
        <p:nvSpPr>
          <p:cNvPr id="37" name="3 Título"/>
          <p:cNvSpPr>
            <a:spLocks noGrp="1"/>
          </p:cNvSpPr>
          <p:nvPr>
            <p:ph type="title"/>
          </p:nvPr>
        </p:nvSpPr>
        <p:spPr>
          <a:xfrm>
            <a:off x="4355976" y="44624"/>
            <a:ext cx="4104456" cy="1008112"/>
          </a:xfrm>
        </p:spPr>
        <p:txBody>
          <a:bodyPr/>
          <a:lstStyle/>
          <a:p>
            <a:pPr algn="r"/>
            <a:r>
              <a:rPr lang="es-MX" sz="2400" b="1" dirty="0" smtClean="0">
                <a:solidFill>
                  <a:schemeClr val="bg1">
                    <a:lumMod val="50000"/>
                  </a:schemeClr>
                </a:solidFill>
              </a:rPr>
              <a:t>Resoluciones - IFAI</a:t>
            </a:r>
            <a:endParaRPr lang="es-MX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1" name="40 Rectángulo redondeado"/>
          <p:cNvSpPr/>
          <p:nvPr/>
        </p:nvSpPr>
        <p:spPr>
          <a:xfrm>
            <a:off x="2555776" y="3284984"/>
            <a:ext cx="5878363" cy="1021556"/>
          </a:xfrm>
          <a:prstGeom prst="roundRect">
            <a:avLst/>
          </a:prstGeom>
          <a:solidFill>
            <a:srgbClr val="DAD2E4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dirty="0" smtClean="0"/>
              <a:t>Los particulares </a:t>
            </a:r>
            <a:r>
              <a:rPr lang="es-ES" b="1" dirty="0" smtClean="0"/>
              <a:t>podrán impugnar las determinaciones o resoluciones de los Organismos garantes ante el </a:t>
            </a:r>
            <a:r>
              <a:rPr lang="es-ES" b="1" dirty="0"/>
              <a:t>P</a:t>
            </a:r>
            <a:r>
              <a:rPr lang="es-ES" b="1" dirty="0" smtClean="0"/>
              <a:t>oder Judicial</a:t>
            </a:r>
            <a:r>
              <a:rPr lang="es-ES" b="1" dirty="0"/>
              <a:t> </a:t>
            </a:r>
            <a:r>
              <a:rPr lang="es-ES" b="1" dirty="0" smtClean="0"/>
              <a:t>de la Federación.  </a:t>
            </a:r>
          </a:p>
        </p:txBody>
      </p:sp>
      <p:sp>
        <p:nvSpPr>
          <p:cNvPr id="2" name="AutoShape 2" descr="Resultado de imagen para poder judicial de la federaci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Resultado de imagen para poder judicial de la federación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4" name="AutoShape 6" descr="Resultado de imagen para poder judicial de la federación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5" name="AutoShape 8" descr="Resultado de imagen para poder judicial de la federación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1274" name="Picture 10" descr="http://www.losforjadores.org/wp-content/uploads/2014/02/PODER-JUDICIAL-DE-LA-FEDERAC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575" y="3068960"/>
            <a:ext cx="1599729" cy="1622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6588223" y="5805264"/>
            <a:ext cx="16983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s-MX" b="1" dirty="0"/>
              <a:t>Art. </a:t>
            </a:r>
            <a:r>
              <a:rPr lang="es-MX" b="1" dirty="0" smtClean="0"/>
              <a:t>157 </a:t>
            </a:r>
            <a:r>
              <a:rPr lang="es-MX" b="1" dirty="0"/>
              <a:t>LGTAIP.</a:t>
            </a:r>
          </a:p>
        </p:txBody>
      </p:sp>
    </p:spTree>
    <p:extLst>
      <p:ext uri="{BB962C8B-B14F-4D97-AF65-F5344CB8AC3E}">
        <p14:creationId xmlns:p14="http://schemas.microsoft.com/office/powerpoint/2010/main" val="364550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851920" y="50863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s-MX" sz="2400" b="1" dirty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las Medidas de Apremio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179512" y="1582341"/>
            <a:ext cx="788436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Los Organismos </a:t>
            </a:r>
            <a:r>
              <a:rPr lang="es-MX" dirty="0" smtClean="0"/>
              <a:t>garantes podrán </a:t>
            </a:r>
            <a:r>
              <a:rPr lang="es-MX" dirty="0"/>
              <a:t>imponer al servidor público encargado de cumplir con la resolución, o a los miembros de los sindicatos, partidos políticos o a la persona física o moral responsable, las siguientes </a:t>
            </a:r>
            <a:r>
              <a:rPr lang="es-MX" b="1" dirty="0"/>
              <a:t>medidas de apremio </a:t>
            </a:r>
            <a:r>
              <a:rPr lang="es-MX" dirty="0"/>
              <a:t>para asegurar el cumplimiento de sus determinaciones:</a:t>
            </a:r>
          </a:p>
          <a:p>
            <a:pPr algn="just"/>
            <a:r>
              <a:rPr lang="es-MX" dirty="0"/>
              <a:t> </a:t>
            </a:r>
          </a:p>
          <a:p>
            <a:pPr marL="400050" indent="-400050" algn="just">
              <a:buAutoNum type="romanUcPeriod"/>
            </a:pPr>
            <a:r>
              <a:rPr lang="es-MX" dirty="0" smtClean="0"/>
              <a:t>Amonestación </a:t>
            </a:r>
            <a:r>
              <a:rPr lang="es-MX" dirty="0"/>
              <a:t>pública, </a:t>
            </a:r>
            <a:r>
              <a:rPr lang="es-MX" dirty="0" smtClean="0"/>
              <a:t>o</a:t>
            </a:r>
          </a:p>
          <a:p>
            <a:pPr algn="just"/>
            <a:endParaRPr lang="es-MX" dirty="0"/>
          </a:p>
          <a:p>
            <a:pPr marL="400050" indent="-400050" algn="just">
              <a:buAutoNum type="romanUcPeriod" startAt="2"/>
            </a:pPr>
            <a:r>
              <a:rPr lang="es-MX" dirty="0" smtClean="0"/>
              <a:t>Multa</a:t>
            </a:r>
            <a:r>
              <a:rPr lang="es-MX" dirty="0"/>
              <a:t>, de ciento cincuenta hasta mil quinientas veces el salario mínimo general vigente en el Área geográfica de que se trate</a:t>
            </a:r>
            <a:r>
              <a:rPr lang="es-MX" dirty="0" smtClean="0"/>
              <a:t>.</a:t>
            </a:r>
          </a:p>
          <a:p>
            <a:endParaRPr lang="es-MX" dirty="0"/>
          </a:p>
        </p:txBody>
      </p:sp>
      <p:sp>
        <p:nvSpPr>
          <p:cNvPr id="4" name="3 Rectángulo"/>
          <p:cNvSpPr/>
          <p:nvPr/>
        </p:nvSpPr>
        <p:spPr>
          <a:xfrm>
            <a:off x="683568" y="4653136"/>
            <a:ext cx="7128792" cy="9233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MX" dirty="0"/>
              <a:t>La Ley Federal y las de las Entidades Federativas </a:t>
            </a:r>
            <a:r>
              <a:rPr lang="es-MX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establecerán los criterios para calificar las medidas de apremio, conforme a la gravedad de la falta y, en su caso, las condiciones económicas del infractor y la reincidencia.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6110943" y="6381328"/>
            <a:ext cx="22837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1400" b="1" dirty="0"/>
              <a:t>Artículos 201 al </a:t>
            </a:r>
            <a:r>
              <a:rPr lang="es-MX" sz="1400" b="1" dirty="0" smtClean="0"/>
              <a:t>205 LGTAIP  </a:t>
            </a:r>
            <a:endParaRPr lang="es-MX" sz="1400" b="1" dirty="0"/>
          </a:p>
        </p:txBody>
      </p:sp>
      <p:pic>
        <p:nvPicPr>
          <p:cNvPr id="6" name="Picture 4" descr="https://upload.wikimedia.org/wikipedia/en/thumb/a/ab/Logo_ITAM.svg/1280px-Logo_ITAM.sv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830"/>
            <a:ext cx="1254134" cy="403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4164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2525368" y="173831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 </a:t>
            </a:r>
            <a:r>
              <a:rPr lang="es-ES" sz="2400" b="1" dirty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 smtClean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Sanciones: </a:t>
            </a:r>
            <a:endParaRPr lang="es-MX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060899" y="1334003"/>
            <a:ext cx="2928938" cy="1323439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Usar, sustraer, destruir, ocultar, inutilizar, divulgar o alterar, total o parcialmente e indebidamente información en posesión del </a:t>
            </a:r>
            <a:r>
              <a:rPr lang="es-ES" sz="1600" dirty="0" smtClean="0">
                <a:latin typeface="+mn-lt"/>
              </a:rPr>
              <a:t>Sujeto Obligado.</a:t>
            </a:r>
            <a:endParaRPr lang="es-MX" sz="1600" dirty="0">
              <a:latin typeface="+mn-lt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1115616" y="2783136"/>
            <a:ext cx="2880320" cy="107791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Actuar con negligencia, dolo o mala fe en la sustanciación de las SIP o en la difusión de la información.</a:t>
            </a:r>
            <a:endParaRPr lang="es-MX" sz="1600" dirty="0">
              <a:latin typeface="+mn-lt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1115616" y="4134527"/>
            <a:ext cx="2928938" cy="5842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Denegar intencionalmente información no clasificada</a:t>
            </a:r>
            <a:endParaRPr lang="es-MX" sz="1600" dirty="0">
              <a:latin typeface="+mn-lt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5394445" y="1384388"/>
            <a:ext cx="2928937" cy="584200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Clasificar con dolo la información sin apego a la Ley.</a:t>
            </a:r>
            <a:endParaRPr lang="es-MX" sz="1600" dirty="0">
              <a:latin typeface="+mn-lt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5580112" y="2655121"/>
            <a:ext cx="2841512" cy="584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Entregar información clasificada como reservada o confidencial</a:t>
            </a:r>
            <a:endParaRPr lang="es-MX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715322" y="3955685"/>
            <a:ext cx="2625488" cy="5842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1600" dirty="0">
                <a:latin typeface="+mn-lt"/>
              </a:rPr>
              <a:t>Entregar intencionalmente la información  incompleta.</a:t>
            </a:r>
            <a:endParaRPr lang="es-MX" sz="1600" dirty="0">
              <a:latin typeface="+mn-lt"/>
            </a:endParaRPr>
          </a:p>
        </p:txBody>
      </p:sp>
      <p:grpSp>
        <p:nvGrpSpPr>
          <p:cNvPr id="11" name="71 Grupo"/>
          <p:cNvGrpSpPr>
            <a:grpSpLocks/>
          </p:cNvGrpSpPr>
          <p:nvPr/>
        </p:nvGrpSpPr>
        <p:grpSpPr bwMode="auto">
          <a:xfrm>
            <a:off x="64120" y="1439129"/>
            <a:ext cx="684709" cy="993849"/>
            <a:chOff x="0" y="1643050"/>
            <a:chExt cx="1201585" cy="1525202"/>
          </a:xfrm>
        </p:grpSpPr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2" cstate="email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28596" y="1643050"/>
              <a:ext cx="772989" cy="11620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228600">
                <a:schemeClr val="tx1">
                  <a:alpha val="40000"/>
                </a:schemeClr>
              </a:glow>
            </a:effectLst>
          </p:spPr>
        </p:pic>
        <p:pic>
          <p:nvPicPr>
            <p:cNvPr id="13" name="Picture 4" descr="http://t1.gstatic.com/images?q=tbn:ANd9GcSckO1ox7sGdSnE50bpk-eZuyD9iB98ebtTI8Q-wzuEd6zv7nyVvhX9x0vypQ"/>
            <p:cNvPicPr>
              <a:picLocks noChangeAspect="1" noChangeArrowheads="1"/>
            </p:cNvPicPr>
            <p:nvPr/>
          </p:nvPicPr>
          <p:blipFill>
            <a:blip r:embed="rId3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0" y="2214554"/>
              <a:ext cx="1071570" cy="953698"/>
            </a:xfrm>
            <a:prstGeom prst="rect">
              <a:avLst/>
            </a:prstGeom>
            <a:noFill/>
            <a:effectLst>
              <a:glow rad="228600">
                <a:schemeClr val="tx1">
                  <a:alpha val="40000"/>
                </a:schemeClr>
              </a:glow>
            </a:effectLst>
          </p:spPr>
        </p:pic>
      </p:grpSp>
      <p:grpSp>
        <p:nvGrpSpPr>
          <p:cNvPr id="14" name="26 Grupo"/>
          <p:cNvGrpSpPr>
            <a:grpSpLocks/>
          </p:cNvGrpSpPr>
          <p:nvPr/>
        </p:nvGrpSpPr>
        <p:grpSpPr bwMode="auto">
          <a:xfrm>
            <a:off x="73874" y="2809920"/>
            <a:ext cx="957436" cy="864097"/>
            <a:chOff x="75998" y="3571876"/>
            <a:chExt cx="1269206" cy="1100131"/>
          </a:xfrm>
        </p:grpSpPr>
        <p:grpSp>
          <p:nvGrpSpPr>
            <p:cNvPr id="15" name="19 Grupo"/>
            <p:cNvGrpSpPr/>
            <p:nvPr/>
          </p:nvGrpSpPr>
          <p:grpSpPr>
            <a:xfrm rot="20218597">
              <a:off x="75998" y="3571876"/>
              <a:ext cx="857256" cy="928694"/>
              <a:chOff x="928662" y="5286388"/>
              <a:chExt cx="857256" cy="1000132"/>
            </a:xfrm>
            <a:effectLst>
              <a:glow rad="139700">
                <a:schemeClr val="tx1">
                  <a:alpha val="40000"/>
                </a:schemeClr>
              </a:glow>
            </a:effectLst>
          </p:grpSpPr>
          <p:grpSp>
            <p:nvGrpSpPr>
              <p:cNvPr id="17" name="63 Grupo"/>
              <p:cNvGrpSpPr/>
              <p:nvPr/>
            </p:nvGrpSpPr>
            <p:grpSpPr>
              <a:xfrm>
                <a:off x="1000100" y="5286388"/>
                <a:ext cx="785818" cy="1000132"/>
                <a:chOff x="7858148" y="5286388"/>
                <a:chExt cx="1013121" cy="1285884"/>
              </a:xfrm>
            </p:grpSpPr>
            <p:pic>
              <p:nvPicPr>
                <p:cNvPr id="20" name="Picture 8" descr="http://png.findicons.com/files/icons/990/vistaico_toolbar/256/document.png"/>
                <p:cNvPicPr>
                  <a:picLocks noChangeAspect="1" noChangeArrowheads="1"/>
                </p:cNvPicPr>
                <p:nvPr/>
              </p:nvPicPr>
              <p:blipFill>
                <a:blip r:embed="rId4" cstate="email"/>
                <a:srcRect/>
                <a:stretch>
                  <a:fillRect/>
                </a:stretch>
              </p:blipFill>
              <p:spPr bwMode="auto">
                <a:xfrm>
                  <a:off x="7858148" y="5286388"/>
                  <a:ext cx="1013121" cy="1285884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21" name="20 Conector recto"/>
                <p:cNvCxnSpPr/>
                <p:nvPr/>
              </p:nvCxnSpPr>
              <p:spPr>
                <a:xfrm>
                  <a:off x="8072462" y="5572140"/>
                  <a:ext cx="428628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21 Conector recto"/>
                <p:cNvCxnSpPr/>
                <p:nvPr/>
              </p:nvCxnSpPr>
              <p:spPr>
                <a:xfrm>
                  <a:off x="8072462" y="5643578"/>
                  <a:ext cx="428628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18" name="Picture 4" descr="http://t2.gstatic.com/images?q=tbn:ANd9GcRGURSu1SwtTbR_xFeuWiadOJrT0ocdPf-o0WAZZC2dn2ZvlY1M41jQr_lpVQ"/>
              <p:cNvPicPr>
                <a:picLocks noChangeAspect="1" noChangeArrowheads="1"/>
              </p:cNvPicPr>
              <p:nvPr/>
            </p:nvPicPr>
            <p:blipFill>
              <a:blip r:embed="rId5" cstate="email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28662" y="6072206"/>
                <a:ext cx="285752" cy="202274"/>
              </a:xfrm>
              <a:prstGeom prst="rect">
                <a:avLst/>
              </a:prstGeom>
              <a:noFill/>
              <a:effectLst>
                <a:glow rad="101600">
                  <a:schemeClr val="tx1">
                    <a:alpha val="60000"/>
                  </a:schemeClr>
                </a:glow>
              </a:effectLst>
            </p:spPr>
          </p:pic>
          <p:sp>
            <p:nvSpPr>
              <p:cNvPr id="19" name="18 CuadroTexto"/>
              <p:cNvSpPr txBox="1"/>
              <p:nvPr/>
            </p:nvSpPr>
            <p:spPr>
              <a:xfrm>
                <a:off x="1071538" y="5584645"/>
                <a:ext cx="642942" cy="3534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70C0"/>
                    </a:solidFill>
                    <a:latin typeface="+mn-lt"/>
                  </a:rPr>
                  <a:t>Sustan</a:t>
                </a:r>
              </a:p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70C0"/>
                    </a:solidFill>
                    <a:latin typeface="+mn-lt"/>
                  </a:rPr>
                  <a:t>ciación</a:t>
                </a:r>
              </a:p>
            </p:txBody>
          </p:sp>
        </p:grpSp>
        <p:pic>
          <p:nvPicPr>
            <p:cNvPr id="16" name="Picture 9"/>
            <p:cNvPicPr>
              <a:picLocks noChangeAspect="1" noChangeArrowheads="1"/>
            </p:cNvPicPr>
            <p:nvPr/>
          </p:nvPicPr>
          <p:blipFill>
            <a:blip r:embed="rId6" cstate="email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034" y="3643314"/>
              <a:ext cx="845170" cy="1028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228600">
                <a:schemeClr val="tx1">
                  <a:alpha val="40000"/>
                </a:schemeClr>
              </a:glow>
            </a:effectLst>
          </p:spPr>
        </p:pic>
      </p:grpSp>
      <p:grpSp>
        <p:nvGrpSpPr>
          <p:cNvPr id="23" name="69 Grupo"/>
          <p:cNvGrpSpPr>
            <a:grpSpLocks/>
          </p:cNvGrpSpPr>
          <p:nvPr/>
        </p:nvGrpSpPr>
        <p:grpSpPr bwMode="auto">
          <a:xfrm>
            <a:off x="4463681" y="3827991"/>
            <a:ext cx="1080119" cy="1015528"/>
            <a:chOff x="4929190" y="4429132"/>
            <a:chExt cx="1273054" cy="1250259"/>
          </a:xfrm>
        </p:grpSpPr>
        <p:grpSp>
          <p:nvGrpSpPr>
            <p:cNvPr id="24" name="45 Grupo"/>
            <p:cNvGrpSpPr/>
            <p:nvPr/>
          </p:nvGrpSpPr>
          <p:grpSpPr>
            <a:xfrm>
              <a:off x="4929190" y="4500570"/>
              <a:ext cx="940757" cy="1178821"/>
              <a:chOff x="428596" y="5143512"/>
              <a:chExt cx="940757" cy="1250259"/>
            </a:xfrm>
            <a:effectLst>
              <a:glow rad="139700">
                <a:schemeClr val="tx1">
                  <a:alpha val="40000"/>
                </a:schemeClr>
              </a:glow>
            </a:effectLst>
          </p:grpSpPr>
          <p:grpSp>
            <p:nvGrpSpPr>
              <p:cNvPr id="26" name="21 Grupo"/>
              <p:cNvGrpSpPr/>
              <p:nvPr/>
            </p:nvGrpSpPr>
            <p:grpSpPr>
              <a:xfrm>
                <a:off x="583535" y="5393639"/>
                <a:ext cx="785818" cy="1000132"/>
                <a:chOff x="571472" y="5143512"/>
                <a:chExt cx="785818" cy="1000132"/>
              </a:xfrm>
            </p:grpSpPr>
            <p:grpSp>
              <p:nvGrpSpPr>
                <p:cNvPr id="33" name="63 Grupo"/>
                <p:cNvGrpSpPr/>
                <p:nvPr/>
              </p:nvGrpSpPr>
              <p:grpSpPr>
                <a:xfrm>
                  <a:off x="571472" y="5143512"/>
                  <a:ext cx="785818" cy="1000132"/>
                  <a:chOff x="7858148" y="5286388"/>
                  <a:chExt cx="1013121" cy="1285884"/>
                </a:xfrm>
              </p:grpSpPr>
              <p:pic>
                <p:nvPicPr>
                  <p:cNvPr id="35" name="Picture 8" descr="http://png.findicons.com/files/icons/990/vistaico_toolbar/256/document.png"/>
                  <p:cNvPicPr>
                    <a:picLocks noChangeAspect="1" noChangeArrowheads="1"/>
                  </p:cNvPicPr>
                  <p:nvPr/>
                </p:nvPicPr>
                <p:blipFill>
                  <a:blip r:embed="rId7" cstate="email"/>
                  <a:srcRect/>
                  <a:stretch>
                    <a:fillRect/>
                  </a:stretch>
                </p:blipFill>
                <p:spPr bwMode="auto">
                  <a:xfrm>
                    <a:off x="7858148" y="5286388"/>
                    <a:ext cx="1013121" cy="1285884"/>
                  </a:xfrm>
                  <a:prstGeom prst="rect">
                    <a:avLst/>
                  </a:prstGeom>
                  <a:noFill/>
                </p:spPr>
              </p:pic>
              <p:cxnSp>
                <p:nvCxnSpPr>
                  <p:cNvPr id="36" name="35 Conector recto"/>
                  <p:cNvCxnSpPr/>
                  <p:nvPr/>
                </p:nvCxnSpPr>
                <p:spPr>
                  <a:xfrm>
                    <a:off x="8072462" y="5572140"/>
                    <a:ext cx="428628" cy="0"/>
                  </a:xfrm>
                  <a:prstGeom prst="line">
                    <a:avLst/>
                  </a:prstGeom>
                  <a:ln w="28575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36 Conector recto"/>
                  <p:cNvCxnSpPr/>
                  <p:nvPr/>
                </p:nvCxnSpPr>
                <p:spPr>
                  <a:xfrm>
                    <a:off x="8072462" y="5643578"/>
                    <a:ext cx="428628" cy="0"/>
                  </a:xfrm>
                  <a:prstGeom prst="line">
                    <a:avLst/>
                  </a:prstGeom>
                  <a:ln w="28575">
                    <a:solidFill>
                      <a:schemeClr val="accent2">
                        <a:lumMod val="75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34" name="33 CuadroTexto"/>
                <p:cNvSpPr txBox="1"/>
                <p:nvPr/>
              </p:nvSpPr>
              <p:spPr>
                <a:xfrm>
                  <a:off x="642910" y="5857892"/>
                  <a:ext cx="642942" cy="2203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 fontAlgn="auto">
                    <a:lnSpc>
                      <a:spcPts val="900"/>
                    </a:lnSpc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1000" b="1" dirty="0">
                      <a:solidFill>
                        <a:srgbClr val="F88E24"/>
                      </a:solidFill>
                      <a:latin typeface="+mn-lt"/>
                    </a:rPr>
                    <a:t>2 de 5</a:t>
                  </a:r>
                </a:p>
              </p:txBody>
            </p:sp>
          </p:grpSp>
          <p:grpSp>
            <p:nvGrpSpPr>
              <p:cNvPr id="27" name="20 Grupo"/>
              <p:cNvGrpSpPr/>
              <p:nvPr/>
            </p:nvGrpSpPr>
            <p:grpSpPr>
              <a:xfrm>
                <a:off x="428596" y="5143512"/>
                <a:ext cx="785818" cy="1000132"/>
                <a:chOff x="571472" y="5143512"/>
                <a:chExt cx="785818" cy="1000132"/>
              </a:xfrm>
            </p:grpSpPr>
            <p:grpSp>
              <p:nvGrpSpPr>
                <p:cNvPr id="28" name="63 Grupo"/>
                <p:cNvGrpSpPr/>
                <p:nvPr/>
              </p:nvGrpSpPr>
              <p:grpSpPr>
                <a:xfrm>
                  <a:off x="571472" y="5143512"/>
                  <a:ext cx="785818" cy="1000132"/>
                  <a:chOff x="7858148" y="5286388"/>
                  <a:chExt cx="1013121" cy="1285884"/>
                </a:xfrm>
              </p:grpSpPr>
              <p:pic>
                <p:nvPicPr>
                  <p:cNvPr id="30" name="Picture 8" descr="http://png.findicons.com/files/icons/990/vistaico_toolbar/256/document.png"/>
                  <p:cNvPicPr>
                    <a:picLocks noChangeAspect="1" noChangeArrowheads="1"/>
                  </p:cNvPicPr>
                  <p:nvPr/>
                </p:nvPicPr>
                <p:blipFill>
                  <a:blip r:embed="rId7" cstate="email"/>
                  <a:srcRect/>
                  <a:stretch>
                    <a:fillRect/>
                  </a:stretch>
                </p:blipFill>
                <p:spPr bwMode="auto">
                  <a:xfrm>
                    <a:off x="7858148" y="5286388"/>
                    <a:ext cx="1013121" cy="1285884"/>
                  </a:xfrm>
                  <a:prstGeom prst="rect">
                    <a:avLst/>
                  </a:prstGeom>
                  <a:noFill/>
                </p:spPr>
              </p:pic>
              <p:cxnSp>
                <p:nvCxnSpPr>
                  <p:cNvPr id="31" name="30 Conector recto"/>
                  <p:cNvCxnSpPr/>
                  <p:nvPr/>
                </p:nvCxnSpPr>
                <p:spPr>
                  <a:xfrm>
                    <a:off x="8072462" y="5572140"/>
                    <a:ext cx="428628" cy="0"/>
                  </a:xfrm>
                  <a:prstGeom prst="line">
                    <a:avLst/>
                  </a:prstGeom>
                  <a:ln w="28575">
                    <a:solidFill>
                      <a:srgbClr val="F88E2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" name="31 Conector recto"/>
                  <p:cNvCxnSpPr/>
                  <p:nvPr/>
                </p:nvCxnSpPr>
                <p:spPr>
                  <a:xfrm>
                    <a:off x="8072462" y="5643578"/>
                    <a:ext cx="428628" cy="0"/>
                  </a:xfrm>
                  <a:prstGeom prst="line">
                    <a:avLst/>
                  </a:prstGeom>
                  <a:ln w="28575">
                    <a:solidFill>
                      <a:srgbClr val="F88E24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9" name="28 CuadroTexto"/>
                <p:cNvSpPr txBox="1"/>
                <p:nvPr/>
              </p:nvSpPr>
              <p:spPr>
                <a:xfrm>
                  <a:off x="642910" y="5857892"/>
                  <a:ext cx="642942" cy="22033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algn="ctr" fontAlgn="auto">
                    <a:lnSpc>
                      <a:spcPts val="900"/>
                    </a:lnSpc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r>
                    <a:rPr lang="es-MX" sz="1000" b="1" dirty="0">
                      <a:solidFill>
                        <a:srgbClr val="F88E24"/>
                      </a:solidFill>
                      <a:latin typeface="+mn-lt"/>
                    </a:rPr>
                    <a:t>1 de 5</a:t>
                  </a:r>
                </a:p>
              </p:txBody>
            </p:sp>
          </p:grpSp>
        </p:grpSp>
        <p:pic>
          <p:nvPicPr>
            <p:cNvPr id="25" name="Picture 10"/>
            <p:cNvPicPr>
              <a:picLocks noChangeAspect="1" noChangeArrowheads="1"/>
            </p:cNvPicPr>
            <p:nvPr/>
          </p:nvPicPr>
          <p:blipFill>
            <a:blip r:embed="rId8" cstate="email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429255" y="4429132"/>
              <a:ext cx="772989" cy="11620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228600">
                <a:schemeClr val="tx1">
                  <a:alpha val="40000"/>
                </a:schemeClr>
              </a:glow>
            </a:effectLst>
          </p:spPr>
        </p:pic>
      </p:grpSp>
      <p:grpSp>
        <p:nvGrpSpPr>
          <p:cNvPr id="38" name="35 Grupo"/>
          <p:cNvGrpSpPr>
            <a:grpSpLocks/>
          </p:cNvGrpSpPr>
          <p:nvPr/>
        </p:nvGrpSpPr>
        <p:grpSpPr bwMode="auto">
          <a:xfrm>
            <a:off x="77777" y="3931435"/>
            <a:ext cx="857250" cy="1071562"/>
            <a:chOff x="214282" y="5143512"/>
            <a:chExt cx="857256" cy="1071570"/>
          </a:xfrm>
        </p:grpSpPr>
        <p:grpSp>
          <p:nvGrpSpPr>
            <p:cNvPr id="39" name="27 Grupo"/>
            <p:cNvGrpSpPr/>
            <p:nvPr/>
          </p:nvGrpSpPr>
          <p:grpSpPr>
            <a:xfrm>
              <a:off x="285720" y="5143512"/>
              <a:ext cx="785818" cy="928694"/>
              <a:chOff x="1000100" y="5286388"/>
              <a:chExt cx="785818" cy="1000132"/>
            </a:xfrm>
            <a:effectLst>
              <a:glow rad="139700">
                <a:schemeClr val="tx1">
                  <a:alpha val="40000"/>
                </a:schemeClr>
              </a:glow>
            </a:effectLst>
          </p:grpSpPr>
          <p:grpSp>
            <p:nvGrpSpPr>
              <p:cNvPr id="41" name="63 Grupo"/>
              <p:cNvGrpSpPr/>
              <p:nvPr/>
            </p:nvGrpSpPr>
            <p:grpSpPr>
              <a:xfrm>
                <a:off x="1000100" y="5286388"/>
                <a:ext cx="785818" cy="1000132"/>
                <a:chOff x="7858148" y="5286388"/>
                <a:chExt cx="1013121" cy="1285884"/>
              </a:xfrm>
            </p:grpSpPr>
            <p:pic>
              <p:nvPicPr>
                <p:cNvPr id="43" name="Picture 8" descr="http://png.findicons.com/files/icons/990/vistaico_toolbar/256/document.png"/>
                <p:cNvPicPr>
                  <a:picLocks noChangeAspect="1" noChangeArrowheads="1"/>
                </p:cNvPicPr>
                <p:nvPr/>
              </p:nvPicPr>
              <p:blipFill>
                <a:blip r:embed="rId9" cstate="email"/>
                <a:srcRect/>
                <a:stretch>
                  <a:fillRect/>
                </a:stretch>
              </p:blipFill>
              <p:spPr bwMode="auto">
                <a:xfrm>
                  <a:off x="7858148" y="5286388"/>
                  <a:ext cx="1013121" cy="1285884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44" name="43 Conector recto"/>
                <p:cNvCxnSpPr/>
                <p:nvPr/>
              </p:nvCxnSpPr>
              <p:spPr>
                <a:xfrm>
                  <a:off x="8072462" y="5572140"/>
                  <a:ext cx="428628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44 Conector recto"/>
                <p:cNvCxnSpPr/>
                <p:nvPr/>
              </p:nvCxnSpPr>
              <p:spPr>
                <a:xfrm>
                  <a:off x="8072462" y="5643578"/>
                  <a:ext cx="428628" cy="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41 CuadroTexto"/>
              <p:cNvSpPr txBox="1"/>
              <p:nvPr/>
            </p:nvSpPr>
            <p:spPr>
              <a:xfrm>
                <a:off x="1071538" y="5584645"/>
                <a:ext cx="642942" cy="47770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B050"/>
                    </a:solidFill>
                    <a:latin typeface="+mn-lt"/>
                  </a:rPr>
                  <a:t>INFOR</a:t>
                </a:r>
              </a:p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B050"/>
                    </a:solidFill>
                    <a:latin typeface="+mn-lt"/>
                  </a:rPr>
                  <a:t>MACIÓN PÚBLICA</a:t>
                </a:r>
              </a:p>
            </p:txBody>
          </p:sp>
        </p:grpSp>
        <p:pic>
          <p:nvPicPr>
            <p:cNvPr id="40" name="Picture 10" descr="http://www.viciodigital.com/wp-content/uploads/2011/07/Prohibido_0.jpg"/>
            <p:cNvPicPr>
              <a:picLocks noChangeAspect="1" noChangeArrowheads="1"/>
            </p:cNvPicPr>
            <p:nvPr/>
          </p:nvPicPr>
          <p:blipFill>
            <a:blip r:embed="rId10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14282" y="5786454"/>
              <a:ext cx="428628" cy="428628"/>
            </a:xfrm>
            <a:prstGeom prst="rect">
              <a:avLst/>
            </a:prstGeom>
            <a:noFill/>
            <a:effectLst>
              <a:glow rad="101600">
                <a:schemeClr val="tx1">
                  <a:alpha val="60000"/>
                </a:schemeClr>
              </a:glow>
            </a:effectLst>
          </p:spPr>
        </p:pic>
      </p:grpSp>
      <p:grpSp>
        <p:nvGrpSpPr>
          <p:cNvPr id="46" name="44 Grupo"/>
          <p:cNvGrpSpPr>
            <a:grpSpLocks/>
          </p:cNvGrpSpPr>
          <p:nvPr/>
        </p:nvGrpSpPr>
        <p:grpSpPr bwMode="auto">
          <a:xfrm>
            <a:off x="4371911" y="1244440"/>
            <a:ext cx="866948" cy="994420"/>
            <a:chOff x="4643438" y="1785926"/>
            <a:chExt cx="928694" cy="1143008"/>
          </a:xfrm>
        </p:grpSpPr>
        <p:grpSp>
          <p:nvGrpSpPr>
            <p:cNvPr id="47" name="42 Grupo"/>
            <p:cNvGrpSpPr>
              <a:grpSpLocks/>
            </p:cNvGrpSpPr>
            <p:nvPr/>
          </p:nvGrpSpPr>
          <p:grpSpPr bwMode="auto">
            <a:xfrm>
              <a:off x="4643438" y="1785926"/>
              <a:ext cx="928694" cy="1143008"/>
              <a:chOff x="4643438" y="1785926"/>
              <a:chExt cx="928694" cy="1143008"/>
            </a:xfrm>
          </p:grpSpPr>
          <p:grpSp>
            <p:nvGrpSpPr>
              <p:cNvPr id="49" name="36 Grupo"/>
              <p:cNvGrpSpPr>
                <a:grpSpLocks/>
              </p:cNvGrpSpPr>
              <p:nvPr/>
            </p:nvGrpSpPr>
            <p:grpSpPr bwMode="auto">
              <a:xfrm>
                <a:off x="4643438" y="1785926"/>
                <a:ext cx="928694" cy="1143008"/>
                <a:chOff x="6786578" y="857232"/>
                <a:chExt cx="1857388" cy="2357454"/>
              </a:xfrm>
            </p:grpSpPr>
            <p:pic>
              <p:nvPicPr>
                <p:cNvPr id="51" name="Picture 8" descr="http://png.findicons.com/files/icons/990/vistaico_toolbar/256/document.png"/>
                <p:cNvPicPr>
                  <a:picLocks noChangeAspect="1" noChangeArrowheads="1"/>
                </p:cNvPicPr>
                <p:nvPr/>
              </p:nvPicPr>
              <p:blipFill>
                <a:blip r:embed="rId11" cstate="print"/>
                <a:srcRect/>
                <a:stretch>
                  <a:fillRect/>
                </a:stretch>
              </p:blipFill>
              <p:spPr bwMode="auto">
                <a:xfrm>
                  <a:off x="6786578" y="857232"/>
                  <a:ext cx="1857388" cy="23574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52" name="51 Forma libre"/>
                <p:cNvSpPr/>
                <p:nvPr/>
              </p:nvSpPr>
              <p:spPr>
                <a:xfrm>
                  <a:off x="7929587" y="1430225"/>
                  <a:ext cx="384177" cy="65485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  <p:sp>
              <p:nvSpPr>
                <p:cNvPr id="53" name="39 Forma libre"/>
                <p:cNvSpPr/>
                <p:nvPr/>
              </p:nvSpPr>
              <p:spPr>
                <a:xfrm>
                  <a:off x="7929587" y="1498983"/>
                  <a:ext cx="384177" cy="75309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  <p:sp>
              <p:nvSpPr>
                <p:cNvPr id="54" name="53 Forma libre"/>
                <p:cNvSpPr/>
                <p:nvPr/>
              </p:nvSpPr>
              <p:spPr>
                <a:xfrm>
                  <a:off x="7929587" y="1571017"/>
                  <a:ext cx="384177" cy="65485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</p:grpSp>
          <p:sp>
            <p:nvSpPr>
              <p:cNvPr id="50" name="49 CuadroTexto"/>
              <p:cNvSpPr txBox="1"/>
              <p:nvPr/>
            </p:nvSpPr>
            <p:spPr>
              <a:xfrm>
                <a:off x="4714875" y="2282531"/>
                <a:ext cx="854201" cy="23879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800" b="1" dirty="0" smtClean="0">
                    <a:solidFill>
                      <a:schemeClr val="tx2">
                        <a:lumMod val="25000"/>
                      </a:schemeClr>
                    </a:solidFill>
                    <a:latin typeface="+mn-lt"/>
                  </a:rPr>
                  <a:t>PRESUPUESTO</a:t>
                </a:r>
                <a:endParaRPr lang="es-MX" sz="800" b="1" dirty="0">
                  <a:solidFill>
                    <a:schemeClr val="tx2">
                      <a:lumMod val="25000"/>
                    </a:schemeClr>
                  </a:solidFill>
                  <a:latin typeface="+mn-lt"/>
                </a:endParaRPr>
              </a:p>
            </p:txBody>
          </p:sp>
        </p:grpSp>
        <p:pic>
          <p:nvPicPr>
            <p:cNvPr id="48" name="Picture 4" descr="http://t2.gstatic.com/images?q=tbn:ANd9GcRGURSu1SwtTbR_xFeuWiadOJrT0ocdPf-o0WAZZC2dn2ZvlY1M41jQr_lpVQ"/>
            <p:cNvPicPr>
              <a:picLocks noChangeAspect="1" noChangeArrowheads="1"/>
            </p:cNvPicPr>
            <p:nvPr/>
          </p:nvPicPr>
          <p:blipFill>
            <a:blip r:embed="rId12" cstate="email">
              <a:clrChange>
                <a:clrFrom>
                  <a:srgbClr val="FFFEFF"/>
                </a:clrFrom>
                <a:clrTo>
                  <a:srgbClr val="FFFE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0218597">
              <a:off x="4668787" y="2691581"/>
              <a:ext cx="285752" cy="187826"/>
            </a:xfrm>
            <a:prstGeom prst="rect">
              <a:avLst/>
            </a:prstGeom>
            <a:noFill/>
            <a:effectLst>
              <a:glow rad="101600">
                <a:schemeClr val="tx1">
                  <a:alpha val="60000"/>
                </a:schemeClr>
              </a:glow>
            </a:effectLst>
          </p:spPr>
        </p:pic>
      </p:grpSp>
      <p:grpSp>
        <p:nvGrpSpPr>
          <p:cNvPr id="55" name="68 Grupo"/>
          <p:cNvGrpSpPr>
            <a:grpSpLocks/>
          </p:cNvGrpSpPr>
          <p:nvPr/>
        </p:nvGrpSpPr>
        <p:grpSpPr bwMode="auto">
          <a:xfrm>
            <a:off x="4397166" y="2382071"/>
            <a:ext cx="928688" cy="1143000"/>
            <a:chOff x="5000628" y="3143248"/>
            <a:chExt cx="928694" cy="1143008"/>
          </a:xfrm>
        </p:grpSpPr>
        <p:grpSp>
          <p:nvGrpSpPr>
            <p:cNvPr id="56" name="42 Grupo"/>
            <p:cNvGrpSpPr>
              <a:grpSpLocks/>
            </p:cNvGrpSpPr>
            <p:nvPr/>
          </p:nvGrpSpPr>
          <p:grpSpPr bwMode="auto">
            <a:xfrm>
              <a:off x="5000628" y="3143248"/>
              <a:ext cx="928694" cy="1143008"/>
              <a:chOff x="4643438" y="1785926"/>
              <a:chExt cx="928694" cy="1143008"/>
            </a:xfrm>
          </p:grpSpPr>
          <p:grpSp>
            <p:nvGrpSpPr>
              <p:cNvPr id="58" name="36 Grupo"/>
              <p:cNvGrpSpPr>
                <a:grpSpLocks/>
              </p:cNvGrpSpPr>
              <p:nvPr/>
            </p:nvGrpSpPr>
            <p:grpSpPr bwMode="auto">
              <a:xfrm>
                <a:off x="4643438" y="1785926"/>
                <a:ext cx="928694" cy="1143008"/>
                <a:chOff x="6786578" y="857232"/>
                <a:chExt cx="1857388" cy="2357454"/>
              </a:xfrm>
            </p:grpSpPr>
            <p:pic>
              <p:nvPicPr>
                <p:cNvPr id="60" name="Picture 8" descr="http://png.findicons.com/files/icons/990/vistaico_toolbar/256/document.png"/>
                <p:cNvPicPr>
                  <a:picLocks noChangeAspect="1" noChangeArrowheads="1"/>
                </p:cNvPicPr>
                <p:nvPr/>
              </p:nvPicPr>
              <p:blipFill>
                <a:blip r:embed="rId11" cstate="print"/>
                <a:srcRect/>
                <a:stretch>
                  <a:fillRect/>
                </a:stretch>
              </p:blipFill>
              <p:spPr bwMode="auto">
                <a:xfrm>
                  <a:off x="6786578" y="857232"/>
                  <a:ext cx="1857388" cy="2357454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61" name="60 Forma libre"/>
                <p:cNvSpPr/>
                <p:nvPr/>
              </p:nvSpPr>
              <p:spPr>
                <a:xfrm>
                  <a:off x="7929585" y="1430225"/>
                  <a:ext cx="384178" cy="65485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  <p:sp>
              <p:nvSpPr>
                <p:cNvPr id="62" name="61 Forma libre"/>
                <p:cNvSpPr/>
                <p:nvPr/>
              </p:nvSpPr>
              <p:spPr>
                <a:xfrm>
                  <a:off x="7929585" y="1498983"/>
                  <a:ext cx="384178" cy="75309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  <p:sp>
              <p:nvSpPr>
                <p:cNvPr id="63" name="62 Forma libre"/>
                <p:cNvSpPr/>
                <p:nvPr/>
              </p:nvSpPr>
              <p:spPr>
                <a:xfrm>
                  <a:off x="7929585" y="1571017"/>
                  <a:ext cx="384178" cy="65485"/>
                </a:xfrm>
                <a:custGeom>
                  <a:avLst/>
                  <a:gdLst>
                    <a:gd name="connsiteX0" fmla="*/ 0 w 382772"/>
                    <a:gd name="connsiteY0" fmla="*/ 0 h 65743"/>
                    <a:gd name="connsiteX1" fmla="*/ 63795 w 382772"/>
                    <a:gd name="connsiteY1" fmla="*/ 31898 h 65743"/>
                    <a:gd name="connsiteX2" fmla="*/ 95693 w 382772"/>
                    <a:gd name="connsiteY2" fmla="*/ 21265 h 65743"/>
                    <a:gd name="connsiteX3" fmla="*/ 127590 w 382772"/>
                    <a:gd name="connsiteY3" fmla="*/ 0 h 65743"/>
                    <a:gd name="connsiteX4" fmla="*/ 159488 w 382772"/>
                    <a:gd name="connsiteY4" fmla="*/ 21265 h 65743"/>
                    <a:gd name="connsiteX5" fmla="*/ 180753 w 382772"/>
                    <a:gd name="connsiteY5" fmla="*/ 53163 h 65743"/>
                    <a:gd name="connsiteX6" fmla="*/ 223283 w 382772"/>
                    <a:gd name="connsiteY6" fmla="*/ 42531 h 65743"/>
                    <a:gd name="connsiteX7" fmla="*/ 276446 w 382772"/>
                    <a:gd name="connsiteY7" fmla="*/ 53163 h 65743"/>
                    <a:gd name="connsiteX8" fmla="*/ 308344 w 382772"/>
                    <a:gd name="connsiteY8" fmla="*/ 63796 h 65743"/>
                    <a:gd name="connsiteX9" fmla="*/ 382772 w 382772"/>
                    <a:gd name="connsiteY9" fmla="*/ 42531 h 6574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82772" h="65743">
                      <a:moveTo>
                        <a:pt x="0" y="0"/>
                      </a:moveTo>
                      <a:cubicBezTo>
                        <a:pt x="16127" y="10752"/>
                        <a:pt x="41785" y="31898"/>
                        <a:pt x="63795" y="31898"/>
                      </a:cubicBezTo>
                      <a:cubicBezTo>
                        <a:pt x="75003" y="31898"/>
                        <a:pt x="85668" y="26277"/>
                        <a:pt x="95693" y="21265"/>
                      </a:cubicBezTo>
                      <a:cubicBezTo>
                        <a:pt x="107122" y="15550"/>
                        <a:pt x="116958" y="7088"/>
                        <a:pt x="127590" y="0"/>
                      </a:cubicBezTo>
                      <a:cubicBezTo>
                        <a:pt x="138223" y="7088"/>
                        <a:pt x="150452" y="12229"/>
                        <a:pt x="159488" y="21265"/>
                      </a:cubicBezTo>
                      <a:cubicBezTo>
                        <a:pt x="168524" y="30301"/>
                        <a:pt x="168630" y="49122"/>
                        <a:pt x="180753" y="53163"/>
                      </a:cubicBezTo>
                      <a:cubicBezTo>
                        <a:pt x="194616" y="57784"/>
                        <a:pt x="209106" y="46075"/>
                        <a:pt x="223283" y="42531"/>
                      </a:cubicBezTo>
                      <a:cubicBezTo>
                        <a:pt x="241004" y="46075"/>
                        <a:pt x="258914" y="48780"/>
                        <a:pt x="276446" y="53163"/>
                      </a:cubicBezTo>
                      <a:cubicBezTo>
                        <a:pt x="287319" y="55881"/>
                        <a:pt x="297136" y="63796"/>
                        <a:pt x="308344" y="63796"/>
                      </a:cubicBezTo>
                      <a:cubicBezTo>
                        <a:pt x="365625" y="63796"/>
                        <a:pt x="359558" y="65743"/>
                        <a:pt x="382772" y="42531"/>
                      </a:cubicBezTo>
                    </a:path>
                  </a:pathLst>
                </a:custGeom>
                <a:ln w="3810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s-MX" dirty="0"/>
                </a:p>
              </p:txBody>
            </p:sp>
          </p:grpSp>
          <p:sp>
            <p:nvSpPr>
              <p:cNvPr id="59" name="62 CuadroTexto"/>
              <p:cNvSpPr txBox="1">
                <a:spLocks noChangeArrowheads="1"/>
              </p:cNvSpPr>
              <p:nvPr/>
            </p:nvSpPr>
            <p:spPr bwMode="auto">
              <a:xfrm>
                <a:off x="4679063" y="2202491"/>
                <a:ext cx="857256" cy="4385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lnSpc>
                    <a:spcPts val="900"/>
                  </a:lnSpc>
                </a:pPr>
                <a:r>
                  <a:rPr lang="es-MX" sz="1100" b="1" dirty="0">
                    <a:solidFill>
                      <a:srgbClr val="113FA7"/>
                    </a:solidFill>
                    <a:latin typeface="Calibri" pitchFamily="34" charset="0"/>
                  </a:rPr>
                  <a:t>Expediente</a:t>
                </a:r>
              </a:p>
              <a:p>
                <a:pPr algn="ctr">
                  <a:lnSpc>
                    <a:spcPts val="900"/>
                  </a:lnSpc>
                </a:pPr>
                <a:r>
                  <a:rPr lang="es-MX" sz="1100" b="1" dirty="0">
                    <a:solidFill>
                      <a:srgbClr val="113FA7"/>
                    </a:solidFill>
                    <a:latin typeface="Calibri" pitchFamily="34" charset="0"/>
                  </a:rPr>
                  <a:t>Clínico de María</a:t>
                </a:r>
              </a:p>
            </p:txBody>
          </p:sp>
        </p:grpSp>
        <p:pic>
          <p:nvPicPr>
            <p:cNvPr id="57" name="Picture 2" descr="http://static.wix.com/media/2542e10238a3cb023b0e98e893e8280f.wix_mp"/>
            <p:cNvPicPr>
              <a:picLocks noChangeAspect="1" noChangeArrowheads="1"/>
            </p:cNvPicPr>
            <p:nvPr/>
          </p:nvPicPr>
          <p:blipFill>
            <a:blip r:embed="rId13" cstate="email"/>
            <a:srcRect/>
            <a:stretch>
              <a:fillRect/>
            </a:stretch>
          </p:blipFill>
          <p:spPr bwMode="auto">
            <a:xfrm>
              <a:off x="5072066" y="4000504"/>
              <a:ext cx="214314" cy="214314"/>
            </a:xfrm>
            <a:prstGeom prst="rect">
              <a:avLst/>
            </a:prstGeom>
            <a:noFill/>
            <a:effectLst>
              <a:glow rad="228600">
                <a:schemeClr val="tx1">
                  <a:alpha val="40000"/>
                </a:schemeClr>
              </a:glow>
            </a:effectLst>
          </p:spPr>
        </p:pic>
      </p:grpSp>
      <p:grpSp>
        <p:nvGrpSpPr>
          <p:cNvPr id="64" name="74 Grupo"/>
          <p:cNvGrpSpPr>
            <a:grpSpLocks/>
          </p:cNvGrpSpPr>
          <p:nvPr/>
        </p:nvGrpSpPr>
        <p:grpSpPr bwMode="auto">
          <a:xfrm>
            <a:off x="4617229" y="5254238"/>
            <a:ext cx="792088" cy="792088"/>
            <a:chOff x="5023480" y="5795820"/>
            <a:chExt cx="940715" cy="990766"/>
          </a:xfrm>
        </p:grpSpPr>
        <p:pic>
          <p:nvPicPr>
            <p:cNvPr id="65" name="Picture 7"/>
            <p:cNvPicPr>
              <a:picLocks noChangeAspect="1" noChangeArrowheads="1"/>
            </p:cNvPicPr>
            <p:nvPr/>
          </p:nvPicPr>
          <p:blipFill>
            <a:blip r:embed="rId14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 rot="2188515">
              <a:off x="5023480" y="5795820"/>
              <a:ext cx="940715" cy="8675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139700">
                <a:schemeClr val="tx1">
                  <a:alpha val="40000"/>
                </a:schemeClr>
              </a:glow>
            </a:effectLst>
          </p:spPr>
        </p:pic>
        <p:pic>
          <p:nvPicPr>
            <p:cNvPr id="66" name="Picture 10" descr="http://www.viciodigital.com/wp-content/uploads/2011/07/Prohibido_0.jpg"/>
            <p:cNvPicPr>
              <a:picLocks noChangeAspect="1" noChangeArrowheads="1"/>
            </p:cNvPicPr>
            <p:nvPr/>
          </p:nvPicPr>
          <p:blipFill>
            <a:blip r:embed="rId15" cstate="email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72066" y="6357958"/>
              <a:ext cx="428628" cy="428628"/>
            </a:xfrm>
            <a:prstGeom prst="rect">
              <a:avLst/>
            </a:prstGeom>
            <a:noFill/>
            <a:effectLst>
              <a:glow rad="101600">
                <a:schemeClr val="tx1">
                  <a:alpha val="60000"/>
                </a:schemeClr>
              </a:glow>
            </a:effectLst>
          </p:spPr>
        </p:pic>
      </p:grpSp>
      <p:sp>
        <p:nvSpPr>
          <p:cNvPr id="67" name="66 CuadroTexto"/>
          <p:cNvSpPr txBox="1"/>
          <p:nvPr/>
        </p:nvSpPr>
        <p:spPr>
          <a:xfrm>
            <a:off x="-32" y="6500834"/>
            <a:ext cx="1857388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+mn-lt"/>
              </a:rPr>
              <a:t>Art. </a:t>
            </a:r>
            <a:r>
              <a:rPr lang="es-MX" sz="1400" dirty="0" smtClean="0"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+mn-lt"/>
              </a:rPr>
              <a:t>206 </a:t>
            </a:r>
            <a:r>
              <a:rPr lang="es-MX" sz="1400" dirty="0" smtClean="0">
                <a:effectLst>
                  <a:glow rad="228600">
                    <a:schemeClr val="tx1">
                      <a:alpha val="40000"/>
                    </a:schemeClr>
                  </a:glow>
                </a:effectLst>
              </a:rPr>
              <a:t>de </a:t>
            </a:r>
            <a:r>
              <a:rPr lang="es-MX" sz="1400" dirty="0" smtClean="0"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+mn-lt"/>
              </a:rPr>
              <a:t>Ley</a:t>
            </a:r>
            <a:endParaRPr lang="es-MX" sz="1400" dirty="0">
              <a:latin typeface="+mn-lt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5543800" y="5219638"/>
            <a:ext cx="2628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La falta de respuesta a las solicitudes de información</a:t>
            </a:r>
            <a:endParaRPr lang="es-MX" dirty="0"/>
          </a:p>
        </p:txBody>
      </p:sp>
      <p:grpSp>
        <p:nvGrpSpPr>
          <p:cNvPr id="68" name="26 Grupo"/>
          <p:cNvGrpSpPr>
            <a:grpSpLocks/>
          </p:cNvGrpSpPr>
          <p:nvPr/>
        </p:nvGrpSpPr>
        <p:grpSpPr bwMode="auto">
          <a:xfrm>
            <a:off x="263629" y="5357481"/>
            <a:ext cx="957436" cy="864097"/>
            <a:chOff x="75998" y="3571876"/>
            <a:chExt cx="1269206" cy="1100131"/>
          </a:xfrm>
        </p:grpSpPr>
        <p:grpSp>
          <p:nvGrpSpPr>
            <p:cNvPr id="69" name="19 Grupo"/>
            <p:cNvGrpSpPr/>
            <p:nvPr/>
          </p:nvGrpSpPr>
          <p:grpSpPr>
            <a:xfrm rot="20218597">
              <a:off x="75998" y="3571876"/>
              <a:ext cx="857256" cy="928694"/>
              <a:chOff x="928662" y="5286388"/>
              <a:chExt cx="857256" cy="1000132"/>
            </a:xfrm>
            <a:effectLst>
              <a:glow rad="139700">
                <a:schemeClr val="tx1">
                  <a:alpha val="40000"/>
                </a:schemeClr>
              </a:glow>
            </a:effectLst>
          </p:grpSpPr>
          <p:grpSp>
            <p:nvGrpSpPr>
              <p:cNvPr id="71" name="63 Grupo"/>
              <p:cNvGrpSpPr/>
              <p:nvPr/>
            </p:nvGrpSpPr>
            <p:grpSpPr>
              <a:xfrm>
                <a:off x="1000100" y="5286388"/>
                <a:ext cx="785818" cy="1000132"/>
                <a:chOff x="7858148" y="5286388"/>
                <a:chExt cx="1013121" cy="1285884"/>
              </a:xfrm>
            </p:grpSpPr>
            <p:pic>
              <p:nvPicPr>
                <p:cNvPr id="74" name="Picture 8" descr="http://png.findicons.com/files/icons/990/vistaico_toolbar/256/document.png"/>
                <p:cNvPicPr>
                  <a:picLocks noChangeAspect="1" noChangeArrowheads="1"/>
                </p:cNvPicPr>
                <p:nvPr/>
              </p:nvPicPr>
              <p:blipFill>
                <a:blip r:embed="rId4" cstate="email"/>
                <a:srcRect/>
                <a:stretch>
                  <a:fillRect/>
                </a:stretch>
              </p:blipFill>
              <p:spPr bwMode="auto">
                <a:xfrm>
                  <a:off x="7858148" y="5286388"/>
                  <a:ext cx="1013121" cy="1285884"/>
                </a:xfrm>
                <a:prstGeom prst="rect">
                  <a:avLst/>
                </a:prstGeom>
                <a:noFill/>
              </p:spPr>
            </p:pic>
            <p:cxnSp>
              <p:nvCxnSpPr>
                <p:cNvPr id="75" name="74 Conector recto"/>
                <p:cNvCxnSpPr/>
                <p:nvPr/>
              </p:nvCxnSpPr>
              <p:spPr>
                <a:xfrm>
                  <a:off x="8072462" y="5572140"/>
                  <a:ext cx="428628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6" name="75 Conector recto"/>
                <p:cNvCxnSpPr/>
                <p:nvPr/>
              </p:nvCxnSpPr>
              <p:spPr>
                <a:xfrm>
                  <a:off x="8072462" y="5643578"/>
                  <a:ext cx="428628" cy="0"/>
                </a:xfrm>
                <a:prstGeom prst="line">
                  <a:avLst/>
                </a:prstGeom>
                <a:ln w="28575">
                  <a:solidFill>
                    <a:srgbClr val="0070C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72" name="Picture 4" descr="http://t2.gstatic.com/images?q=tbn:ANd9GcRGURSu1SwtTbR_xFeuWiadOJrT0ocdPf-o0WAZZC2dn2ZvlY1M41jQr_lpVQ"/>
              <p:cNvPicPr>
                <a:picLocks noChangeAspect="1" noChangeArrowheads="1"/>
              </p:cNvPicPr>
              <p:nvPr/>
            </p:nvPicPr>
            <p:blipFill>
              <a:blip r:embed="rId5" cstate="email">
                <a:clrChange>
                  <a:clrFrom>
                    <a:srgbClr val="FFFEFF"/>
                  </a:clrFrom>
                  <a:clrTo>
                    <a:srgbClr val="FFFE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928662" y="6072206"/>
                <a:ext cx="285752" cy="202274"/>
              </a:xfrm>
              <a:prstGeom prst="rect">
                <a:avLst/>
              </a:prstGeom>
              <a:noFill/>
              <a:effectLst>
                <a:glow rad="101600">
                  <a:schemeClr val="tx1">
                    <a:alpha val="60000"/>
                  </a:schemeClr>
                </a:glow>
              </a:effectLst>
            </p:spPr>
          </p:pic>
          <p:sp>
            <p:nvSpPr>
              <p:cNvPr id="73" name="72 CuadroTexto"/>
              <p:cNvSpPr txBox="1"/>
              <p:nvPr/>
            </p:nvSpPr>
            <p:spPr>
              <a:xfrm>
                <a:off x="1071538" y="5584645"/>
                <a:ext cx="642942" cy="35341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>
                <a:spAutoFit/>
              </a:bodyPr>
              <a:lstStyle/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70C0"/>
                    </a:solidFill>
                    <a:latin typeface="+mn-lt"/>
                  </a:rPr>
                  <a:t>Sustan</a:t>
                </a:r>
              </a:p>
              <a:p>
                <a:pPr algn="ctr" fontAlgn="auto">
                  <a:lnSpc>
                    <a:spcPts val="9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s-MX" sz="1000" b="1" dirty="0">
                    <a:solidFill>
                      <a:srgbClr val="0070C0"/>
                    </a:solidFill>
                    <a:latin typeface="+mn-lt"/>
                  </a:rPr>
                  <a:t>ciación</a:t>
                </a:r>
              </a:p>
            </p:txBody>
          </p:sp>
        </p:grpSp>
        <p:pic>
          <p:nvPicPr>
            <p:cNvPr id="70" name="Picture 9"/>
            <p:cNvPicPr>
              <a:picLocks noChangeAspect="1" noChangeArrowheads="1"/>
            </p:cNvPicPr>
            <p:nvPr/>
          </p:nvPicPr>
          <p:blipFill>
            <a:blip r:embed="rId6" cstate="email">
              <a:clrChange>
                <a:clrFrom>
                  <a:srgbClr val="ED1C24"/>
                </a:clrFrom>
                <a:clrTo>
                  <a:srgbClr val="ED1C24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00034" y="3643314"/>
              <a:ext cx="845170" cy="10286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glow rad="228600">
                <a:schemeClr val="tx1">
                  <a:alpha val="40000"/>
                </a:schemeClr>
              </a:glow>
            </a:effectLst>
          </p:spPr>
        </p:pic>
      </p:grpSp>
      <p:sp>
        <p:nvSpPr>
          <p:cNvPr id="77" name="76 Rectángulo"/>
          <p:cNvSpPr/>
          <p:nvPr/>
        </p:nvSpPr>
        <p:spPr>
          <a:xfrm>
            <a:off x="1265820" y="5515015"/>
            <a:ext cx="2928938" cy="338554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/>
          <a:p>
            <a:pPr lvl="0"/>
            <a:r>
              <a:rPr lang="es-MX" sz="1600" dirty="0" smtClean="0"/>
              <a:t>Incumplir los plazos de atención;</a:t>
            </a:r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76712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644007" y="352161"/>
            <a:ext cx="37284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400" b="1" dirty="0" smtClean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Causas </a:t>
            </a:r>
            <a:r>
              <a:rPr lang="es-ES" sz="2400" b="1" dirty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ES" sz="2400" b="1" dirty="0" smtClean="0">
                <a:solidFill>
                  <a:srgbClr val="7030A0"/>
                </a:solidFill>
                <a:effectLst>
                  <a:glow rad="101600">
                    <a:schemeClr val="bg1">
                      <a:lumMod val="95000"/>
                      <a:alpha val="6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Sanciones: </a:t>
            </a:r>
            <a:endParaRPr lang="es-MX" sz="240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86447" y="2493681"/>
            <a:ext cx="7976216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600" b="1" dirty="0" smtClean="0"/>
              <a:t>No actualizar </a:t>
            </a:r>
            <a:r>
              <a:rPr lang="es-MX" sz="1600" dirty="0" smtClean="0"/>
              <a:t>la información correspondiente a las obligaciones de transparencia en los plazos previstos por la Ley.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386447" y="3218161"/>
            <a:ext cx="7683196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600" b="1" dirty="0" smtClean="0"/>
              <a:t>Declarar la inexistencia </a:t>
            </a:r>
            <a:r>
              <a:rPr lang="es-MX" sz="1600" dirty="0" smtClean="0"/>
              <a:t>de información cuando el sujeto obligado deba generarla;</a:t>
            </a:r>
            <a:endParaRPr lang="es-MX" sz="1600" dirty="0"/>
          </a:p>
        </p:txBody>
      </p:sp>
      <p:sp>
        <p:nvSpPr>
          <p:cNvPr id="7" name="6 Rectángulo"/>
          <p:cNvSpPr/>
          <p:nvPr/>
        </p:nvSpPr>
        <p:spPr>
          <a:xfrm>
            <a:off x="386447" y="4174679"/>
            <a:ext cx="785796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600" b="1" dirty="0" smtClean="0"/>
              <a:t>Declarar la inexistencia </a:t>
            </a:r>
            <a:r>
              <a:rPr lang="es-MX" sz="1600" dirty="0" smtClean="0"/>
              <a:t>de información cuando exista total o parcialmente en sus archivos;</a:t>
            </a:r>
            <a:endParaRPr lang="es-MX" sz="1600" dirty="0"/>
          </a:p>
        </p:txBody>
      </p:sp>
      <p:sp>
        <p:nvSpPr>
          <p:cNvPr id="8" name="7 Rectángulo"/>
          <p:cNvSpPr/>
          <p:nvPr/>
        </p:nvSpPr>
        <p:spPr>
          <a:xfrm>
            <a:off x="386447" y="2015422"/>
            <a:ext cx="785796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600" b="1" dirty="0" smtClean="0"/>
              <a:t>No documentar </a:t>
            </a:r>
            <a:r>
              <a:rPr lang="es-MX" sz="1600" dirty="0" smtClean="0"/>
              <a:t>el ejercicio de sus facultades, competencias, funciones o actos de autoridad;</a:t>
            </a:r>
            <a:endParaRPr lang="es-MX" sz="1600" dirty="0"/>
          </a:p>
        </p:txBody>
      </p:sp>
      <p:sp>
        <p:nvSpPr>
          <p:cNvPr id="9" name="8 Rectángulo"/>
          <p:cNvSpPr/>
          <p:nvPr/>
        </p:nvSpPr>
        <p:spPr>
          <a:xfrm>
            <a:off x="386447" y="3696420"/>
            <a:ext cx="7170997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es-MX" sz="1600" dirty="0" smtClean="0"/>
              <a:t>Realizar </a:t>
            </a:r>
            <a:r>
              <a:rPr lang="es-MX" sz="1600" b="1" dirty="0" smtClean="0"/>
              <a:t>actos para intimidar</a:t>
            </a:r>
            <a:r>
              <a:rPr lang="es-MX" sz="1600" dirty="0" smtClean="0"/>
              <a:t> a los solicitantes o inhibir el ejercicio de su derecho;</a:t>
            </a:r>
            <a:endParaRPr lang="es-MX" sz="160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-32" y="6500834"/>
            <a:ext cx="1857388" cy="30777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MX" sz="1400" dirty="0" smtClean="0"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+mn-lt"/>
              </a:rPr>
              <a:t>Art 206 </a:t>
            </a:r>
            <a:r>
              <a:rPr lang="es-MX" sz="1400" dirty="0">
                <a:effectLst>
                  <a:glow rad="228600">
                    <a:schemeClr val="tx1">
                      <a:alpha val="40000"/>
                    </a:schemeClr>
                  </a:glow>
                </a:effectLst>
                <a:latin typeface="+mn-lt"/>
              </a:rPr>
              <a:t>de la Ley</a:t>
            </a:r>
            <a:endParaRPr lang="es-MX" sz="1400" dirty="0">
              <a:latin typeface="+mn-lt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86447" y="4652938"/>
            <a:ext cx="76328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dirty="0" smtClean="0"/>
              <a:t>No atender los requerimientos; o </a:t>
            </a:r>
            <a:endParaRPr lang="es-MX" dirty="0"/>
          </a:p>
        </p:txBody>
      </p:sp>
      <p:sp>
        <p:nvSpPr>
          <p:cNvPr id="83" name="82 Rectángulo"/>
          <p:cNvSpPr/>
          <p:nvPr/>
        </p:nvSpPr>
        <p:spPr>
          <a:xfrm>
            <a:off x="386447" y="5161974"/>
            <a:ext cx="76986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MX" i="1" dirty="0" smtClean="0"/>
              <a:t>No acatar las resoluciones emitidas por los organismos garantes, en ejercicio de sus funciones.</a:t>
            </a:r>
            <a:endParaRPr lang="es-MX" i="1" dirty="0"/>
          </a:p>
        </p:txBody>
      </p:sp>
    </p:spTree>
    <p:extLst>
      <p:ext uri="{BB962C8B-B14F-4D97-AF65-F5344CB8AC3E}">
        <p14:creationId xmlns:p14="http://schemas.microsoft.com/office/powerpoint/2010/main" val="102505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8 Conector recto"/>
          <p:cNvCxnSpPr>
            <a:stCxn id="8" idx="2"/>
          </p:cNvCxnSpPr>
          <p:nvPr/>
        </p:nvCxnSpPr>
        <p:spPr>
          <a:xfrm>
            <a:off x="2265140" y="5733096"/>
            <a:ext cx="83131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"/>
          <p:cNvCxnSpPr>
            <a:stCxn id="10" idx="2"/>
          </p:cNvCxnSpPr>
          <p:nvPr/>
        </p:nvCxnSpPr>
        <p:spPr>
          <a:xfrm>
            <a:off x="827584" y="4061673"/>
            <a:ext cx="86462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4" name="3 Rectángulo redondeado"/>
          <p:cNvSpPr/>
          <p:nvPr/>
        </p:nvSpPr>
        <p:spPr>
          <a:xfrm>
            <a:off x="323527" y="1340768"/>
            <a:ext cx="4752000" cy="14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5F147C"/>
                </a:solidFill>
              </a:rPr>
              <a:t>El </a:t>
            </a:r>
            <a:r>
              <a:rPr lang="es-MX" b="1" dirty="0" smtClean="0">
                <a:solidFill>
                  <a:srgbClr val="5F147C"/>
                </a:solidFill>
              </a:rPr>
              <a:t>04 de mayo de 2015,</a:t>
            </a:r>
            <a:r>
              <a:rPr lang="es-MX" dirty="0" smtClean="0">
                <a:solidFill>
                  <a:srgbClr val="5F147C"/>
                </a:solidFill>
              </a:rPr>
              <a:t> se publica en el Diario Oficial de la Federación (DOF) la “</a:t>
            </a:r>
            <a:r>
              <a:rPr lang="es-MX" b="1" dirty="0" smtClean="0">
                <a:solidFill>
                  <a:srgbClr val="5F147C"/>
                </a:solidFill>
              </a:rPr>
              <a:t>Ley General de Transparencia y Acceso a la Información Pública” (LGTAIP). </a:t>
            </a:r>
            <a:endParaRPr lang="es-MX" b="1" dirty="0">
              <a:solidFill>
                <a:srgbClr val="5F147C"/>
              </a:solidFill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1691680" y="3032955"/>
            <a:ext cx="4752528" cy="1440000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5F147C"/>
                </a:solidFill>
              </a:rPr>
              <a:t>El Instituto Federal de Acceso a la Información y Protección de Datos (IFAI), cambia su nombre a </a:t>
            </a:r>
            <a:r>
              <a:rPr lang="es-MX" b="1" dirty="0" smtClean="0">
                <a:solidFill>
                  <a:srgbClr val="5F147C"/>
                </a:solidFill>
              </a:rPr>
              <a:t>Instituto Nacional de Transparencia, Acceso a la Información y Protección de Datos Personales (INAI).</a:t>
            </a:r>
            <a:endParaRPr lang="es-MX" b="1" dirty="0">
              <a:solidFill>
                <a:srgbClr val="5F147C"/>
              </a:solidFill>
            </a:endParaRPr>
          </a:p>
        </p:txBody>
      </p:sp>
      <p:sp>
        <p:nvSpPr>
          <p:cNvPr id="6" name="5 Rectángulo redondeado"/>
          <p:cNvSpPr/>
          <p:nvPr/>
        </p:nvSpPr>
        <p:spPr>
          <a:xfrm>
            <a:off x="3129236" y="4977012"/>
            <a:ext cx="5580000" cy="1512168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>
                <a:solidFill>
                  <a:srgbClr val="5F147C"/>
                </a:solidFill>
              </a:rPr>
              <a:t>El </a:t>
            </a:r>
            <a:r>
              <a:rPr lang="es-MX" dirty="0">
                <a:solidFill>
                  <a:srgbClr val="5F147C"/>
                </a:solidFill>
              </a:rPr>
              <a:t>9</a:t>
            </a:r>
            <a:r>
              <a:rPr lang="es-MX" dirty="0" smtClean="0">
                <a:solidFill>
                  <a:srgbClr val="5F147C"/>
                </a:solidFill>
              </a:rPr>
              <a:t> de mayo de 2016, se publican en el DOF</a:t>
            </a:r>
            <a:r>
              <a:rPr lang="es-MX" dirty="0">
                <a:solidFill>
                  <a:srgbClr val="5F147C"/>
                </a:solidFill>
              </a:rPr>
              <a:t> </a:t>
            </a:r>
            <a:r>
              <a:rPr lang="es-MX" dirty="0" smtClean="0">
                <a:solidFill>
                  <a:srgbClr val="5F147C"/>
                </a:solidFill>
              </a:rPr>
              <a:t>el “</a:t>
            </a:r>
            <a:r>
              <a:rPr lang="es-MX" b="1" dirty="0" smtClean="0">
                <a:solidFill>
                  <a:srgbClr val="5F147C"/>
                </a:solidFill>
              </a:rPr>
              <a:t>DECRETO por el que se abroga la Ley Federal de Transparencia y Acceso a la Información Pública Gubernamental y se expide la “Ley Federal de Transparencia y Acceso a la Información Pública”</a:t>
            </a:r>
            <a:endParaRPr lang="es-MX" b="1" dirty="0">
              <a:solidFill>
                <a:srgbClr val="5F147C"/>
              </a:solidFill>
            </a:endParaRPr>
          </a:p>
        </p:txBody>
      </p:sp>
      <p:sp>
        <p:nvSpPr>
          <p:cNvPr id="8" name="7 Flecha abajo"/>
          <p:cNvSpPr/>
          <p:nvPr/>
        </p:nvSpPr>
        <p:spPr>
          <a:xfrm>
            <a:off x="1833092" y="4472956"/>
            <a:ext cx="864096" cy="1260140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0" name="9 Flecha abajo"/>
          <p:cNvSpPr/>
          <p:nvPr/>
        </p:nvSpPr>
        <p:spPr>
          <a:xfrm>
            <a:off x="395536" y="2801533"/>
            <a:ext cx="864096" cy="1260140"/>
          </a:xfrm>
          <a:prstGeom prst="downArrow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59632" y="80627"/>
            <a:ext cx="7092280" cy="795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Nuevo Marco Normativo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36457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>
          <a:xfrm>
            <a:off x="1259632" y="80627"/>
            <a:ext cx="7092280" cy="795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Nuevo Marco Normativo</a:t>
            </a:r>
            <a:endParaRPr lang="es-ES" sz="3200" dirty="0"/>
          </a:p>
        </p:txBody>
      </p:sp>
      <p:sp>
        <p:nvSpPr>
          <p:cNvPr id="3" name="6 Rectángulo"/>
          <p:cNvSpPr/>
          <p:nvPr/>
        </p:nvSpPr>
        <p:spPr>
          <a:xfrm>
            <a:off x="683568" y="1196752"/>
            <a:ext cx="7164796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b="1" dirty="0" smtClean="0">
                <a:solidFill>
                  <a:schemeClr val="tx1"/>
                </a:solidFill>
              </a:rPr>
              <a:t>Le Ley General de Transparencia y Acceso a la Información pública establece la obligación del INAI y del Sistema Nacional de Transparencia de expedir ciertos lineamientos y criterios en la materia.</a:t>
            </a:r>
            <a:endParaRPr lang="es-MX" b="1" dirty="0">
              <a:solidFill>
                <a:schemeClr val="tx1"/>
              </a:solidFill>
            </a:endParaRPr>
          </a:p>
        </p:txBody>
      </p:sp>
      <p:sp>
        <p:nvSpPr>
          <p:cNvPr id="4" name="6 Rectángulo"/>
          <p:cNvSpPr/>
          <p:nvPr/>
        </p:nvSpPr>
        <p:spPr>
          <a:xfrm>
            <a:off x="755576" y="2204864"/>
            <a:ext cx="7164796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b="1" dirty="0" smtClean="0">
                <a:solidFill>
                  <a:schemeClr val="tx1"/>
                </a:solidFill>
              </a:rPr>
              <a:t>Normatividad emitida por el INAI: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que deberán observar los sujetos obligados para la atención de requerimientos, observaciones, recomendaciones y criterios que emita el organismo garante (DOF 10/02/16)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que los sujetos obligados deben seguir al momento de generar información, en un lenguaje sencillo, con accesibilidad y traducción a lenguas indígenas </a:t>
            </a:r>
            <a:r>
              <a:rPr lang="es-MX" dirty="0">
                <a:solidFill>
                  <a:schemeClr val="tx1"/>
                </a:solidFill>
              </a:rPr>
              <a:t>(DOF 10/02/16)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que establecen los procedimientos internos de atención a solicitudes de acceso a </a:t>
            </a:r>
            <a:r>
              <a:rPr lang="es-MX" dirty="0">
                <a:solidFill>
                  <a:schemeClr val="tx1"/>
                </a:solidFill>
              </a:rPr>
              <a:t>la información (DOF 10/02/16)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recabar información de los sujetos obligados que permitan elaborar </a:t>
            </a:r>
            <a:r>
              <a:rPr lang="es-MX" dirty="0">
                <a:solidFill>
                  <a:schemeClr val="tx1"/>
                </a:solidFill>
              </a:rPr>
              <a:t>informes anuales (DOF 10/02/16)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generales para que el INAI ejerza la facultad de atracción, así como los procedimientos internos para la tramitación de </a:t>
            </a:r>
            <a:r>
              <a:rPr lang="es-MX" dirty="0">
                <a:solidFill>
                  <a:schemeClr val="tx1"/>
                </a:solidFill>
              </a:rPr>
              <a:t>la misma (DOF </a:t>
            </a:r>
            <a:r>
              <a:rPr lang="es-MX" dirty="0" smtClean="0">
                <a:solidFill>
                  <a:schemeClr val="tx1"/>
                </a:solidFill>
              </a:rPr>
              <a:t>3/03/16)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la emisión de criterios de interpretación del INAI </a:t>
            </a:r>
            <a:r>
              <a:rPr lang="es-MX" dirty="0">
                <a:solidFill>
                  <a:schemeClr val="tx1"/>
                </a:solidFill>
              </a:rPr>
              <a:t>(DOF 3/03/16</a:t>
            </a:r>
            <a:r>
              <a:rPr lang="es-MX" dirty="0" smtClean="0">
                <a:solidFill>
                  <a:schemeClr val="tx1"/>
                </a:solidFill>
              </a:rPr>
              <a:t>)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2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6 Rectángulo"/>
          <p:cNvSpPr/>
          <p:nvPr/>
        </p:nvSpPr>
        <p:spPr>
          <a:xfrm>
            <a:off x="323528" y="908720"/>
            <a:ext cx="7776864" cy="590931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MX" b="1" dirty="0" smtClean="0">
                <a:solidFill>
                  <a:schemeClr val="tx1"/>
                </a:solidFill>
              </a:rPr>
              <a:t>Normatividad emitida por el Consejo del Sistema Nacional de Transparencia, Acceso a la Información Pública y Protección de Datos Personales: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generales en materia de clasificación y desclasificación de la información, así como para la elaboración de versiones públicas (DOF 15/04/16)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determinar los catálogos y publicación de información de interés público; y para la emisión y evaluación de políticas de transparencia </a:t>
            </a:r>
            <a:r>
              <a:rPr lang="es-MX" dirty="0">
                <a:solidFill>
                  <a:schemeClr val="tx1"/>
                </a:solidFill>
              </a:rPr>
              <a:t>proactiva </a:t>
            </a:r>
            <a:r>
              <a:rPr lang="es-MX" dirty="0" smtClean="0">
                <a:solidFill>
                  <a:schemeClr val="tx1"/>
                </a:solidFill>
              </a:rPr>
              <a:t>(</a:t>
            </a:r>
            <a:r>
              <a:rPr lang="es-MX" dirty="0">
                <a:solidFill>
                  <a:schemeClr val="tx1"/>
                </a:solidFill>
              </a:rPr>
              <a:t>DOF 15/04/16)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la Organización y Conservación de los Archivos</a:t>
            </a:r>
            <a:r>
              <a:rPr lang="es-MX" dirty="0">
                <a:solidFill>
                  <a:schemeClr val="tx1"/>
                </a:solidFill>
              </a:rPr>
              <a:t> (DOF </a:t>
            </a:r>
            <a:r>
              <a:rPr lang="es-MX" dirty="0" smtClean="0">
                <a:solidFill>
                  <a:schemeClr val="tx1"/>
                </a:solidFill>
              </a:rPr>
              <a:t>4/05/16</a:t>
            </a:r>
            <a:r>
              <a:rPr lang="es-MX" dirty="0">
                <a:solidFill>
                  <a:schemeClr val="tx1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Criterios para que los Sujetos Obligados Garanticen Condiciones de Accesibilidad que permitan el ejercicio de los Derechos Humanos de Acceso a la Información y Protección de Datos Personales a Grupos Vulnerables </a:t>
            </a:r>
            <a:r>
              <a:rPr lang="es-MX" dirty="0">
                <a:solidFill>
                  <a:schemeClr val="tx1"/>
                </a:solidFill>
              </a:rPr>
              <a:t>(DOF 4/05/16</a:t>
            </a:r>
            <a:r>
              <a:rPr lang="es-MX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la elaboración, ejecución y evaluación del Programa Nacional de Transparencia y Acceso a la Información </a:t>
            </a:r>
            <a:r>
              <a:rPr lang="es-MX" dirty="0">
                <a:solidFill>
                  <a:schemeClr val="tx1"/>
                </a:solidFill>
              </a:rPr>
              <a:t>(DOF 4/05/16)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para la implementación y operación de la Plataforma Nacional de Transparencia </a:t>
            </a:r>
            <a:r>
              <a:rPr lang="es-MX" dirty="0">
                <a:solidFill>
                  <a:schemeClr val="tx1"/>
                </a:solidFill>
              </a:rPr>
              <a:t>(DOF 4/05/16</a:t>
            </a:r>
            <a:r>
              <a:rPr lang="es-MX" dirty="0" smtClean="0">
                <a:solidFill>
                  <a:schemeClr val="tx1"/>
                </a:solidFill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/>
                </a:solidFill>
              </a:rPr>
              <a:t>Lineamientos que deberán observar los sujetos obligados para la atención de requerimientos, observaciones, recomendaciones y criterios que emita el SNT </a:t>
            </a:r>
            <a:r>
              <a:rPr lang="es-MX" dirty="0">
                <a:solidFill>
                  <a:schemeClr val="tx1"/>
                </a:solidFill>
              </a:rPr>
              <a:t>(DOF 4/05/16</a:t>
            </a:r>
            <a:r>
              <a:rPr lang="es-MX" dirty="0" smtClean="0">
                <a:solidFill>
                  <a:schemeClr val="tx1"/>
                </a:solidFill>
              </a:rPr>
              <a:t>)</a:t>
            </a: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1259632" y="80627"/>
            <a:ext cx="7092280" cy="79542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R="0" lvl="0" indent="0" algn="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spc="-10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z="3200" dirty="0" smtClean="0"/>
              <a:t>Nuevo Marco Normativo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8347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Rectángulo"/>
          <p:cNvSpPr/>
          <p:nvPr/>
        </p:nvSpPr>
        <p:spPr>
          <a:xfrm>
            <a:off x="0" y="-27384"/>
            <a:ext cx="8460432" cy="6885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 dirty="0"/>
          </a:p>
        </p:txBody>
      </p:sp>
      <p:sp>
        <p:nvSpPr>
          <p:cNvPr id="3" name="4 Subtítulo"/>
          <p:cNvSpPr txBox="1">
            <a:spLocks/>
          </p:cNvSpPr>
          <p:nvPr/>
        </p:nvSpPr>
        <p:spPr>
          <a:xfrm>
            <a:off x="251520" y="1556792"/>
            <a:ext cx="7920880" cy="369332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/>
            </a:lvl1pPr>
          </a:lstStyle>
          <a:p>
            <a:r>
              <a:rPr lang="es-MX" dirty="0"/>
              <a:t>Título Primero. Disposiciones Generales. 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251520" y="1916832"/>
            <a:ext cx="7920880" cy="646331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Segundo. Responsables en Materia de Transparencia y Acceso a la Información.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251520" y="2564904"/>
            <a:ext cx="7920880" cy="369332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Tercero. </a:t>
            </a:r>
            <a:r>
              <a:rPr lang="es-MX" dirty="0" smtClean="0"/>
              <a:t>Plataforma </a:t>
            </a:r>
            <a:r>
              <a:rPr lang="es-MX" dirty="0"/>
              <a:t>N</a:t>
            </a:r>
            <a:r>
              <a:rPr lang="es-MX" dirty="0" smtClean="0"/>
              <a:t>acional de Transparencia.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51520" y="2924944"/>
            <a:ext cx="7920880" cy="646331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Cuarto. </a:t>
            </a:r>
            <a:r>
              <a:rPr lang="es-MX" dirty="0" smtClean="0"/>
              <a:t>Cultura de Transparencia y Apertura </a:t>
            </a:r>
            <a:r>
              <a:rPr lang="es-MX" dirty="0"/>
              <a:t>G</a:t>
            </a:r>
            <a:r>
              <a:rPr lang="es-MX" dirty="0" smtClean="0"/>
              <a:t>ubernamental. </a:t>
            </a:r>
            <a:endParaRPr lang="en-US" dirty="0"/>
          </a:p>
        </p:txBody>
      </p:sp>
      <p:sp>
        <p:nvSpPr>
          <p:cNvPr id="7" name="6 CuadroTexto"/>
          <p:cNvSpPr txBox="1"/>
          <p:nvPr/>
        </p:nvSpPr>
        <p:spPr>
          <a:xfrm>
            <a:off x="251520" y="3573016"/>
            <a:ext cx="7920880" cy="369332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</a:t>
            </a:r>
            <a:r>
              <a:rPr lang="es-MX" dirty="0" smtClean="0"/>
              <a:t>Quinto. Obligaciones de Transparencia.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251520" y="3933056"/>
            <a:ext cx="7920880" cy="369332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</a:t>
            </a:r>
            <a:r>
              <a:rPr lang="es-MX" dirty="0" smtClean="0"/>
              <a:t>Sexto. Información clasificada.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51520" y="4293096"/>
            <a:ext cx="7920880" cy="646331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</a:t>
            </a:r>
            <a:r>
              <a:rPr lang="es-MX" dirty="0" smtClean="0"/>
              <a:t>Séptimo. Procedimientos de Acceso a la Información </a:t>
            </a:r>
            <a:r>
              <a:rPr lang="es-MX" dirty="0"/>
              <a:t>P</a:t>
            </a:r>
            <a:r>
              <a:rPr lang="es-MX" dirty="0" smtClean="0"/>
              <a:t>ública.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44285" y="4941168"/>
            <a:ext cx="7920880" cy="646331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</a:t>
            </a:r>
            <a:r>
              <a:rPr lang="es-MX" dirty="0" smtClean="0"/>
              <a:t>Octavo. De los Procedimientos de Impugnación en Materia de Acceso a la Información</a:t>
            </a:r>
            <a:r>
              <a:rPr lang="es-ES" dirty="0" smtClean="0"/>
              <a:t> </a:t>
            </a:r>
            <a:r>
              <a:rPr lang="es-MX" dirty="0"/>
              <a:t>P</a:t>
            </a:r>
            <a:r>
              <a:rPr lang="es-MX" dirty="0" smtClean="0"/>
              <a:t>ública.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51520" y="5589240"/>
            <a:ext cx="7920880" cy="369332"/>
          </a:xfrm>
          <a:prstGeom prst="rect">
            <a:avLst/>
          </a:prstGeom>
          <a:solidFill>
            <a:srgbClr val="5F5F5F"/>
          </a:solidFill>
          <a:ln>
            <a:solidFill>
              <a:srgbClr val="7E66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b="1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s-MX" dirty="0"/>
              <a:t>Título Noveno. </a:t>
            </a:r>
            <a:r>
              <a:rPr lang="es-MX" dirty="0" smtClean="0"/>
              <a:t>Medidas de Apremio y Sanciones.</a:t>
            </a: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1167" y="116632"/>
            <a:ext cx="8219256" cy="1143000"/>
          </a:xfrm>
        </p:spPr>
        <p:txBody>
          <a:bodyPr/>
          <a:lstStyle/>
          <a:p>
            <a:pPr algn="r"/>
            <a:r>
              <a:rPr lang="es-MX" sz="2800" dirty="0">
                <a:solidFill>
                  <a:srgbClr val="5F147C"/>
                </a:solidFill>
              </a:rPr>
              <a:t>Ley General de Transparencia y Acceso a la </a:t>
            </a:r>
            <a:r>
              <a:rPr lang="es-MX" sz="2800" dirty="0" smtClean="0">
                <a:solidFill>
                  <a:srgbClr val="5F147C"/>
                </a:solidFill>
              </a:rPr>
              <a:t/>
            </a:r>
            <a:br>
              <a:rPr lang="es-MX" sz="2800" dirty="0" smtClean="0">
                <a:solidFill>
                  <a:srgbClr val="5F147C"/>
                </a:solidFill>
              </a:rPr>
            </a:br>
            <a:r>
              <a:rPr lang="es-MX" sz="2800" dirty="0" smtClean="0">
                <a:solidFill>
                  <a:srgbClr val="5F147C"/>
                </a:solidFill>
              </a:rPr>
              <a:t>Información Pública (LGTAIP)</a:t>
            </a:r>
            <a:endParaRPr lang="es-MX" sz="3600" dirty="0"/>
          </a:p>
        </p:txBody>
      </p:sp>
      <p:pic>
        <p:nvPicPr>
          <p:cNvPr id="14" name="Imagen 1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1299"/>
            <a:ext cx="1944216" cy="7647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0096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3 Título"/>
          <p:cNvSpPr>
            <a:spLocks noGrp="1"/>
          </p:cNvSpPr>
          <p:nvPr>
            <p:ph type="title"/>
          </p:nvPr>
        </p:nvSpPr>
        <p:spPr>
          <a:xfrm>
            <a:off x="1619672" y="116632"/>
            <a:ext cx="6840760" cy="576064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s-MX" sz="3200" dirty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Disposiciones Generales LGTAIP</a:t>
            </a:r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4137108722"/>
              </p:ext>
            </p:extLst>
          </p:nvPr>
        </p:nvGraphicFramePr>
        <p:xfrm>
          <a:off x="251520" y="1772816"/>
          <a:ext cx="79928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6876256" y="2708920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b="1" dirty="0" smtClean="0"/>
              <a:t>Artículo 1</a:t>
            </a:r>
            <a:endParaRPr lang="es-MX" sz="1400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251520" y="2060848"/>
            <a:ext cx="79928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es-MX" sz="3200" b="1" spc="-100" dirty="0">
                <a:latin typeface="+mj-lt"/>
                <a:ea typeface="+mj-ea"/>
                <a:cs typeface="+mj-cs"/>
              </a:rPr>
              <a:t>Objeto </a:t>
            </a:r>
            <a:r>
              <a:rPr lang="es-MX" sz="3200" b="1" spc="-100" dirty="0" smtClean="0">
                <a:latin typeface="+mj-lt"/>
                <a:ea typeface="+mj-ea"/>
                <a:cs typeface="+mj-cs"/>
              </a:rPr>
              <a:t>de </a:t>
            </a:r>
            <a:r>
              <a:rPr lang="es-MX" sz="3200" b="1" spc="-100" dirty="0">
                <a:latin typeface="+mj-lt"/>
                <a:ea typeface="+mj-ea"/>
                <a:cs typeface="+mj-cs"/>
              </a:rPr>
              <a:t>la ley</a:t>
            </a:r>
          </a:p>
        </p:txBody>
      </p:sp>
    </p:spTree>
    <p:extLst>
      <p:ext uri="{BB962C8B-B14F-4D97-AF65-F5344CB8AC3E}">
        <p14:creationId xmlns:p14="http://schemas.microsoft.com/office/powerpoint/2010/main" val="15217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Título"/>
          <p:cNvSpPr>
            <a:spLocks noGrp="1"/>
          </p:cNvSpPr>
          <p:nvPr>
            <p:ph type="title"/>
          </p:nvPr>
        </p:nvSpPr>
        <p:spPr>
          <a:xfrm>
            <a:off x="1763688" y="-27384"/>
            <a:ext cx="6696744" cy="1008112"/>
          </a:xfrm>
          <a:noFill/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s-MX" sz="3200" dirty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 de Acceso a la Información 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67544" y="1268760"/>
            <a:ext cx="7848872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MX" sz="3200" spc="-100" dirty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¿Qué comprende?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67544" y="1885167"/>
            <a:ext cx="7848872" cy="646331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dirty="0"/>
              <a:t>El derecho humano de acceso a la información comprende </a:t>
            </a:r>
            <a:r>
              <a:rPr lang="es-MX" b="1" dirty="0"/>
              <a:t>solicitar, investigar, difundir, buscar y recibir información. 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495705" y="3365703"/>
            <a:ext cx="5820711" cy="3139321"/>
          </a:xfrm>
          <a:prstGeom prst="rect">
            <a:avLst/>
          </a:prstGeom>
          <a:solidFill>
            <a:srgbClr val="341A46"/>
          </a:solidFill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b="1" dirty="0"/>
              <a:t>Toda la información</a:t>
            </a:r>
            <a:r>
              <a:rPr lang="es-MX" dirty="0"/>
              <a:t> generada, obtenida, adquirida, transformada o en posesión de los sujetos obligados </a:t>
            </a:r>
            <a:r>
              <a:rPr lang="es-MX" b="1" u="sng" dirty="0"/>
              <a:t>es pública y accesible a cualquier persona </a:t>
            </a:r>
            <a:r>
              <a:rPr lang="es-MX" dirty="0"/>
              <a:t>en los términos y condiciones que se establezcan en la presente Ley, en los tratados internacionales de los que el Estado mexicano sea parte, la Ley Federal, las leyes de las Entidades Federativas y la normatividad aplicable en sus respectivas competencias; </a:t>
            </a:r>
            <a:r>
              <a:rPr lang="es-MX" b="1" dirty="0"/>
              <a:t>sólo podrá ser clasificada excepcionalmente como reservada temporalmente por razones de interés público y seguridad nacional, en los términos dispuestos por esta Ley.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51520" y="2796885"/>
            <a:ext cx="2808312" cy="584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ct val="0"/>
              </a:spcBef>
            </a:pPr>
            <a:r>
              <a:rPr lang="es-MX" sz="3200" spc="-100" dirty="0">
                <a:solidFill>
                  <a:srgbClr val="5F147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Publicidad</a:t>
            </a:r>
          </a:p>
        </p:txBody>
      </p:sp>
      <p:pic>
        <p:nvPicPr>
          <p:cNvPr id="1026" name="Picture 2" descr="http://www.cecyteh.edu.mx/images/transparenci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48" y="3645024"/>
            <a:ext cx="228600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6948264" y="6505024"/>
            <a:ext cx="13681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400" dirty="0" smtClean="0"/>
              <a:t>Artículo 4</a:t>
            </a: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2225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t Is All Too Much by Peter Walsh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 Is All Too Much by Peter Walsh.potx</Template>
  <TotalTime>12084</TotalTime>
  <Words>3650</Words>
  <Application>Microsoft Office PowerPoint</Application>
  <PresentationFormat>Presentación en pantalla (4:3)</PresentationFormat>
  <Paragraphs>319</Paragraphs>
  <Slides>36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36</vt:i4>
      </vt:variant>
    </vt:vector>
  </HeadingPairs>
  <TitlesOfParts>
    <vt:vector size="44" baseType="lpstr">
      <vt:lpstr>Arial</vt:lpstr>
      <vt:lpstr>Calibri</vt:lpstr>
      <vt:lpstr>Consolas</vt:lpstr>
      <vt:lpstr>Tahoma</vt:lpstr>
      <vt:lpstr>Times</vt:lpstr>
      <vt:lpstr>Times New Roman</vt:lpstr>
      <vt:lpstr>Wingdings</vt:lpstr>
      <vt:lpstr>It Is All Too Much by Peter Walsh</vt:lpstr>
      <vt:lpstr>Presentación sobres aspectos generales:  Marco Normativo en materia de Transparencia Unidad de Transparencia Comité de Transparencia Procedimiento de Acceso Recursos de Revisión Medidas de Apremio y sanciones   Unidad de Transparencia Gerencia de Enlace con el INAI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Ley General de Transparencia y Acceso a la  Información Pública (LGTAIP)</vt:lpstr>
      <vt:lpstr>Disposiciones Generales LGTAIP</vt:lpstr>
      <vt:lpstr>Derecho de Acceso a la Información </vt:lpstr>
      <vt:lpstr>Presentación de PowerPoint</vt:lpstr>
      <vt:lpstr>Ley General de Transparencia y Acceso a la  Información Pública</vt:lpstr>
      <vt:lpstr>De la denuncia por el incumplimiento</vt:lpstr>
      <vt:lpstr>Unidad de Transparencia </vt:lpstr>
      <vt:lpstr>Comité de Transparencia</vt:lpstr>
      <vt:lpstr>Comité de Transparencia</vt:lpstr>
      <vt:lpstr>Presentación de PowerPoint</vt:lpstr>
      <vt:lpstr>Presentación de PowerPoint</vt:lpstr>
      <vt:lpstr>Limitaciones del Acceso a la Información</vt:lpstr>
      <vt:lpstr>Clasificación de la Información</vt:lpstr>
      <vt:lpstr>Conceptos y Definiciones </vt:lpstr>
      <vt:lpstr>Conceptos y Definiciones </vt:lpstr>
      <vt:lpstr>Presentación de PowerPoint</vt:lpstr>
      <vt:lpstr>Cuándo y cómo clasificar</vt:lpstr>
      <vt:lpstr>Presentación de PowerPoint</vt:lpstr>
      <vt:lpstr>Presentación de PowerPoint</vt:lpstr>
      <vt:lpstr>Presentación de PowerPoint</vt:lpstr>
      <vt:lpstr>Recurso de Revisión </vt:lpstr>
      <vt:lpstr>Presentación de PowerPoint</vt:lpstr>
      <vt:lpstr>Presentación de PowerPoint</vt:lpstr>
      <vt:lpstr>Recursos de Revisión</vt:lpstr>
      <vt:lpstr>Presentación de PowerPoint</vt:lpstr>
      <vt:lpstr>Presentación de PowerPoint</vt:lpstr>
      <vt:lpstr>Resoluciones - IFAI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It’s All Too Much</dc:title>
  <dc:creator>Janeth Guzmán Aguilar</dc:creator>
  <cp:lastModifiedBy>Laris Cutino, Christian</cp:lastModifiedBy>
  <cp:revision>1036</cp:revision>
  <cp:lastPrinted>2015-08-31T21:54:16Z</cp:lastPrinted>
  <dcterms:created xsi:type="dcterms:W3CDTF">2010-05-18T20:31:16Z</dcterms:created>
  <dcterms:modified xsi:type="dcterms:W3CDTF">2018-12-20T17:35:52Z</dcterms:modified>
</cp:coreProperties>
</file>